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5.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1.xml" ContentType="application/vnd.openxmlformats-officedocument.themeOverr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32" r:id="rId5"/>
  </p:sldMasterIdLst>
  <p:notesMasterIdLst>
    <p:notesMasterId r:id="rId168"/>
  </p:notesMasterIdLst>
  <p:handoutMasterIdLst>
    <p:handoutMasterId r:id="rId169"/>
  </p:handoutMasterIdLst>
  <p:sldIdLst>
    <p:sldId id="1957" r:id="rId6"/>
    <p:sldId id="1958" r:id="rId7"/>
    <p:sldId id="1959" r:id="rId8"/>
    <p:sldId id="1960" r:id="rId9"/>
    <p:sldId id="1961" r:id="rId10"/>
    <p:sldId id="1962" r:id="rId11"/>
    <p:sldId id="1963" r:id="rId12"/>
    <p:sldId id="1964" r:id="rId13"/>
    <p:sldId id="1965" r:id="rId14"/>
    <p:sldId id="1966" r:id="rId15"/>
    <p:sldId id="1967" r:id="rId16"/>
    <p:sldId id="1968" r:id="rId17"/>
    <p:sldId id="1969" r:id="rId18"/>
    <p:sldId id="1970" r:id="rId19"/>
    <p:sldId id="1971" r:id="rId20"/>
    <p:sldId id="1972" r:id="rId21"/>
    <p:sldId id="1973" r:id="rId22"/>
    <p:sldId id="1974" r:id="rId23"/>
    <p:sldId id="1975" r:id="rId24"/>
    <p:sldId id="1976" r:id="rId25"/>
    <p:sldId id="1977" r:id="rId26"/>
    <p:sldId id="1978" r:id="rId27"/>
    <p:sldId id="1979" r:id="rId28"/>
    <p:sldId id="1980" r:id="rId29"/>
    <p:sldId id="2127" r:id="rId30"/>
    <p:sldId id="2132" r:id="rId31"/>
    <p:sldId id="1985" r:id="rId32"/>
    <p:sldId id="1986" r:id="rId33"/>
    <p:sldId id="1987" r:id="rId34"/>
    <p:sldId id="1988" r:id="rId35"/>
    <p:sldId id="1989" r:id="rId36"/>
    <p:sldId id="1990" r:id="rId37"/>
    <p:sldId id="1991" r:id="rId38"/>
    <p:sldId id="1992" r:id="rId39"/>
    <p:sldId id="1993" r:id="rId40"/>
    <p:sldId id="1994" r:id="rId41"/>
    <p:sldId id="1995" r:id="rId42"/>
    <p:sldId id="1996" r:id="rId43"/>
    <p:sldId id="1997" r:id="rId44"/>
    <p:sldId id="1998" r:id="rId45"/>
    <p:sldId id="1999" r:id="rId46"/>
    <p:sldId id="2128" r:id="rId47"/>
    <p:sldId id="2160" r:id="rId48"/>
    <p:sldId id="2002" r:id="rId49"/>
    <p:sldId id="2003" r:id="rId50"/>
    <p:sldId id="2004" r:id="rId51"/>
    <p:sldId id="2005" r:id="rId52"/>
    <p:sldId id="2006" r:id="rId53"/>
    <p:sldId id="2007" r:id="rId54"/>
    <p:sldId id="2008" r:id="rId55"/>
    <p:sldId id="2009" r:id="rId56"/>
    <p:sldId id="2010" r:id="rId57"/>
    <p:sldId id="2011" r:id="rId58"/>
    <p:sldId id="2012" r:id="rId59"/>
    <p:sldId id="2013" r:id="rId60"/>
    <p:sldId id="2014" r:id="rId61"/>
    <p:sldId id="2015" r:id="rId62"/>
    <p:sldId id="2016" r:id="rId63"/>
    <p:sldId id="2017" r:id="rId64"/>
    <p:sldId id="2018" r:id="rId65"/>
    <p:sldId id="2019" r:id="rId66"/>
    <p:sldId id="2020" r:id="rId67"/>
    <p:sldId id="2021" r:id="rId68"/>
    <p:sldId id="2022" r:id="rId69"/>
    <p:sldId id="2023" r:id="rId70"/>
    <p:sldId id="2024" r:id="rId71"/>
    <p:sldId id="2025" r:id="rId72"/>
    <p:sldId id="2026" r:id="rId73"/>
    <p:sldId id="2027" r:id="rId74"/>
    <p:sldId id="2028" r:id="rId75"/>
    <p:sldId id="2029" r:id="rId76"/>
    <p:sldId id="2153" r:id="rId77"/>
    <p:sldId id="2031" r:id="rId78"/>
    <p:sldId id="2032" r:id="rId79"/>
    <p:sldId id="2033" r:id="rId80"/>
    <p:sldId id="2034" r:id="rId81"/>
    <p:sldId id="2035" r:id="rId82"/>
    <p:sldId id="2036" r:id="rId83"/>
    <p:sldId id="2037" r:id="rId84"/>
    <p:sldId id="2159" r:id="rId85"/>
    <p:sldId id="2039" r:id="rId86"/>
    <p:sldId id="2040" r:id="rId87"/>
    <p:sldId id="2041" r:id="rId88"/>
    <p:sldId id="2042" r:id="rId89"/>
    <p:sldId id="2043" r:id="rId90"/>
    <p:sldId id="2044" r:id="rId91"/>
    <p:sldId id="2045" r:id="rId92"/>
    <p:sldId id="2046" r:id="rId93"/>
    <p:sldId id="2047" r:id="rId94"/>
    <p:sldId id="2048" r:id="rId95"/>
    <p:sldId id="2049" r:id="rId96"/>
    <p:sldId id="2050" r:id="rId97"/>
    <p:sldId id="2051" r:id="rId98"/>
    <p:sldId id="2052" r:id="rId99"/>
    <p:sldId id="2053" r:id="rId100"/>
    <p:sldId id="2054" r:id="rId101"/>
    <p:sldId id="2055" r:id="rId102"/>
    <p:sldId id="2056" r:id="rId103"/>
    <p:sldId id="2057" r:id="rId104"/>
    <p:sldId id="2058" r:id="rId105"/>
    <p:sldId id="2059" r:id="rId106"/>
    <p:sldId id="2060" r:id="rId107"/>
    <p:sldId id="2061" r:id="rId108"/>
    <p:sldId id="2062" r:id="rId109"/>
    <p:sldId id="2063" r:id="rId110"/>
    <p:sldId id="2064" r:id="rId111"/>
    <p:sldId id="2065" r:id="rId112"/>
    <p:sldId id="2066" r:id="rId113"/>
    <p:sldId id="2067" r:id="rId114"/>
    <p:sldId id="2068" r:id="rId115"/>
    <p:sldId id="2069" r:id="rId116"/>
    <p:sldId id="2070" r:id="rId117"/>
    <p:sldId id="2071" r:id="rId118"/>
    <p:sldId id="2072" r:id="rId119"/>
    <p:sldId id="2073" r:id="rId120"/>
    <p:sldId id="2074" r:id="rId121"/>
    <p:sldId id="2075" r:id="rId122"/>
    <p:sldId id="2076" r:id="rId123"/>
    <p:sldId id="2077" r:id="rId124"/>
    <p:sldId id="2078" r:id="rId125"/>
    <p:sldId id="2079" r:id="rId126"/>
    <p:sldId id="2080" r:id="rId127"/>
    <p:sldId id="2081" r:id="rId128"/>
    <p:sldId id="2082" r:id="rId129"/>
    <p:sldId id="2083" r:id="rId130"/>
    <p:sldId id="2084" r:id="rId131"/>
    <p:sldId id="2085" r:id="rId132"/>
    <p:sldId id="2086" r:id="rId133"/>
    <p:sldId id="2087" r:id="rId134"/>
    <p:sldId id="2088" r:id="rId135"/>
    <p:sldId id="2089" r:id="rId136"/>
    <p:sldId id="2090" r:id="rId137"/>
    <p:sldId id="2091" r:id="rId138"/>
    <p:sldId id="2092" r:id="rId139"/>
    <p:sldId id="2093" r:id="rId140"/>
    <p:sldId id="2094" r:id="rId141"/>
    <p:sldId id="2095" r:id="rId142"/>
    <p:sldId id="2096" r:id="rId143"/>
    <p:sldId id="2097" r:id="rId144"/>
    <p:sldId id="2098" r:id="rId145"/>
    <p:sldId id="2099" r:id="rId146"/>
    <p:sldId id="2100" r:id="rId147"/>
    <p:sldId id="2101" r:id="rId148"/>
    <p:sldId id="2102" r:id="rId149"/>
    <p:sldId id="2103" r:id="rId150"/>
    <p:sldId id="2104" r:id="rId151"/>
    <p:sldId id="2105" r:id="rId152"/>
    <p:sldId id="2106" r:id="rId153"/>
    <p:sldId id="2107" r:id="rId154"/>
    <p:sldId id="2108" r:id="rId155"/>
    <p:sldId id="2109" r:id="rId156"/>
    <p:sldId id="2110" r:id="rId157"/>
    <p:sldId id="2111" r:id="rId158"/>
    <p:sldId id="2112" r:id="rId159"/>
    <p:sldId id="2113" r:id="rId160"/>
    <p:sldId id="2114" r:id="rId161"/>
    <p:sldId id="2115" r:id="rId162"/>
    <p:sldId id="2116" r:id="rId163"/>
    <p:sldId id="2117" r:id="rId164"/>
    <p:sldId id="2118" r:id="rId165"/>
    <p:sldId id="2119" r:id="rId166"/>
    <p:sldId id="2120" r:id="rId167"/>
  </p:sldIdLst>
  <p:sldSz cx="12192000" cy="6858000"/>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C6E7"/>
    <a:srgbClr val="0070C0"/>
    <a:srgbClr val="8BB8E1"/>
    <a:srgbClr val="305496"/>
    <a:srgbClr val="2F75B5"/>
    <a:srgbClr val="8EA9DB"/>
    <a:srgbClr val="80FF80"/>
    <a:srgbClr val="3B7D23"/>
    <a:srgbClr val="5580FF"/>
    <a:srgbClr val="FF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19" autoAdjust="0"/>
    <p:restoredTop sz="94868" autoAdjust="0"/>
  </p:normalViewPr>
  <p:slideViewPr>
    <p:cSldViewPr snapToGrid="0">
      <p:cViewPr varScale="1">
        <p:scale>
          <a:sx n="100" d="100"/>
          <a:sy n="100" d="100"/>
        </p:scale>
        <p:origin x="102" y="90"/>
      </p:cViewPr>
      <p:guideLst/>
    </p:cSldViewPr>
  </p:slideViewPr>
  <p:notesTextViewPr>
    <p:cViewPr>
      <p:scale>
        <a:sx n="1" d="1"/>
        <a:sy n="1" d="1"/>
      </p:scale>
      <p:origin x="0" y="0"/>
    </p:cViewPr>
  </p:notesTextViewPr>
  <p:sorterViewPr>
    <p:cViewPr>
      <p:scale>
        <a:sx n="90" d="100"/>
        <a:sy n="90" d="100"/>
      </p:scale>
      <p:origin x="0" y="-3216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slide" Target="slides/slide154.xml"/><Relationship Id="rId170" Type="http://schemas.openxmlformats.org/officeDocument/2006/relationships/presProps" Target="presProps.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slide" Target="slides/slide144.xml"/><Relationship Id="rId5" Type="http://schemas.openxmlformats.org/officeDocument/2006/relationships/slideMaster" Target="slideMasters/slideMaster1.xml"/><Relationship Id="rId95" Type="http://schemas.openxmlformats.org/officeDocument/2006/relationships/slide" Target="slides/slide90.xml"/><Relationship Id="rId160" Type="http://schemas.openxmlformats.org/officeDocument/2006/relationships/slide" Target="slides/slide155.xml"/><Relationship Id="rId22" Type="http://schemas.openxmlformats.org/officeDocument/2006/relationships/slide" Target="slides/slide17.xml"/><Relationship Id="rId43" Type="http://schemas.openxmlformats.org/officeDocument/2006/relationships/slide" Target="slides/slide38.xml"/><Relationship Id="rId64" Type="http://schemas.openxmlformats.org/officeDocument/2006/relationships/slide" Target="slides/slide59.xml"/><Relationship Id="rId118" Type="http://schemas.openxmlformats.org/officeDocument/2006/relationships/slide" Target="slides/slide113.xml"/><Relationship Id="rId139" Type="http://schemas.openxmlformats.org/officeDocument/2006/relationships/slide" Target="slides/slide134.xml"/><Relationship Id="rId85" Type="http://schemas.openxmlformats.org/officeDocument/2006/relationships/slide" Target="slides/slide80.xml"/><Relationship Id="rId150" Type="http://schemas.openxmlformats.org/officeDocument/2006/relationships/slide" Target="slides/slide145.xml"/><Relationship Id="rId171" Type="http://schemas.openxmlformats.org/officeDocument/2006/relationships/viewProps" Target="viewProps.xml"/><Relationship Id="rId12" Type="http://schemas.openxmlformats.org/officeDocument/2006/relationships/slide" Target="slides/slide7.xml"/><Relationship Id="rId33" Type="http://schemas.openxmlformats.org/officeDocument/2006/relationships/slide" Target="slides/slide28.xml"/><Relationship Id="rId108" Type="http://schemas.openxmlformats.org/officeDocument/2006/relationships/slide" Target="slides/slide103.xml"/><Relationship Id="rId129" Type="http://schemas.openxmlformats.org/officeDocument/2006/relationships/slide" Target="slides/slide124.xml"/><Relationship Id="rId54" Type="http://schemas.openxmlformats.org/officeDocument/2006/relationships/slide" Target="slides/slide49.xml"/><Relationship Id="rId75" Type="http://schemas.openxmlformats.org/officeDocument/2006/relationships/slide" Target="slides/slide70.xml"/><Relationship Id="rId96" Type="http://schemas.openxmlformats.org/officeDocument/2006/relationships/slide" Target="slides/slide91.xml"/><Relationship Id="rId140" Type="http://schemas.openxmlformats.org/officeDocument/2006/relationships/slide" Target="slides/slide135.xml"/><Relationship Id="rId161" Type="http://schemas.openxmlformats.org/officeDocument/2006/relationships/slide" Target="slides/slide156.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slide" Target="slides/slide125.xml"/><Relationship Id="rId135" Type="http://schemas.openxmlformats.org/officeDocument/2006/relationships/slide" Target="slides/slide130.xml"/><Relationship Id="rId151" Type="http://schemas.openxmlformats.org/officeDocument/2006/relationships/slide" Target="slides/slide146.xml"/><Relationship Id="rId156" Type="http://schemas.openxmlformats.org/officeDocument/2006/relationships/slide" Target="slides/slide151.xml"/><Relationship Id="rId172" Type="http://schemas.openxmlformats.org/officeDocument/2006/relationships/theme" Target="theme/theme1.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slide" Target="slides/slide136.xml"/><Relationship Id="rId146" Type="http://schemas.openxmlformats.org/officeDocument/2006/relationships/slide" Target="slides/slide141.xml"/><Relationship Id="rId167" Type="http://schemas.openxmlformats.org/officeDocument/2006/relationships/slide" Target="slides/slide162.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162" Type="http://schemas.openxmlformats.org/officeDocument/2006/relationships/slide" Target="slides/slide15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157" Type="http://schemas.openxmlformats.org/officeDocument/2006/relationships/slide" Target="slides/slide152.xml"/><Relationship Id="rId61" Type="http://schemas.openxmlformats.org/officeDocument/2006/relationships/slide" Target="slides/slide56.xml"/><Relationship Id="rId82" Type="http://schemas.openxmlformats.org/officeDocument/2006/relationships/slide" Target="slides/slide77.xml"/><Relationship Id="rId152" Type="http://schemas.openxmlformats.org/officeDocument/2006/relationships/slide" Target="slides/slide147.xml"/><Relationship Id="rId173" Type="http://schemas.openxmlformats.org/officeDocument/2006/relationships/tableStyles" Target="tableStyles.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168"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164" Type="http://schemas.openxmlformats.org/officeDocument/2006/relationships/slide" Target="slides/slide159.xml"/><Relationship Id="rId169"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4.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6" Type="http://schemas.openxmlformats.org/officeDocument/2006/relationships/slide" Target="slides/slide11.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 Id="rId165" Type="http://schemas.openxmlformats.org/officeDocument/2006/relationships/slide" Target="slides/slide160.xml"/><Relationship Id="rId27" Type="http://schemas.openxmlformats.org/officeDocument/2006/relationships/slide" Target="slides/slide22.xml"/><Relationship Id="rId48" Type="http://schemas.openxmlformats.org/officeDocument/2006/relationships/slide" Target="slides/slide43.xml"/><Relationship Id="rId69" Type="http://schemas.openxmlformats.org/officeDocument/2006/relationships/slide" Target="slides/slide64.xml"/><Relationship Id="rId113" Type="http://schemas.openxmlformats.org/officeDocument/2006/relationships/slide" Target="slides/slide108.xml"/><Relationship Id="rId134" Type="http://schemas.openxmlformats.org/officeDocument/2006/relationships/slide" Target="slides/slide129.xml"/><Relationship Id="rId80" Type="http://schemas.openxmlformats.org/officeDocument/2006/relationships/slide" Target="slides/slide75.xml"/><Relationship Id="rId155" Type="http://schemas.openxmlformats.org/officeDocument/2006/relationships/slide" Target="slides/slide150.xml"/><Relationship Id="rId17" Type="http://schemas.openxmlformats.org/officeDocument/2006/relationships/slide" Target="slides/slide12.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24" Type="http://schemas.openxmlformats.org/officeDocument/2006/relationships/slide" Target="slides/slide119.xml"/><Relationship Id="rId70" Type="http://schemas.openxmlformats.org/officeDocument/2006/relationships/slide" Target="slides/slide65.xml"/><Relationship Id="rId91" Type="http://schemas.openxmlformats.org/officeDocument/2006/relationships/slide" Target="slides/slide86.xml"/><Relationship Id="rId145" Type="http://schemas.openxmlformats.org/officeDocument/2006/relationships/slide" Target="slides/slide140.xml"/><Relationship Id="rId166" Type="http://schemas.openxmlformats.org/officeDocument/2006/relationships/slide" Target="slides/slide16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W:\Archive\Release%20crime%20statistics\Quarterly%20release%20reports\2026-2027%20-%201st%20quarter%20(April%202026%20to%20June%202026)\Research%20related\RSA%20Carjacking%20Q1%20April%20to%20June%202026.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466121821525055"/>
          <c:y val="4.0174917622726181E-2"/>
          <c:w val="0.81206969613358526"/>
          <c:h val="0.91965016475454764"/>
        </c:manualLayout>
      </c:layout>
      <c:barChart>
        <c:barDir val="bar"/>
        <c:grouping val="clustered"/>
        <c:varyColors val="0"/>
        <c:ser>
          <c:idx val="0"/>
          <c:order val="0"/>
          <c:tx>
            <c:strRef>
              <c:f>Sheet1!$B$1</c:f>
              <c:strCache>
                <c:ptCount val="1"/>
                <c:pt idx="0">
                  <c:v>Alcohol (7 439)</c:v>
                </c:pt>
              </c:strCache>
            </c:strRef>
          </c:tx>
          <c:spPr>
            <a:solidFill>
              <a:srgbClr val="0070C0"/>
            </a:solidFill>
            <a:ln>
              <a:noFill/>
            </a:ln>
            <a:effectLst/>
          </c:spPr>
          <c:invertIfNegative val="0"/>
          <c:dLbls>
            <c:spPr>
              <a:noFill/>
              <a:ln>
                <a:solidFill>
                  <a:srgbClr val="0070C0"/>
                </a:solidFill>
              </a:ln>
              <a:effectLst/>
            </c:spPr>
            <c:txPr>
              <a:bodyPr rot="0" spcFirstLastPara="1" vertOverflow="ellipsis" vert="horz" wrap="square" anchor="ctr" anchorCtr="1"/>
              <a:lstStyle/>
              <a:p>
                <a:pPr>
                  <a:defRPr sz="16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Assault GBH</c:v>
                </c:pt>
                <c:pt idx="1">
                  <c:v>Rape</c:v>
                </c:pt>
                <c:pt idx="2">
                  <c:v>Attempted murder</c:v>
                </c:pt>
                <c:pt idx="3">
                  <c:v>Murder</c:v>
                </c:pt>
              </c:strCache>
            </c:strRef>
          </c:cat>
          <c:val>
            <c:numRef>
              <c:f>Sheet1!$B$2:$B$5</c:f>
              <c:numCache>
                <c:formatCode>#,##0</c:formatCode>
                <c:ptCount val="4"/>
                <c:pt idx="0">
                  <c:v>5136</c:v>
                </c:pt>
                <c:pt idx="1">
                  <c:v>1433</c:v>
                </c:pt>
                <c:pt idx="2" formatCode="General">
                  <c:v>620</c:v>
                </c:pt>
                <c:pt idx="3" formatCode="General">
                  <c:v>250</c:v>
                </c:pt>
              </c:numCache>
            </c:numRef>
          </c:val>
          <c:extLst>
            <c:ext xmlns:c16="http://schemas.microsoft.com/office/drawing/2014/chart" uri="{C3380CC4-5D6E-409C-BE32-E72D297353CC}">
              <c16:uniqueId val="{00000000-F944-4BB6-89D2-A9E8DFA90EB0}"/>
            </c:ext>
          </c:extLst>
        </c:ser>
        <c:ser>
          <c:idx val="1"/>
          <c:order val="1"/>
          <c:tx>
            <c:strRef>
              <c:f>Sheet1!$C$1</c:f>
              <c:strCache>
                <c:ptCount val="1"/>
                <c:pt idx="0">
                  <c:v>Drugs (257)</c:v>
                </c:pt>
              </c:strCache>
            </c:strRef>
          </c:tx>
          <c:spPr>
            <a:solidFill>
              <a:srgbClr val="ED7D31"/>
            </a:solidFill>
            <a:ln>
              <a:noFill/>
            </a:ln>
            <a:effectLst/>
          </c:spPr>
          <c:invertIfNegative val="0"/>
          <c:dLbls>
            <c:spPr>
              <a:solidFill>
                <a:schemeClr val="bg1"/>
              </a:solidFill>
              <a:ln>
                <a:solidFill>
                  <a:srgbClr val="ED7D31"/>
                </a:solidFill>
              </a:ln>
              <a:effectLst/>
            </c:spPr>
            <c:txPr>
              <a:bodyPr rot="0" spcFirstLastPara="1" vertOverflow="ellipsis" vert="horz" wrap="square" anchor="ctr" anchorCtr="1"/>
              <a:lstStyle/>
              <a:p>
                <a:pPr>
                  <a:defRPr sz="16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Assault GBH</c:v>
                </c:pt>
                <c:pt idx="1">
                  <c:v>Rape</c:v>
                </c:pt>
                <c:pt idx="2">
                  <c:v>Attempted murder</c:v>
                </c:pt>
                <c:pt idx="3">
                  <c:v>Murder</c:v>
                </c:pt>
              </c:strCache>
            </c:strRef>
          </c:cat>
          <c:val>
            <c:numRef>
              <c:f>Sheet1!$C$2:$C$5</c:f>
              <c:numCache>
                <c:formatCode>General</c:formatCode>
                <c:ptCount val="4"/>
                <c:pt idx="0">
                  <c:v>82</c:v>
                </c:pt>
                <c:pt idx="1">
                  <c:v>151</c:v>
                </c:pt>
                <c:pt idx="2">
                  <c:v>20</c:v>
                </c:pt>
                <c:pt idx="3">
                  <c:v>4</c:v>
                </c:pt>
              </c:numCache>
            </c:numRef>
          </c:val>
          <c:extLst>
            <c:ext xmlns:c16="http://schemas.microsoft.com/office/drawing/2014/chart" uri="{C3380CC4-5D6E-409C-BE32-E72D297353CC}">
              <c16:uniqueId val="{00000001-F944-4BB6-89D2-A9E8DFA90EB0}"/>
            </c:ext>
          </c:extLst>
        </c:ser>
        <c:dLbls>
          <c:showLegendKey val="0"/>
          <c:showVal val="0"/>
          <c:showCatName val="0"/>
          <c:showSerName val="0"/>
          <c:showPercent val="0"/>
          <c:showBubbleSize val="0"/>
        </c:dLbls>
        <c:gapWidth val="100"/>
        <c:axId val="678474080"/>
        <c:axId val="678474440"/>
      </c:barChart>
      <c:catAx>
        <c:axId val="678474080"/>
        <c:scaling>
          <c:orientation val="minMax"/>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78474440"/>
        <c:crosses val="autoZero"/>
        <c:auto val="1"/>
        <c:lblAlgn val="ctr"/>
        <c:lblOffset val="100"/>
        <c:noMultiLvlLbl val="0"/>
      </c:catAx>
      <c:valAx>
        <c:axId val="678474440"/>
        <c:scaling>
          <c:orientation val="minMax"/>
        </c:scaling>
        <c:delete val="1"/>
        <c:axPos val="b"/>
        <c:numFmt formatCode="#,##0" sourceLinked="1"/>
        <c:majorTickMark val="none"/>
        <c:minorTickMark val="none"/>
        <c:tickLblPos val="nextTo"/>
        <c:crossAx val="678474080"/>
        <c:crosses val="autoZero"/>
        <c:crossBetween val="between"/>
      </c:valAx>
      <c:spPr>
        <a:noFill/>
        <a:ln>
          <a:noFill/>
        </a:ln>
        <a:effectLst/>
      </c:spPr>
    </c:plotArea>
    <c:legend>
      <c:legendPos val="r"/>
      <c:layout>
        <c:manualLayout>
          <c:xMode val="edge"/>
          <c:yMode val="edge"/>
          <c:x val="0.80625619974954166"/>
          <c:y val="4.4053795853902483E-2"/>
          <c:w val="0.1748512865484296"/>
          <c:h val="0.28920476669502204"/>
        </c:manualLayout>
      </c:layout>
      <c:overlay val="1"/>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b="1">
          <a:latin typeface="Arial" panose="020B0604020202020204" pitchFamily="34" charset="0"/>
          <a:cs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Murder (6)</c:v>
                </c:pt>
              </c:strCache>
            </c:strRef>
          </c:tx>
          <c:spPr>
            <a:solidFill>
              <a:srgbClr val="0070C0"/>
            </a:solidFill>
            <a:ln>
              <a:noFill/>
            </a:ln>
            <a:effectLst/>
          </c:spPr>
          <c:invertIfNegative val="0"/>
          <c:dLbls>
            <c:dLbl>
              <c:idx val="0"/>
              <c:tx>
                <c:rich>
                  <a:bodyPr/>
                  <a:lstStyle/>
                  <a:p>
                    <a:fld id="{CC2A2E07-0E1E-4BC1-AB0E-BEB15FDF5AF1}" type="CELLRANGE">
                      <a:rPr lang="en-US"/>
                      <a:pPr/>
                      <a:t>[CELLRANGE]</a:t>
                    </a:fld>
                    <a:endParaRPr lang="en-ZA"/>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6476-4672-927D-E4F483C08BDA}"/>
                </c:ext>
              </c:extLst>
            </c:dLbl>
            <c:dLbl>
              <c:idx val="1"/>
              <c:tx>
                <c:rich>
                  <a:bodyPr/>
                  <a:lstStyle/>
                  <a:p>
                    <a:fld id="{EC0A17B3-0851-49F1-85BD-23E5E6B4F4D6}" type="CELLRANGE">
                      <a:rPr lang="en-US"/>
                      <a:pPr/>
                      <a:t>[CELLRANGE]</a:t>
                    </a:fld>
                    <a:endParaRPr lang="en-ZA"/>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01CF-4ACE-8629-82D898E3F7A4}"/>
                </c:ext>
              </c:extLst>
            </c:dLbl>
            <c:dLbl>
              <c:idx val="2"/>
              <c:tx>
                <c:rich>
                  <a:bodyPr/>
                  <a:lstStyle/>
                  <a:p>
                    <a:fld id="{4E7A84B7-642D-4287-BCA9-7E62E7EC887A}" type="CELLRANGE">
                      <a:rPr lang="en-US"/>
                      <a:pPr/>
                      <a:t>[CELLRANGE]</a:t>
                    </a:fld>
                    <a:endParaRPr lang="en-ZA"/>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1-01CF-4ACE-8629-82D898E3F7A4}"/>
                </c:ext>
              </c:extLst>
            </c:dLbl>
            <c:dLbl>
              <c:idx val="3"/>
              <c:tx>
                <c:rich>
                  <a:bodyPr/>
                  <a:lstStyle/>
                  <a:p>
                    <a:fld id="{CEB8D06B-152A-4786-AC0A-17BC483B27F0}" type="CELLRANGE">
                      <a:rPr lang="en-US"/>
                      <a:pPr/>
                      <a:t>[CELLRANGE]</a:t>
                    </a:fld>
                    <a:endParaRPr lang="en-ZA"/>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1-6476-4672-927D-E4F483C08BDA}"/>
                </c:ext>
              </c:extLst>
            </c:dLbl>
            <c:spPr>
              <a:noFill/>
              <a:ln>
                <a:solidFill>
                  <a:srgbClr val="0070C0"/>
                </a:solidFill>
              </a:ln>
              <a:effectLst/>
            </c:spPr>
            <c:txPr>
              <a:bodyPr rot="0" spcFirstLastPara="1" vertOverflow="ellipsis" vert="horz" wrap="square" anchor="ctr" anchorCtr="1"/>
              <a:lstStyle/>
              <a:p>
                <a:pPr>
                  <a:defRPr sz="1197" b="0" i="0" u="none" strike="noStrike" kern="1200" baseline="0">
                    <a:solidFill>
                      <a:srgbClr val="002060"/>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Day Care/After care</c:v>
                </c:pt>
                <c:pt idx="1">
                  <c:v>School</c:v>
                </c:pt>
                <c:pt idx="2">
                  <c:v>Special school</c:v>
                </c:pt>
                <c:pt idx="3">
                  <c:v>Tertiary</c:v>
                </c:pt>
              </c:strCache>
            </c:strRef>
          </c:cat>
          <c:val>
            <c:numRef>
              <c:f>Sheet1!$B$2:$B$5</c:f>
              <c:numCache>
                <c:formatCode>General</c:formatCode>
                <c:ptCount val="4"/>
                <c:pt idx="0">
                  <c:v>1</c:v>
                </c:pt>
                <c:pt idx="1">
                  <c:v>4</c:v>
                </c:pt>
                <c:pt idx="2">
                  <c:v>1</c:v>
                </c:pt>
                <c:pt idx="3">
                  <c:v>0</c:v>
                </c:pt>
              </c:numCache>
            </c:numRef>
          </c:val>
          <c:extLst>
            <c:ext xmlns:c15="http://schemas.microsoft.com/office/drawing/2012/chart" uri="{02D57815-91ED-43cb-92C2-25804820EDAC}">
              <c15:datalabelsRange>
                <c15:f>Sheet1!$B$2:$B$5</c15:f>
                <c15:dlblRangeCache>
                  <c:ptCount val="4"/>
                  <c:pt idx="0">
                    <c:v>1</c:v>
                  </c:pt>
                  <c:pt idx="1">
                    <c:v>4</c:v>
                  </c:pt>
                  <c:pt idx="2">
                    <c:v>1</c:v>
                  </c:pt>
                  <c:pt idx="3">
                    <c:v>0</c:v>
                  </c:pt>
                </c15:dlblRangeCache>
              </c15:datalabelsRange>
            </c:ext>
            <c:ext xmlns:c16="http://schemas.microsoft.com/office/drawing/2014/chart" uri="{C3380CC4-5D6E-409C-BE32-E72D297353CC}">
              <c16:uniqueId val="{00000000-6A1D-441C-9A6F-A2241C3A7CD5}"/>
            </c:ext>
          </c:extLst>
        </c:ser>
        <c:ser>
          <c:idx val="1"/>
          <c:order val="1"/>
          <c:tx>
            <c:strRef>
              <c:f>Sheet1!$C$1</c:f>
              <c:strCache>
                <c:ptCount val="1"/>
                <c:pt idx="0">
                  <c:v>Rape (84)</c:v>
                </c:pt>
              </c:strCache>
            </c:strRef>
          </c:tx>
          <c:spPr>
            <a:solidFill>
              <a:srgbClr val="ED7D31"/>
            </a:solidFill>
            <a:ln>
              <a:noFill/>
            </a:ln>
            <a:effectLst/>
          </c:spPr>
          <c:invertIfNegative val="0"/>
          <c:dLbls>
            <c:spPr>
              <a:noFill/>
              <a:ln>
                <a:solidFill>
                  <a:srgbClr val="ED7D31"/>
                </a:solidFill>
              </a:ln>
              <a:effectLst/>
            </c:spPr>
            <c:txPr>
              <a:bodyPr rot="0" spcFirstLastPara="1" vertOverflow="ellipsis" vert="horz" wrap="square" anchor="ctr" anchorCtr="1"/>
              <a:lstStyle/>
              <a:p>
                <a:pPr>
                  <a:defRPr sz="1197" b="0" i="0" u="none" strike="noStrike" kern="1200" baseline="0">
                    <a:solidFill>
                      <a:schemeClr val="accent2">
                        <a:lumMod val="7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Day Care/After care</c:v>
                </c:pt>
                <c:pt idx="1">
                  <c:v>School</c:v>
                </c:pt>
                <c:pt idx="2">
                  <c:v>Special school</c:v>
                </c:pt>
                <c:pt idx="3">
                  <c:v>Tertiary</c:v>
                </c:pt>
              </c:strCache>
            </c:strRef>
          </c:cat>
          <c:val>
            <c:numRef>
              <c:f>Sheet1!$C$2:$C$5</c:f>
              <c:numCache>
                <c:formatCode>General</c:formatCode>
                <c:ptCount val="4"/>
                <c:pt idx="0">
                  <c:v>9</c:v>
                </c:pt>
                <c:pt idx="1">
                  <c:v>54</c:v>
                </c:pt>
                <c:pt idx="2">
                  <c:v>8</c:v>
                </c:pt>
                <c:pt idx="3">
                  <c:v>13</c:v>
                </c:pt>
              </c:numCache>
            </c:numRef>
          </c:val>
          <c:extLst>
            <c:ext xmlns:c16="http://schemas.microsoft.com/office/drawing/2014/chart" uri="{C3380CC4-5D6E-409C-BE32-E72D297353CC}">
              <c16:uniqueId val="{00000001-6A1D-441C-9A6F-A2241C3A7CD5}"/>
            </c:ext>
          </c:extLst>
        </c:ser>
        <c:dLbls>
          <c:showLegendKey val="0"/>
          <c:showVal val="0"/>
          <c:showCatName val="0"/>
          <c:showSerName val="0"/>
          <c:showPercent val="0"/>
          <c:showBubbleSize val="0"/>
        </c:dLbls>
        <c:gapWidth val="219"/>
        <c:overlap val="3"/>
        <c:axId val="596489416"/>
        <c:axId val="596493736"/>
      </c:barChart>
      <c:catAx>
        <c:axId val="596489416"/>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96493736"/>
        <c:crosses val="autoZero"/>
        <c:auto val="1"/>
        <c:lblAlgn val="ctr"/>
        <c:lblOffset val="100"/>
        <c:noMultiLvlLbl val="0"/>
      </c:catAx>
      <c:valAx>
        <c:axId val="596493736"/>
        <c:scaling>
          <c:orientation val="minMax"/>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97"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96489416"/>
        <c:crosses val="autoZero"/>
        <c:crossBetween val="between"/>
      </c:valAx>
      <c:spPr>
        <a:noFill/>
        <a:ln>
          <a:noFill/>
        </a:ln>
        <a:effectLst/>
      </c:spPr>
    </c:plotArea>
    <c:legend>
      <c:legendPos val="t"/>
      <c:layout>
        <c:manualLayout>
          <c:xMode val="edge"/>
          <c:yMode val="edge"/>
          <c:x val="0.7685528336836267"/>
          <c:y val="4.2908473747841201E-2"/>
          <c:w val="0.11106773813592359"/>
          <c:h val="0.11181148651958783"/>
        </c:manualLayout>
      </c:layout>
      <c:overlay val="1"/>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[RSA Carjacking Q1 April to June 2026.xlsx]RSA Chart!PivotTable3</c:name>
    <c:fmtId val="8"/>
  </c:pivotSource>
  <c:chart>
    <c:autoTitleDeleted val="1"/>
    <c:pivotFmts>
      <c:pivotFmt>
        <c:idx val="0"/>
        <c:spPr>
          <a:solidFill>
            <a:srgbClr val="0070C0"/>
          </a:solidFill>
          <a:ln>
            <a:noFill/>
          </a:ln>
          <a:effectLst/>
        </c:spPr>
        <c:marker>
          <c:symbol val="none"/>
        </c:marker>
        <c:dLbl>
          <c:idx val="0"/>
          <c:spPr>
            <a:noFill/>
            <a:ln>
              <a:solidFill>
                <a:srgbClr val="002060"/>
              </a:solidFill>
            </a:ln>
            <a:effectLst/>
          </c:spPr>
          <c:txPr>
            <a:bodyPr rot="0" spcFirstLastPara="1" vertOverflow="ellipsis" vert="horz" wrap="square" lIns="38100" tIns="19050" rIns="38100" bIns="19050" anchor="ctr" anchorCtr="1">
              <a:spAutoFit/>
            </a:bodyPr>
            <a:lstStyle/>
            <a:p>
              <a:pPr>
                <a:defRPr sz="900" b="0" i="1"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0070C0"/>
          </a:solidFill>
          <a:ln>
            <a:noFill/>
          </a:ln>
          <a:effectLst/>
        </c:spPr>
        <c:marker>
          <c:symbol val="none"/>
        </c:marker>
        <c:dLbl>
          <c:idx val="0"/>
          <c:spPr>
            <a:noFill/>
            <a:ln>
              <a:solidFill>
                <a:srgbClr val="002060"/>
              </a:solidFill>
            </a:ln>
            <a:effectLst/>
          </c:spPr>
          <c:txPr>
            <a:bodyPr rot="0" spcFirstLastPara="1" vertOverflow="ellipsis" vert="horz" wrap="square" lIns="38100" tIns="19050" rIns="38100" bIns="19050" anchor="ctr" anchorCtr="1">
              <a:spAutoFit/>
            </a:bodyPr>
            <a:lstStyle/>
            <a:p>
              <a:pPr>
                <a:defRPr sz="900" b="0" i="1"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0070C0"/>
          </a:solidFill>
          <a:ln>
            <a:noFill/>
          </a:ln>
          <a:effectLst/>
        </c:spPr>
        <c:marker>
          <c:symbol val="none"/>
        </c:marker>
        <c:dLbl>
          <c:idx val="0"/>
          <c:spPr>
            <a:noFill/>
            <a:ln>
              <a:solidFill>
                <a:srgbClr val="002060"/>
              </a:solidFill>
            </a:ln>
            <a:effectLst/>
          </c:spPr>
          <c:txPr>
            <a:bodyPr rot="0" spcFirstLastPara="1" vertOverflow="ellipsis" vert="horz" wrap="square" lIns="38100" tIns="19050" rIns="38100" bIns="19050" anchor="ctr" anchorCtr="1">
              <a:spAutoFit/>
            </a:bodyPr>
            <a:lstStyle/>
            <a:p>
              <a:pPr>
                <a:defRPr sz="900" b="0" i="1"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23069703987536316"/>
          <c:y val="2.5900328416905923E-2"/>
          <c:w val="0.76930296012463684"/>
          <c:h val="0.94819934316618815"/>
        </c:manualLayout>
      </c:layout>
      <c:barChart>
        <c:barDir val="bar"/>
        <c:grouping val="clustered"/>
        <c:varyColors val="0"/>
        <c:ser>
          <c:idx val="0"/>
          <c:order val="0"/>
          <c:tx>
            <c:strRef>
              <c:f>'RSA Chart'!$B$3</c:f>
              <c:strCache>
                <c:ptCount val="1"/>
                <c:pt idx="0">
                  <c:v>Total</c:v>
                </c:pt>
              </c:strCache>
            </c:strRef>
          </c:tx>
          <c:spPr>
            <a:solidFill>
              <a:srgbClr val="0070C0"/>
            </a:solidFill>
            <a:ln>
              <a:noFill/>
            </a:ln>
            <a:effectLst/>
          </c:spPr>
          <c:invertIfNegative val="0"/>
          <c:dLbls>
            <c:spPr>
              <a:noFill/>
              <a:ln>
                <a:solidFill>
                  <a:srgbClr val="002060"/>
                </a:solidFill>
              </a:ln>
              <a:effectLst/>
            </c:spPr>
            <c:txPr>
              <a:bodyPr rot="0" spcFirstLastPara="1" vertOverflow="ellipsis" vert="horz" wrap="square" lIns="38100" tIns="19050" rIns="38100" bIns="19050" anchor="ctr" anchorCtr="1">
                <a:spAutoFit/>
              </a:bodyPr>
              <a:lstStyle/>
              <a:p>
                <a:pPr>
                  <a:defRPr sz="1400" b="1" i="1" u="none" strike="noStrike" kern="1200" baseline="0">
                    <a:solidFill>
                      <a:schemeClr val="tx2"/>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'RSA Chart'!$A$4:$A$15</c:f>
              <c:strCache>
                <c:ptCount val="11"/>
                <c:pt idx="0">
                  <c:v>🚃 Trailer</c:v>
                </c:pt>
                <c:pt idx="1">
                  <c:v>🚌 Bus</c:v>
                </c:pt>
                <c:pt idx="2">
                  <c:v>🚃📦 Trailer and Cargo</c:v>
                </c:pt>
                <c:pt idx="3">
                  <c:v>🏭 Industrial Machinery</c:v>
                </c:pt>
                <c:pt idx="4">
                  <c:v>🚛 Truck over 3500 kg</c:v>
                </c:pt>
                <c:pt idx="5">
                  <c:v>🚚 Truck not over 3500kg</c:v>
                </c:pt>
                <c:pt idx="6">
                  <c:v>🚐 Micro Bus/ Mini Bus</c:v>
                </c:pt>
                <c:pt idx="7">
                  <c:v>🏍 Motorcycle</c:v>
                </c:pt>
                <c:pt idx="8">
                  <c:v>🚙 SUV/ Station Wagon</c:v>
                </c:pt>
                <c:pt idx="9">
                  <c:v>🚚 Bakkie/ Panel Van</c:v>
                </c:pt>
                <c:pt idx="10">
                  <c:v>🚗 Sedan/ Hatchback/ Coupe</c:v>
                </c:pt>
              </c:strCache>
            </c:strRef>
          </c:cat>
          <c:val>
            <c:numRef>
              <c:f>'RSA Chart'!$B$4:$B$15</c:f>
              <c:numCache>
                <c:formatCode>#,##0</c:formatCode>
                <c:ptCount val="11"/>
                <c:pt idx="0">
                  <c:v>1</c:v>
                </c:pt>
                <c:pt idx="1">
                  <c:v>4</c:v>
                </c:pt>
                <c:pt idx="2">
                  <c:v>5</c:v>
                </c:pt>
                <c:pt idx="3">
                  <c:v>6</c:v>
                </c:pt>
                <c:pt idx="4">
                  <c:v>7</c:v>
                </c:pt>
                <c:pt idx="5">
                  <c:v>116</c:v>
                </c:pt>
                <c:pt idx="6">
                  <c:v>268</c:v>
                </c:pt>
                <c:pt idx="7">
                  <c:v>360</c:v>
                </c:pt>
                <c:pt idx="8">
                  <c:v>386</c:v>
                </c:pt>
                <c:pt idx="9">
                  <c:v>1083</c:v>
                </c:pt>
                <c:pt idx="10">
                  <c:v>1552</c:v>
                </c:pt>
              </c:numCache>
            </c:numRef>
          </c:val>
          <c:extLst>
            <c:ext xmlns:c16="http://schemas.microsoft.com/office/drawing/2014/chart" uri="{C3380CC4-5D6E-409C-BE32-E72D297353CC}">
              <c16:uniqueId val="{00000000-5023-4074-95B0-5D78EC0058F4}"/>
            </c:ext>
          </c:extLst>
        </c:ser>
        <c:dLbls>
          <c:dLblPos val="outEnd"/>
          <c:showLegendKey val="0"/>
          <c:showVal val="1"/>
          <c:showCatName val="0"/>
          <c:showSerName val="0"/>
          <c:showPercent val="0"/>
          <c:showBubbleSize val="0"/>
        </c:dLbls>
        <c:gapWidth val="30"/>
        <c:axId val="1580452143"/>
        <c:axId val="1580442063"/>
      </c:barChart>
      <c:catAx>
        <c:axId val="1580452143"/>
        <c:scaling>
          <c:orientation val="minMax"/>
        </c:scaling>
        <c:delete val="0"/>
        <c:axPos val="l"/>
        <c:numFmt formatCode="General" sourceLinked="1"/>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580442063"/>
        <c:crosses val="autoZero"/>
        <c:auto val="1"/>
        <c:lblAlgn val="ctr"/>
        <c:lblOffset val="100"/>
        <c:noMultiLvlLbl val="0"/>
      </c:catAx>
      <c:valAx>
        <c:axId val="1580442063"/>
        <c:scaling>
          <c:orientation val="minMax"/>
        </c:scaling>
        <c:delete val="1"/>
        <c:axPos val="b"/>
        <c:numFmt formatCode="#,##0" sourceLinked="1"/>
        <c:majorTickMark val="none"/>
        <c:minorTickMark val="none"/>
        <c:tickLblPos val="nextTo"/>
        <c:crossAx val="158045214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pivotOptions>
    </c:ext>
    <c:ext xmlns:c16="http://schemas.microsoft.com/office/drawing/2014/chart" uri="{E28EC0CA-F0BB-4C9C-879D-F8772B89E7AC}">
      <c16:pivotOptions16>
        <c16:showExpandCollapseFieldButtons val="1"/>
      </c16:pivotOptions16>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170429061522507"/>
          <c:y val="3.2754639380877137E-2"/>
          <c:w val="0.66511072402250293"/>
          <c:h val="0.94331183505646221"/>
        </c:manualLayout>
      </c:layout>
      <c:pieChart>
        <c:varyColors val="1"/>
        <c:ser>
          <c:idx val="0"/>
          <c:order val="0"/>
          <c:tx>
            <c:strRef>
              <c:f>Sheet1!$B$1</c:f>
              <c:strCache>
                <c:ptCount val="1"/>
                <c:pt idx="0">
                  <c:v>No. of Cases</c:v>
                </c:pt>
              </c:strCache>
            </c:strRef>
          </c:tx>
          <c:spPr>
            <a:ln>
              <a:solidFill>
                <a:srgbClr val="0070C0"/>
              </a:solidFill>
            </a:ln>
            <a:scene3d>
              <a:camera prst="orthographicFront"/>
              <a:lightRig rig="threePt" dir="t"/>
            </a:scene3d>
            <a:sp3d>
              <a:bevelT/>
            </a:sp3d>
          </c:spPr>
          <c:dPt>
            <c:idx val="0"/>
            <c:bubble3D val="0"/>
            <c:explosion val="2"/>
            <c:spPr>
              <a:solidFill>
                <a:srgbClr val="3E93CF"/>
              </a:solidFill>
              <a:ln w="19050">
                <a:solidFill>
                  <a:srgbClr val="0070C0"/>
                </a:solidFill>
              </a:ln>
              <a:effectLst/>
              <a:scene3d>
                <a:camera prst="orthographicFront"/>
                <a:lightRig rig="threePt" dir="t"/>
              </a:scene3d>
              <a:sp3d>
                <a:bevelT/>
              </a:sp3d>
            </c:spPr>
            <c:extLst>
              <c:ext xmlns:c16="http://schemas.microsoft.com/office/drawing/2014/chart" uri="{C3380CC4-5D6E-409C-BE32-E72D297353CC}">
                <c16:uniqueId val="{00000001-3760-4777-B0B0-7E5A424C98D9}"/>
              </c:ext>
            </c:extLst>
          </c:dPt>
          <c:dPt>
            <c:idx val="1"/>
            <c:bubble3D val="0"/>
            <c:spPr>
              <a:solidFill>
                <a:schemeClr val="tx2">
                  <a:lumMod val="25000"/>
                  <a:lumOff val="75000"/>
                </a:schemeClr>
              </a:solidFill>
              <a:ln w="19050">
                <a:solidFill>
                  <a:srgbClr val="0070C0"/>
                </a:solidFill>
              </a:ln>
              <a:effectLst/>
              <a:scene3d>
                <a:camera prst="orthographicFront"/>
                <a:lightRig rig="threePt" dir="t"/>
              </a:scene3d>
              <a:sp3d>
                <a:bevelT/>
              </a:sp3d>
            </c:spPr>
            <c:extLst>
              <c:ext xmlns:c16="http://schemas.microsoft.com/office/drawing/2014/chart" uri="{C3380CC4-5D6E-409C-BE32-E72D297353CC}">
                <c16:uniqueId val="{00000003-3760-4777-B0B0-7E5A424C98D9}"/>
              </c:ext>
            </c:extLst>
          </c:dPt>
          <c:dPt>
            <c:idx val="2"/>
            <c:bubble3D val="0"/>
            <c:spPr>
              <a:solidFill>
                <a:srgbClr val="00B0F0"/>
              </a:solidFill>
              <a:ln w="19050">
                <a:solidFill>
                  <a:srgbClr val="0070C0"/>
                </a:solidFill>
              </a:ln>
              <a:effectLst/>
              <a:scene3d>
                <a:camera prst="orthographicFront"/>
                <a:lightRig rig="threePt" dir="t"/>
              </a:scene3d>
              <a:sp3d>
                <a:bevelT/>
              </a:sp3d>
            </c:spPr>
            <c:extLst>
              <c:ext xmlns:c16="http://schemas.microsoft.com/office/drawing/2014/chart" uri="{C3380CC4-5D6E-409C-BE32-E72D297353CC}">
                <c16:uniqueId val="{00000004-B923-4387-9B66-BCCA7698B0C4}"/>
              </c:ext>
            </c:extLst>
          </c:dPt>
          <c:dLbls>
            <c:dLbl>
              <c:idx val="0"/>
              <c:layout>
                <c:manualLayout>
                  <c:x val="-0.15139829754200529"/>
                  <c:y val="0.24747949754440504"/>
                </c:manualLayout>
              </c:layout>
              <c:showLegendKey val="0"/>
              <c:showVal val="1"/>
              <c:showCatName val="1"/>
              <c:showSerName val="0"/>
              <c:showPercent val="0"/>
              <c:showBubbleSize val="0"/>
              <c:separator>
</c:separator>
              <c:extLst>
                <c:ext xmlns:c15="http://schemas.microsoft.com/office/drawing/2012/chart" uri="{CE6537A1-D6FC-4f65-9D91-7224C49458BB}">
                  <c15:layout>
                    <c:manualLayout>
                      <c:w val="0.2608755070413733"/>
                      <c:h val="0.15323726452050704"/>
                    </c:manualLayout>
                  </c15:layout>
                </c:ext>
                <c:ext xmlns:c16="http://schemas.microsoft.com/office/drawing/2014/chart" uri="{C3380CC4-5D6E-409C-BE32-E72D297353CC}">
                  <c16:uniqueId val="{00000001-3760-4777-B0B0-7E5A424C98D9}"/>
                </c:ext>
              </c:extLst>
            </c:dLbl>
            <c:dLbl>
              <c:idx val="1"/>
              <c:layout>
                <c:manualLayout>
                  <c:x val="8.1104672131660949E-2"/>
                  <c:y val="-0.11828064220872299"/>
                </c:manualLayout>
              </c:layout>
              <c:showLegendKey val="0"/>
              <c:showVal val="1"/>
              <c:showCatName val="1"/>
              <c:showSerName val="0"/>
              <c:showPercent val="0"/>
              <c:showBubbleSize val="0"/>
              <c:separator>
</c:separator>
              <c:extLst>
                <c:ext xmlns:c15="http://schemas.microsoft.com/office/drawing/2012/chart" uri="{CE6537A1-D6FC-4f65-9D91-7224C49458BB}">
                  <c15:layout>
                    <c:manualLayout>
                      <c:w val="0.29764851470100823"/>
                      <c:h val="0.16792211789263012"/>
                    </c:manualLayout>
                  </c15:layout>
                </c:ext>
                <c:ext xmlns:c16="http://schemas.microsoft.com/office/drawing/2014/chart" uri="{C3380CC4-5D6E-409C-BE32-E72D297353CC}">
                  <c16:uniqueId val="{00000003-3760-4777-B0B0-7E5A424C98D9}"/>
                </c:ext>
              </c:extLst>
            </c:dLbl>
            <c:dLbl>
              <c:idx val="2"/>
              <c:layout>
                <c:manualLayout>
                  <c:x val="1.6679776537486788E-2"/>
                  <c:y val="-1.7188878209481822E-2"/>
                </c:manualLayout>
              </c:layout>
              <c:showLegendKey val="0"/>
              <c:showVal val="1"/>
              <c:showCatName val="1"/>
              <c:showSerName val="0"/>
              <c:showPercent val="0"/>
              <c:showBubbleSize val="0"/>
              <c:separator>
</c:separator>
              <c:extLst>
                <c:ext xmlns:c15="http://schemas.microsoft.com/office/drawing/2012/chart" uri="{CE6537A1-D6FC-4f65-9D91-7224C49458BB}">
                  <c15:layout>
                    <c:manualLayout>
                      <c:w val="0.17038945913852285"/>
                      <c:h val="0.12555945096002902"/>
                    </c:manualLayout>
                  </c15:layout>
                </c:ext>
                <c:ext xmlns:c16="http://schemas.microsoft.com/office/drawing/2014/chart" uri="{C3380CC4-5D6E-409C-BE32-E72D297353CC}">
                  <c16:uniqueId val="{00000004-B923-4387-9B66-BCCA7698B0C4}"/>
                </c:ext>
              </c:extLst>
            </c:dLbl>
            <c:spPr>
              <a:solidFill>
                <a:schemeClr val="bg1"/>
              </a:solidFill>
              <a:ln>
                <a:solidFill>
                  <a:srgbClr val="0070C0"/>
                </a:solidFill>
              </a:ln>
              <a:effectLst/>
            </c:spPr>
            <c:txPr>
              <a:bodyPr rot="0" spcFirstLastPara="1" vertOverflow="ellipsis" vert="horz" wrap="square" anchor="ctr" anchorCtr="1"/>
              <a:lstStyle/>
              <a:p>
                <a:pPr>
                  <a:defRPr sz="1050" b="1" i="0" u="none" strike="noStrike" kern="1200" baseline="0">
                    <a:solidFill>
                      <a:srgbClr val="0070C0"/>
                    </a:solidFill>
                    <a:latin typeface="+mn-lt"/>
                    <a:ea typeface="+mn-ea"/>
                    <a:cs typeface="+mn-cs"/>
                  </a:defRPr>
                </a:pPr>
                <a:endParaRPr lang="en-US"/>
              </a:p>
            </c:txPr>
            <c:showLegendKey val="0"/>
            <c:showVal val="1"/>
            <c:showCatName val="1"/>
            <c:showSerName val="0"/>
            <c:showPercent val="0"/>
            <c:showBubbleSize val="0"/>
            <c:separator>
</c:separator>
            <c:showLeaderLines val="1"/>
            <c:leaderLines>
              <c:spPr>
                <a:ln w="9525" cap="flat" cmpd="sng" algn="ctr">
                  <a:solidFill>
                    <a:srgbClr val="98B4E8"/>
                  </a:solidFill>
                  <a:round/>
                </a:ln>
                <a:effectLst/>
              </c:spPr>
            </c:leaderLines>
            <c:extLst>
              <c:ext xmlns:c15="http://schemas.microsoft.com/office/drawing/2012/chart" uri="{CE6537A1-D6FC-4f65-9D91-7224C49458BB}"/>
            </c:extLst>
          </c:dLbls>
          <c:cat>
            <c:strRef>
              <c:f>Sheet1!$A$2:$A$4</c:f>
              <c:strCache>
                <c:ptCount val="3"/>
                <c:pt idx="0">
                  <c:v>Shot at AV (bombed)</c:v>
                </c:pt>
                <c:pt idx="1">
                  <c:v>Collided/Bumped/Rammed (bombed)</c:v>
                </c:pt>
                <c:pt idx="2">
                  <c:v>Shot at AV</c:v>
                </c:pt>
              </c:strCache>
            </c:strRef>
          </c:cat>
          <c:val>
            <c:numRef>
              <c:f>Sheet1!$B$2:$B$4</c:f>
              <c:numCache>
                <c:formatCode>General</c:formatCode>
                <c:ptCount val="3"/>
                <c:pt idx="0">
                  <c:v>11</c:v>
                </c:pt>
                <c:pt idx="1">
                  <c:v>5</c:v>
                </c:pt>
                <c:pt idx="2">
                  <c:v>1</c:v>
                </c:pt>
              </c:numCache>
            </c:numRef>
          </c:val>
          <c:extLst>
            <c:ext xmlns:c16="http://schemas.microsoft.com/office/drawing/2014/chart" uri="{C3380CC4-5D6E-409C-BE32-E72D297353CC}">
              <c16:uniqueId val="{00000004-3760-4777-B0B0-7E5A424C98D9}"/>
            </c:ext>
          </c:extLst>
        </c:ser>
        <c:dLbls>
          <c:showLegendKey val="0"/>
          <c:showVal val="0"/>
          <c:showCatName val="0"/>
          <c:showSerName val="0"/>
          <c:showPercent val="0"/>
          <c:showBubbleSize val="0"/>
          <c:showLeaderLines val="1"/>
        </c:dLbls>
        <c:firstSliceAng val="26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0070C0"/>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9537007874015749E-2"/>
          <c:y val="3.0879696439377362E-2"/>
          <c:w val="0.93771960500099838"/>
          <c:h val="0.87930654104712114"/>
        </c:manualLayout>
      </c:layout>
      <c:barChart>
        <c:barDir val="col"/>
        <c:grouping val="clustered"/>
        <c:varyColors val="0"/>
        <c:ser>
          <c:idx val="0"/>
          <c:order val="0"/>
          <c:tx>
            <c:strRef>
              <c:f>Sheet1!$B$1</c:f>
              <c:strCache>
                <c:ptCount val="1"/>
                <c:pt idx="0">
                  <c:v>AV on the road (17)</c:v>
                </c:pt>
              </c:strCache>
            </c:strRef>
          </c:tx>
          <c:spPr>
            <a:solidFill>
              <a:srgbClr val="0070C0"/>
            </a:solidFill>
            <a:ln>
              <a:noFill/>
            </a:ln>
            <a:effectLst/>
          </c:spPr>
          <c:invertIfNegative val="0"/>
          <c:dLbls>
            <c:spPr>
              <a:noFill/>
              <a:ln>
                <a:solidFill>
                  <a:srgbClr val="5B9BD5"/>
                </a:solidFill>
              </a:ln>
              <a:effectLst/>
            </c:spPr>
            <c:txPr>
              <a:bodyPr rot="0" spcFirstLastPara="1" vertOverflow="ellipsis" vert="horz" wrap="square" anchor="ctr" anchorCtr="1"/>
              <a:lstStyle/>
              <a:p>
                <a:pPr>
                  <a:defRPr sz="1400" b="1" i="0" u="none" strike="noStrike" kern="1200" baseline="0">
                    <a:solidFill>
                      <a:srgbClr val="4F81BD"/>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Eastern Cape</c:v>
                </c:pt>
                <c:pt idx="1">
                  <c:v>Free State</c:v>
                </c:pt>
                <c:pt idx="2">
                  <c:v>Gauteng</c:v>
                </c:pt>
                <c:pt idx="3">
                  <c:v>KwaZulu-Natal</c:v>
                </c:pt>
                <c:pt idx="4">
                  <c:v>Limpopo</c:v>
                </c:pt>
                <c:pt idx="5">
                  <c:v>Mpumalanga</c:v>
                </c:pt>
                <c:pt idx="6">
                  <c:v>North West</c:v>
                </c:pt>
                <c:pt idx="7">
                  <c:v>Northern Cape</c:v>
                </c:pt>
                <c:pt idx="8">
                  <c:v>Western Cape</c:v>
                </c:pt>
              </c:strCache>
            </c:strRef>
          </c:cat>
          <c:val>
            <c:numRef>
              <c:f>Sheet1!$B$2:$B$10</c:f>
              <c:numCache>
                <c:formatCode>General</c:formatCode>
                <c:ptCount val="9"/>
                <c:pt idx="0">
                  <c:v>3</c:v>
                </c:pt>
                <c:pt idx="1">
                  <c:v>2</c:v>
                </c:pt>
                <c:pt idx="2">
                  <c:v>2</c:v>
                </c:pt>
                <c:pt idx="3">
                  <c:v>7</c:v>
                </c:pt>
                <c:pt idx="5">
                  <c:v>1</c:v>
                </c:pt>
                <c:pt idx="6">
                  <c:v>1</c:v>
                </c:pt>
                <c:pt idx="8">
                  <c:v>1</c:v>
                </c:pt>
              </c:numCache>
            </c:numRef>
          </c:val>
          <c:extLst>
            <c:ext xmlns:c16="http://schemas.microsoft.com/office/drawing/2014/chart" uri="{C3380CC4-5D6E-409C-BE32-E72D297353CC}">
              <c16:uniqueId val="{00000000-8038-43F2-9F50-F0E6534D9CE2}"/>
            </c:ext>
          </c:extLst>
        </c:ser>
        <c:ser>
          <c:idx val="1"/>
          <c:order val="1"/>
          <c:tx>
            <c:strRef>
              <c:f>Sheet1!$C$1</c:f>
              <c:strCache>
                <c:ptCount val="1"/>
                <c:pt idx="0">
                  <c:v>Cross Pavement (14)</c:v>
                </c:pt>
              </c:strCache>
            </c:strRef>
          </c:tx>
          <c:spPr>
            <a:solidFill>
              <a:schemeClr val="accent2">
                <a:lumMod val="75000"/>
              </a:schemeClr>
            </a:solidFill>
            <a:ln>
              <a:noFill/>
            </a:ln>
            <a:effectLst/>
          </c:spPr>
          <c:invertIfNegative val="0"/>
          <c:dLbls>
            <c:spPr>
              <a:noFill/>
              <a:ln>
                <a:solidFill>
                  <a:schemeClr val="accent2">
                    <a:lumMod val="75000"/>
                  </a:schemeClr>
                </a:solidFill>
              </a:ln>
              <a:effectLst/>
            </c:spPr>
            <c:txPr>
              <a:bodyPr rot="0" spcFirstLastPara="1" vertOverflow="ellipsis" vert="horz" wrap="square" anchor="ctr" anchorCtr="1"/>
              <a:lstStyle/>
              <a:p>
                <a:pPr>
                  <a:defRPr sz="1400" b="1" i="0" u="none" strike="noStrike" kern="1200" baseline="0">
                    <a:solidFill>
                      <a:schemeClr val="accent2">
                        <a:lumMod val="7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Eastern Cape</c:v>
                </c:pt>
                <c:pt idx="1">
                  <c:v>Free State</c:v>
                </c:pt>
                <c:pt idx="2">
                  <c:v>Gauteng</c:v>
                </c:pt>
                <c:pt idx="3">
                  <c:v>KwaZulu-Natal</c:v>
                </c:pt>
                <c:pt idx="4">
                  <c:v>Limpopo</c:v>
                </c:pt>
                <c:pt idx="5">
                  <c:v>Mpumalanga</c:v>
                </c:pt>
                <c:pt idx="6">
                  <c:v>North West</c:v>
                </c:pt>
                <c:pt idx="7">
                  <c:v>Northern Cape</c:v>
                </c:pt>
                <c:pt idx="8">
                  <c:v>Western Cape</c:v>
                </c:pt>
              </c:strCache>
            </c:strRef>
          </c:cat>
          <c:val>
            <c:numRef>
              <c:f>Sheet1!$C$2:$C$10</c:f>
              <c:numCache>
                <c:formatCode>General</c:formatCode>
                <c:ptCount val="9"/>
                <c:pt idx="0">
                  <c:v>1</c:v>
                </c:pt>
                <c:pt idx="2">
                  <c:v>7</c:v>
                </c:pt>
                <c:pt idx="3">
                  <c:v>1</c:v>
                </c:pt>
                <c:pt idx="4">
                  <c:v>1</c:v>
                </c:pt>
                <c:pt idx="5">
                  <c:v>2</c:v>
                </c:pt>
                <c:pt idx="6">
                  <c:v>1</c:v>
                </c:pt>
                <c:pt idx="8">
                  <c:v>1</c:v>
                </c:pt>
              </c:numCache>
            </c:numRef>
          </c:val>
          <c:extLst>
            <c:ext xmlns:c16="http://schemas.microsoft.com/office/drawing/2014/chart" uri="{C3380CC4-5D6E-409C-BE32-E72D297353CC}">
              <c16:uniqueId val="{00000001-8038-43F2-9F50-F0E6534D9CE2}"/>
            </c:ext>
          </c:extLst>
        </c:ser>
        <c:ser>
          <c:idx val="2"/>
          <c:order val="2"/>
          <c:tx>
            <c:strRef>
              <c:f>Sheet1!$D$1</c:f>
              <c:strCache>
                <c:ptCount val="1"/>
                <c:pt idx="0">
                  <c:v>Merchant Retail (2)</c:v>
                </c:pt>
              </c:strCache>
            </c:strRef>
          </c:tx>
          <c:spPr>
            <a:solidFill>
              <a:schemeClr val="accent3"/>
            </a:solidFill>
            <a:ln>
              <a:noFill/>
            </a:ln>
            <a:effectLst/>
          </c:spPr>
          <c:invertIfNegative val="0"/>
          <c:dLbls>
            <c:spPr>
              <a:noFill/>
              <a:ln>
                <a:solidFill>
                  <a:schemeClr val="accent6">
                    <a:lumMod val="75000"/>
                  </a:schemeClr>
                </a:solidFill>
              </a:ln>
              <a:effectLst/>
            </c:spPr>
            <c:txPr>
              <a:bodyPr rot="0" spcFirstLastPara="1" vertOverflow="ellipsis" vert="horz" wrap="square" anchor="ctr" anchorCtr="1"/>
              <a:lstStyle/>
              <a:p>
                <a:pPr>
                  <a:defRPr sz="1400" b="1" i="0" u="none" strike="noStrike" kern="1200" baseline="0">
                    <a:solidFill>
                      <a:schemeClr val="accent6">
                        <a:lumMod val="7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Eastern Cape</c:v>
                </c:pt>
                <c:pt idx="1">
                  <c:v>Free State</c:v>
                </c:pt>
                <c:pt idx="2">
                  <c:v>Gauteng</c:v>
                </c:pt>
                <c:pt idx="3">
                  <c:v>KwaZulu-Natal</c:v>
                </c:pt>
                <c:pt idx="4">
                  <c:v>Limpopo</c:v>
                </c:pt>
                <c:pt idx="5">
                  <c:v>Mpumalanga</c:v>
                </c:pt>
                <c:pt idx="6">
                  <c:v>North West</c:v>
                </c:pt>
                <c:pt idx="7">
                  <c:v>Northern Cape</c:v>
                </c:pt>
                <c:pt idx="8">
                  <c:v>Western Cape</c:v>
                </c:pt>
              </c:strCache>
            </c:strRef>
          </c:cat>
          <c:val>
            <c:numRef>
              <c:f>Sheet1!$D$2:$D$10</c:f>
              <c:numCache>
                <c:formatCode>General</c:formatCode>
                <c:ptCount val="9"/>
              </c:numCache>
            </c:numRef>
          </c:val>
          <c:extLst>
            <c:ext xmlns:c16="http://schemas.microsoft.com/office/drawing/2014/chart" uri="{C3380CC4-5D6E-409C-BE32-E72D297353CC}">
              <c16:uniqueId val="{00000002-8038-43F2-9F50-F0E6534D9CE2}"/>
            </c:ext>
          </c:extLst>
        </c:ser>
        <c:ser>
          <c:idx val="3"/>
          <c:order val="3"/>
          <c:tx>
            <c:strRef>
              <c:f>Sheet1!$E$1</c:f>
              <c:strCache>
                <c:ptCount val="1"/>
                <c:pt idx="0">
                  <c:v>Static AV (Street) (2)</c:v>
                </c:pt>
              </c:strCache>
            </c:strRef>
          </c:tx>
          <c:spPr>
            <a:solidFill>
              <a:schemeClr val="accent6">
                <a:lumMod val="75000"/>
              </a:schemeClr>
            </a:solidFill>
            <a:ln>
              <a:noFill/>
            </a:ln>
            <a:effectLst/>
          </c:spPr>
          <c:invertIfNegative val="0"/>
          <c:dLbls>
            <c:spPr>
              <a:solidFill>
                <a:schemeClr val="bg1"/>
              </a:solidFill>
              <a:ln>
                <a:solidFill>
                  <a:schemeClr val="accent6">
                    <a:lumMod val="75000"/>
                  </a:schemeClr>
                </a:solid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6">
                        <a:lumMod val="7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Eastern Cape</c:v>
                </c:pt>
                <c:pt idx="1">
                  <c:v>Free State</c:v>
                </c:pt>
                <c:pt idx="2">
                  <c:v>Gauteng</c:v>
                </c:pt>
                <c:pt idx="3">
                  <c:v>KwaZulu-Natal</c:v>
                </c:pt>
                <c:pt idx="4">
                  <c:v>Limpopo</c:v>
                </c:pt>
                <c:pt idx="5">
                  <c:v>Mpumalanga</c:v>
                </c:pt>
                <c:pt idx="6">
                  <c:v>North West</c:v>
                </c:pt>
                <c:pt idx="7">
                  <c:v>Northern Cape</c:v>
                </c:pt>
                <c:pt idx="8">
                  <c:v>Western Cape</c:v>
                </c:pt>
              </c:strCache>
            </c:strRef>
          </c:cat>
          <c:val>
            <c:numRef>
              <c:f>Sheet1!$E$2:$E$10</c:f>
              <c:numCache>
                <c:formatCode>General</c:formatCode>
                <c:ptCount val="9"/>
                <c:pt idx="1">
                  <c:v>1</c:v>
                </c:pt>
                <c:pt idx="2">
                  <c:v>1</c:v>
                </c:pt>
              </c:numCache>
            </c:numRef>
          </c:val>
          <c:extLst>
            <c:ext xmlns:c16="http://schemas.microsoft.com/office/drawing/2014/chart" uri="{C3380CC4-5D6E-409C-BE32-E72D297353CC}">
              <c16:uniqueId val="{00000000-A4A6-4E62-B371-C012BA9371ED}"/>
            </c:ext>
          </c:extLst>
        </c:ser>
        <c:dLbls>
          <c:showLegendKey val="0"/>
          <c:showVal val="0"/>
          <c:showCatName val="0"/>
          <c:showSerName val="0"/>
          <c:showPercent val="0"/>
          <c:showBubbleSize val="0"/>
        </c:dLbls>
        <c:gapWidth val="109"/>
        <c:overlap val="-7"/>
        <c:axId val="772610368"/>
        <c:axId val="772608208"/>
      </c:barChart>
      <c:catAx>
        <c:axId val="772610368"/>
        <c:scaling>
          <c:orientation val="minMax"/>
        </c:scaling>
        <c:delete val="0"/>
        <c:axPos val="b"/>
        <c:majorGridlines>
          <c:spPr>
            <a:ln w="9525" cap="flat" cmpd="sng" algn="ctr">
              <a:solidFill>
                <a:schemeClr val="bg1">
                  <a:lumMod val="65000"/>
                </a:schemeClr>
              </a:solidFill>
              <a:prstDash val="dash"/>
              <a:round/>
            </a:ln>
            <a:effectLst/>
          </c:spPr>
        </c:majorGridlines>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772608208"/>
        <c:crosses val="autoZero"/>
        <c:auto val="1"/>
        <c:lblAlgn val="ctr"/>
        <c:lblOffset val="100"/>
        <c:noMultiLvlLbl val="0"/>
      </c:catAx>
      <c:valAx>
        <c:axId val="772608208"/>
        <c:scaling>
          <c:orientation val="minMax"/>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4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772610368"/>
        <c:crosses val="autoZero"/>
        <c:crossBetween val="between"/>
      </c:valAx>
      <c:spPr>
        <a:noFill/>
        <a:ln>
          <a:noFill/>
        </a:ln>
        <a:effectLst/>
      </c:spPr>
    </c:plotArea>
    <c:legend>
      <c:legendPos val="t"/>
      <c:legendEntry>
        <c:idx val="2"/>
        <c:delete val="1"/>
      </c:legendEntry>
      <c:layout>
        <c:manualLayout>
          <c:xMode val="edge"/>
          <c:yMode val="edge"/>
          <c:x val="0.21331309459288145"/>
          <c:y val="9.1191690498274632E-3"/>
          <c:w val="0.51601200255373481"/>
          <c:h val="5.0371367937809476E-2"/>
        </c:manualLayout>
      </c:layout>
      <c:overlay val="0"/>
      <c:spPr>
        <a:solidFill>
          <a:schemeClr val="bg1"/>
        </a:solidFill>
        <a:ln>
          <a:noFill/>
        </a:ln>
        <a:effectLst/>
      </c:spPr>
      <c:txPr>
        <a:bodyPr rot="0" spcFirstLastPara="1" vertOverflow="ellipsis" vert="horz" wrap="square" anchor="ctr" anchorCtr="1"/>
        <a:lstStyle/>
        <a:p>
          <a:pPr>
            <a:defRPr sz="14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b="1">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7063119812726114E-2"/>
          <c:y val="3.4158407788292447E-2"/>
          <c:w val="0.95104498829538198"/>
          <c:h val="0.90626854671950063"/>
        </c:manualLayout>
      </c:layout>
      <c:barChart>
        <c:barDir val="col"/>
        <c:grouping val="clustered"/>
        <c:varyColors val="0"/>
        <c:ser>
          <c:idx val="0"/>
          <c:order val="0"/>
          <c:tx>
            <c:strRef>
              <c:f>Sheet1!$B$1</c:f>
              <c:strCache>
                <c:ptCount val="1"/>
                <c:pt idx="0">
                  <c:v>Educational premises (2 174)</c:v>
                </c:pt>
              </c:strCache>
            </c:strRef>
          </c:tx>
          <c:spPr>
            <a:solidFill>
              <a:srgbClr val="0070C0"/>
            </a:solidFill>
            <a:ln>
              <a:noFill/>
            </a:ln>
            <a:effectLst/>
          </c:spPr>
          <c:invertIfNegative val="0"/>
          <c:dLbls>
            <c:spPr>
              <a:noFill/>
              <a:ln>
                <a:solidFill>
                  <a:srgbClr val="0070C0"/>
                </a:solid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0070C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Eastern Cape</c:v>
                </c:pt>
                <c:pt idx="1">
                  <c:v>Free State</c:v>
                </c:pt>
                <c:pt idx="2">
                  <c:v>Gauteng</c:v>
                </c:pt>
                <c:pt idx="3">
                  <c:v>KwaZulu-Natal</c:v>
                </c:pt>
                <c:pt idx="4">
                  <c:v>Limpopo</c:v>
                </c:pt>
                <c:pt idx="5">
                  <c:v>Mpumalanga</c:v>
                </c:pt>
                <c:pt idx="6">
                  <c:v>North West</c:v>
                </c:pt>
                <c:pt idx="7">
                  <c:v>Northern Cape</c:v>
                </c:pt>
                <c:pt idx="8">
                  <c:v>Western Cape</c:v>
                </c:pt>
              </c:strCache>
            </c:strRef>
          </c:cat>
          <c:val>
            <c:numRef>
              <c:f>Sheet1!$B$2:$B$10</c:f>
              <c:numCache>
                <c:formatCode>General</c:formatCode>
                <c:ptCount val="9"/>
                <c:pt idx="0">
                  <c:v>331</c:v>
                </c:pt>
                <c:pt idx="1">
                  <c:v>150</c:v>
                </c:pt>
                <c:pt idx="2">
                  <c:v>425</c:v>
                </c:pt>
                <c:pt idx="3">
                  <c:v>302</c:v>
                </c:pt>
                <c:pt idx="4">
                  <c:v>343</c:v>
                </c:pt>
                <c:pt idx="5">
                  <c:v>129</c:v>
                </c:pt>
                <c:pt idx="6">
                  <c:v>190</c:v>
                </c:pt>
                <c:pt idx="7">
                  <c:v>95</c:v>
                </c:pt>
                <c:pt idx="8">
                  <c:v>209</c:v>
                </c:pt>
              </c:numCache>
            </c:numRef>
          </c:val>
          <c:extLst>
            <c:ext xmlns:c16="http://schemas.microsoft.com/office/drawing/2014/chart" uri="{C3380CC4-5D6E-409C-BE32-E72D297353CC}">
              <c16:uniqueId val="{00000000-AFC5-4D59-A9CC-2AD1D6021B06}"/>
            </c:ext>
          </c:extLst>
        </c:ser>
        <c:ser>
          <c:idx val="1"/>
          <c:order val="1"/>
          <c:tx>
            <c:strRef>
              <c:f>Sheet1!$C$1</c:f>
              <c:strCache>
                <c:ptCount val="1"/>
                <c:pt idx="0">
                  <c:v>Liquor premises (436)</c:v>
                </c:pt>
              </c:strCache>
            </c:strRef>
          </c:tx>
          <c:spPr>
            <a:solidFill>
              <a:srgbClr val="92D050"/>
            </a:solidFill>
            <a:ln>
              <a:noFill/>
            </a:ln>
            <a:effectLst/>
          </c:spPr>
          <c:invertIfNegative val="0"/>
          <c:dLbls>
            <c:spPr>
              <a:noFill/>
              <a:ln>
                <a:solidFill>
                  <a:srgbClr val="00B050"/>
                </a:solid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00B05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Eastern Cape</c:v>
                </c:pt>
                <c:pt idx="1">
                  <c:v>Free State</c:v>
                </c:pt>
                <c:pt idx="2">
                  <c:v>Gauteng</c:v>
                </c:pt>
                <c:pt idx="3">
                  <c:v>KwaZulu-Natal</c:v>
                </c:pt>
                <c:pt idx="4">
                  <c:v>Limpopo</c:v>
                </c:pt>
                <c:pt idx="5">
                  <c:v>Mpumalanga</c:v>
                </c:pt>
                <c:pt idx="6">
                  <c:v>North West</c:v>
                </c:pt>
                <c:pt idx="7">
                  <c:v>Northern Cape</c:v>
                </c:pt>
                <c:pt idx="8">
                  <c:v>Western Cape</c:v>
                </c:pt>
              </c:strCache>
            </c:strRef>
          </c:cat>
          <c:val>
            <c:numRef>
              <c:f>Sheet1!$C$2:$C$10</c:f>
              <c:numCache>
                <c:formatCode>General</c:formatCode>
                <c:ptCount val="9"/>
                <c:pt idx="0">
                  <c:v>40</c:v>
                </c:pt>
                <c:pt idx="1">
                  <c:v>46</c:v>
                </c:pt>
                <c:pt idx="2">
                  <c:v>65</c:v>
                </c:pt>
                <c:pt idx="3">
                  <c:v>64</c:v>
                </c:pt>
                <c:pt idx="4">
                  <c:v>74</c:v>
                </c:pt>
                <c:pt idx="5">
                  <c:v>37</c:v>
                </c:pt>
                <c:pt idx="6">
                  <c:v>67</c:v>
                </c:pt>
                <c:pt idx="7">
                  <c:v>27</c:v>
                </c:pt>
                <c:pt idx="8">
                  <c:v>16</c:v>
                </c:pt>
              </c:numCache>
            </c:numRef>
          </c:val>
          <c:extLst>
            <c:ext xmlns:c16="http://schemas.microsoft.com/office/drawing/2014/chart" uri="{C3380CC4-5D6E-409C-BE32-E72D297353CC}">
              <c16:uniqueId val="{00000001-AFC5-4D59-A9CC-2AD1D6021B06}"/>
            </c:ext>
          </c:extLst>
        </c:ser>
        <c:ser>
          <c:idx val="2"/>
          <c:order val="2"/>
          <c:tx>
            <c:strRef>
              <c:f>Sheet1!$D$1</c:f>
              <c:strCache>
                <c:ptCount val="1"/>
                <c:pt idx="0">
                  <c:v>Religious premises (640)</c:v>
                </c:pt>
              </c:strCache>
            </c:strRef>
          </c:tx>
          <c:spPr>
            <a:solidFill>
              <a:srgbClr val="ED7D31"/>
            </a:solidFill>
            <a:ln>
              <a:noFill/>
            </a:ln>
            <a:effectLst/>
          </c:spPr>
          <c:invertIfNegative val="0"/>
          <c:dLbls>
            <c:spPr>
              <a:noFill/>
              <a:ln>
                <a:solidFill>
                  <a:srgbClr val="ED7D31"/>
                </a:solidFill>
              </a:ln>
              <a:effectLst/>
            </c:spPr>
            <c:txPr>
              <a:bodyPr rot="0" spcFirstLastPara="1" vertOverflow="ellipsis" vert="horz" wrap="square" lIns="38100" tIns="19050" rIns="38100" bIns="19050" anchor="ctr" anchorCtr="0">
                <a:spAutoFit/>
              </a:bodyPr>
              <a:lstStyle/>
              <a:p>
                <a:pPr algn="ctr">
                  <a:defRPr lang="en-US" sz="1100" b="1" i="0" u="none" strike="noStrike" kern="1200" baseline="0">
                    <a:solidFill>
                      <a:srgbClr val="ED7D3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Eastern Cape</c:v>
                </c:pt>
                <c:pt idx="1">
                  <c:v>Free State</c:v>
                </c:pt>
                <c:pt idx="2">
                  <c:v>Gauteng</c:v>
                </c:pt>
                <c:pt idx="3">
                  <c:v>KwaZulu-Natal</c:v>
                </c:pt>
                <c:pt idx="4">
                  <c:v>Limpopo</c:v>
                </c:pt>
                <c:pt idx="5">
                  <c:v>Mpumalanga</c:v>
                </c:pt>
                <c:pt idx="6">
                  <c:v>North West</c:v>
                </c:pt>
                <c:pt idx="7">
                  <c:v>Northern Cape</c:v>
                </c:pt>
                <c:pt idx="8">
                  <c:v>Western Cape</c:v>
                </c:pt>
              </c:strCache>
            </c:strRef>
          </c:cat>
          <c:val>
            <c:numRef>
              <c:f>Sheet1!$D$2:$D$10</c:f>
              <c:numCache>
                <c:formatCode>General</c:formatCode>
                <c:ptCount val="9"/>
                <c:pt idx="0">
                  <c:v>78</c:v>
                </c:pt>
                <c:pt idx="1">
                  <c:v>69</c:v>
                </c:pt>
                <c:pt idx="2">
                  <c:v>154</c:v>
                </c:pt>
                <c:pt idx="3">
                  <c:v>72</c:v>
                </c:pt>
                <c:pt idx="4">
                  <c:v>58</c:v>
                </c:pt>
                <c:pt idx="5">
                  <c:v>52</c:v>
                </c:pt>
                <c:pt idx="6">
                  <c:v>46</c:v>
                </c:pt>
                <c:pt idx="7">
                  <c:v>45</c:v>
                </c:pt>
                <c:pt idx="8">
                  <c:v>66</c:v>
                </c:pt>
              </c:numCache>
            </c:numRef>
          </c:val>
          <c:extLst>
            <c:ext xmlns:c16="http://schemas.microsoft.com/office/drawing/2014/chart" uri="{C3380CC4-5D6E-409C-BE32-E72D297353CC}">
              <c16:uniqueId val="{00000002-AFC5-4D59-A9CC-2AD1D6021B06}"/>
            </c:ext>
          </c:extLst>
        </c:ser>
        <c:dLbls>
          <c:showLegendKey val="0"/>
          <c:showVal val="0"/>
          <c:showCatName val="0"/>
          <c:showSerName val="0"/>
          <c:showPercent val="0"/>
          <c:showBubbleSize val="0"/>
        </c:dLbls>
        <c:gapWidth val="139"/>
        <c:axId val="612387120"/>
        <c:axId val="612387480"/>
      </c:barChart>
      <c:catAx>
        <c:axId val="61238712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612387480"/>
        <c:crosses val="autoZero"/>
        <c:auto val="1"/>
        <c:lblAlgn val="ctr"/>
        <c:lblOffset val="100"/>
        <c:noMultiLvlLbl val="0"/>
      </c:catAx>
      <c:valAx>
        <c:axId val="612387480"/>
        <c:scaling>
          <c:orientation val="minMax"/>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crossAx val="612387120"/>
        <c:crosses val="autoZero"/>
        <c:crossBetween val="between"/>
      </c:valAx>
      <c:spPr>
        <a:noFill/>
        <a:ln>
          <a:noFill/>
        </a:ln>
        <a:effectLst/>
      </c:spPr>
    </c:plotArea>
    <c:legend>
      <c:legendPos val="r"/>
      <c:layout>
        <c:manualLayout>
          <c:xMode val="edge"/>
          <c:yMode val="edge"/>
          <c:x val="0.70058250691636526"/>
          <c:y val="2.345411179457578E-2"/>
          <c:w val="0.28005567141945092"/>
          <c:h val="0.16674567794500891"/>
        </c:manualLayout>
      </c:layout>
      <c:overlay val="1"/>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Column1</c:v>
                </c:pt>
              </c:strCache>
            </c:strRef>
          </c:tx>
          <c:spPr>
            <a:solidFill>
              <a:srgbClr val="0070C0"/>
            </a:solidFill>
            <a:ln>
              <a:noFill/>
            </a:ln>
            <a:effectLst/>
          </c:spPr>
          <c:invertIfNegative val="0"/>
          <c:dLbls>
            <c:spPr>
              <a:noFill/>
              <a:ln>
                <a:solidFill>
                  <a:srgbClr val="0070C0"/>
                </a:solidFill>
              </a:ln>
              <a:effectLst/>
            </c:spPr>
            <c:txPr>
              <a:bodyPr rot="0" spcFirstLastPara="1" vertOverflow="ellipsis" vert="horz" wrap="square" anchor="ctr" anchorCtr="1"/>
              <a:lstStyle/>
              <a:p>
                <a:pPr>
                  <a:defRPr sz="14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Sheep</c:v>
                </c:pt>
                <c:pt idx="1">
                  <c:v>Goats</c:v>
                </c:pt>
                <c:pt idx="2">
                  <c:v>Cattle</c:v>
                </c:pt>
                <c:pt idx="3">
                  <c:v>Poultry</c:v>
                </c:pt>
                <c:pt idx="4">
                  <c:v>Pigs</c:v>
                </c:pt>
                <c:pt idx="5">
                  <c:v>Game</c:v>
                </c:pt>
                <c:pt idx="6">
                  <c:v>Horses</c:v>
                </c:pt>
                <c:pt idx="7">
                  <c:v>Donkeys/Mules</c:v>
                </c:pt>
                <c:pt idx="8">
                  <c:v>Ostriches</c:v>
                </c:pt>
              </c:strCache>
            </c:strRef>
          </c:cat>
          <c:val>
            <c:numRef>
              <c:f>Sheet1!$B$2:$B$10</c:f>
              <c:numCache>
                <c:formatCode>#,##0</c:formatCode>
                <c:ptCount val="9"/>
                <c:pt idx="0">
                  <c:v>14624</c:v>
                </c:pt>
                <c:pt idx="1">
                  <c:v>11729</c:v>
                </c:pt>
                <c:pt idx="2">
                  <c:v>10690</c:v>
                </c:pt>
                <c:pt idx="3">
                  <c:v>3185</c:v>
                </c:pt>
                <c:pt idx="4" formatCode="General">
                  <c:v>490</c:v>
                </c:pt>
                <c:pt idx="5" formatCode="General">
                  <c:v>175</c:v>
                </c:pt>
                <c:pt idx="6" formatCode="General">
                  <c:v>175</c:v>
                </c:pt>
                <c:pt idx="7" formatCode="General">
                  <c:v>145</c:v>
                </c:pt>
                <c:pt idx="8" formatCode="General">
                  <c:v>8</c:v>
                </c:pt>
              </c:numCache>
            </c:numRef>
          </c:val>
          <c:extLst>
            <c:ext xmlns:c16="http://schemas.microsoft.com/office/drawing/2014/chart" uri="{C3380CC4-5D6E-409C-BE32-E72D297353CC}">
              <c16:uniqueId val="{00000000-2FEE-43AF-B7B2-3022D0324133}"/>
            </c:ext>
          </c:extLst>
        </c:ser>
        <c:dLbls>
          <c:showLegendKey val="0"/>
          <c:showVal val="0"/>
          <c:showCatName val="0"/>
          <c:showSerName val="0"/>
          <c:showPercent val="0"/>
          <c:showBubbleSize val="0"/>
        </c:dLbls>
        <c:gapWidth val="139"/>
        <c:axId val="612387120"/>
        <c:axId val="612387480"/>
      </c:barChart>
      <c:catAx>
        <c:axId val="61238712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612387480"/>
        <c:crosses val="autoZero"/>
        <c:auto val="1"/>
        <c:lblAlgn val="ctr"/>
        <c:lblOffset val="100"/>
        <c:noMultiLvlLbl val="0"/>
      </c:catAx>
      <c:valAx>
        <c:axId val="612387480"/>
        <c:scaling>
          <c:orientation val="minMax"/>
        </c:scaling>
        <c:delete val="0"/>
        <c:axPos val="l"/>
        <c:numFmt formatCode="#,##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4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6123871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b="1">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Peaceful (1 365)</c:v>
                </c:pt>
              </c:strCache>
            </c:strRef>
          </c:tx>
          <c:spPr>
            <a:solidFill>
              <a:srgbClr val="ED7D31"/>
            </a:solidFill>
            <a:ln>
              <a:noFill/>
            </a:ln>
            <a:effectLst/>
          </c:spPr>
          <c:invertIfNegative val="0"/>
          <c:dLbls>
            <c:spPr>
              <a:noFill/>
              <a:ln>
                <a:solidFill>
                  <a:srgbClr val="ED7D31"/>
                </a:solid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ED7D3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Eastern Cape</c:v>
                </c:pt>
                <c:pt idx="1">
                  <c:v>Free State</c:v>
                </c:pt>
                <c:pt idx="2">
                  <c:v>Gauteng</c:v>
                </c:pt>
                <c:pt idx="3">
                  <c:v>KwaZulu-Natal</c:v>
                </c:pt>
                <c:pt idx="4">
                  <c:v>Limpopo</c:v>
                </c:pt>
                <c:pt idx="5">
                  <c:v>Mpumalanga</c:v>
                </c:pt>
                <c:pt idx="6">
                  <c:v>North West</c:v>
                </c:pt>
                <c:pt idx="7">
                  <c:v>Northern Cape</c:v>
                </c:pt>
                <c:pt idx="8">
                  <c:v>Western Cape</c:v>
                </c:pt>
              </c:strCache>
            </c:strRef>
          </c:cat>
          <c:val>
            <c:numRef>
              <c:f>Sheet1!$B$2:$B$10</c:f>
              <c:numCache>
                <c:formatCode>General</c:formatCode>
                <c:ptCount val="9"/>
                <c:pt idx="0">
                  <c:v>169</c:v>
                </c:pt>
                <c:pt idx="1">
                  <c:v>61</c:v>
                </c:pt>
                <c:pt idx="2">
                  <c:v>298</c:v>
                </c:pt>
                <c:pt idx="3">
                  <c:v>328</c:v>
                </c:pt>
                <c:pt idx="4">
                  <c:v>113</c:v>
                </c:pt>
                <c:pt idx="5">
                  <c:v>105</c:v>
                </c:pt>
                <c:pt idx="6">
                  <c:v>74</c:v>
                </c:pt>
                <c:pt idx="7">
                  <c:v>61</c:v>
                </c:pt>
                <c:pt idx="8">
                  <c:v>156</c:v>
                </c:pt>
              </c:numCache>
            </c:numRef>
          </c:val>
          <c:extLst>
            <c:ext xmlns:c16="http://schemas.microsoft.com/office/drawing/2014/chart" uri="{C3380CC4-5D6E-409C-BE32-E72D297353CC}">
              <c16:uniqueId val="{00000000-8600-4C4C-A94A-FA5233633E6A}"/>
            </c:ext>
          </c:extLst>
        </c:ser>
        <c:ser>
          <c:idx val="1"/>
          <c:order val="1"/>
          <c:tx>
            <c:strRef>
              <c:f>Sheet1!$C$1</c:f>
              <c:strCache>
                <c:ptCount val="1"/>
                <c:pt idx="0">
                  <c:v>Unrest (549)</c:v>
                </c:pt>
              </c:strCache>
            </c:strRef>
          </c:tx>
          <c:spPr>
            <a:solidFill>
              <a:srgbClr val="0070C0"/>
            </a:solidFill>
            <a:ln>
              <a:noFill/>
            </a:ln>
            <a:effectLst/>
          </c:spPr>
          <c:invertIfNegative val="0"/>
          <c:dLbls>
            <c:spPr>
              <a:noFill/>
              <a:ln>
                <a:solidFill>
                  <a:srgbClr val="0070C0"/>
                </a:solid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0070C0"/>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Eastern Cape</c:v>
                </c:pt>
                <c:pt idx="1">
                  <c:v>Free State</c:v>
                </c:pt>
                <c:pt idx="2">
                  <c:v>Gauteng</c:v>
                </c:pt>
                <c:pt idx="3">
                  <c:v>KwaZulu-Natal</c:v>
                </c:pt>
                <c:pt idx="4">
                  <c:v>Limpopo</c:v>
                </c:pt>
                <c:pt idx="5">
                  <c:v>Mpumalanga</c:v>
                </c:pt>
                <c:pt idx="6">
                  <c:v>North West</c:v>
                </c:pt>
                <c:pt idx="7">
                  <c:v>Northern Cape</c:v>
                </c:pt>
                <c:pt idx="8">
                  <c:v>Western Cape</c:v>
                </c:pt>
              </c:strCache>
            </c:strRef>
          </c:cat>
          <c:val>
            <c:numRef>
              <c:f>Sheet1!$C$2:$C$10</c:f>
              <c:numCache>
                <c:formatCode>General</c:formatCode>
                <c:ptCount val="9"/>
                <c:pt idx="0">
                  <c:v>90</c:v>
                </c:pt>
                <c:pt idx="1">
                  <c:v>32</c:v>
                </c:pt>
                <c:pt idx="2">
                  <c:v>85</c:v>
                </c:pt>
                <c:pt idx="3">
                  <c:v>103</c:v>
                </c:pt>
                <c:pt idx="4">
                  <c:v>51</c:v>
                </c:pt>
                <c:pt idx="5">
                  <c:v>23</c:v>
                </c:pt>
                <c:pt idx="6">
                  <c:v>64</c:v>
                </c:pt>
                <c:pt idx="7">
                  <c:v>48</c:v>
                </c:pt>
                <c:pt idx="8">
                  <c:v>53</c:v>
                </c:pt>
              </c:numCache>
            </c:numRef>
          </c:val>
          <c:extLst>
            <c:ext xmlns:c16="http://schemas.microsoft.com/office/drawing/2014/chart" uri="{C3380CC4-5D6E-409C-BE32-E72D297353CC}">
              <c16:uniqueId val="{00000001-8600-4C4C-A94A-FA5233633E6A}"/>
            </c:ext>
          </c:extLst>
        </c:ser>
        <c:dLbls>
          <c:showLegendKey val="0"/>
          <c:showVal val="0"/>
          <c:showCatName val="0"/>
          <c:showSerName val="0"/>
          <c:showPercent val="0"/>
          <c:showBubbleSize val="0"/>
        </c:dLbls>
        <c:gapWidth val="129"/>
        <c:overlap val="3"/>
        <c:axId val="598302384"/>
        <c:axId val="598296624"/>
      </c:barChart>
      <c:catAx>
        <c:axId val="59830238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Calibri" panose="020F0502020204030204" pitchFamily="34" charset="0"/>
                <a:cs typeface="Arial" panose="020B0604020202020204" pitchFamily="34" charset="0"/>
              </a:defRPr>
            </a:pPr>
            <a:endParaRPr lang="en-US"/>
          </a:p>
        </c:txPr>
        <c:crossAx val="598296624"/>
        <c:crosses val="autoZero"/>
        <c:auto val="1"/>
        <c:lblAlgn val="ctr"/>
        <c:lblOffset val="100"/>
        <c:noMultiLvlLbl val="0"/>
      </c:catAx>
      <c:valAx>
        <c:axId val="598296624"/>
        <c:scaling>
          <c:orientation val="minMax"/>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Calibri" panose="020F0502020204030204" pitchFamily="34" charset="0"/>
                <a:cs typeface="Arial" panose="020B0604020202020204" pitchFamily="34" charset="0"/>
              </a:defRPr>
            </a:pPr>
            <a:endParaRPr lang="en-US"/>
          </a:p>
        </c:txPr>
        <c:crossAx val="598302384"/>
        <c:crosses val="autoZero"/>
        <c:crossBetween val="between"/>
      </c:valAx>
      <c:spPr>
        <a:noFill/>
        <a:ln>
          <a:noFill/>
        </a:ln>
        <a:effectLst/>
      </c:spPr>
    </c:plotArea>
    <c:legend>
      <c:legendPos val="t"/>
      <c:layout>
        <c:manualLayout>
          <c:xMode val="edge"/>
          <c:yMode val="edge"/>
          <c:x val="0.61686905169462525"/>
          <c:y val="5.1844260622038833E-2"/>
          <c:w val="0.27713137624101336"/>
          <c:h val="5.1661625414301492E-2"/>
        </c:manualLayout>
      </c:layout>
      <c:overlay val="1"/>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1" Type="http://schemas.openxmlformats.org/officeDocument/2006/relationships/image" Target="../media/image19.png"/></Relationships>
</file>

<file path=ppt/diagrams/_rels/data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 Id="rId4" Type="http://schemas.openxmlformats.org/officeDocument/2006/relationships/image" Target="../media/image33.png"/></Relationships>
</file>

<file path=ppt/diagrams/_rels/drawing1.xml.rels><?xml version="1.0" encoding="UTF-8" standalone="yes"?>
<Relationships xmlns="http://schemas.openxmlformats.org/package/2006/relationships"><Relationship Id="rId1" Type="http://schemas.openxmlformats.org/officeDocument/2006/relationships/image" Target="../media/image19.png"/></Relationships>
</file>

<file path=ppt/diagrams/_rels/drawing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 Id="rId4" Type="http://schemas.openxmlformats.org/officeDocument/2006/relationships/image" Target="../media/image33.png"/></Relationships>
</file>

<file path=ppt/diagrams/colors1.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07CA68-02D1-464E-8C9F-CAFDBF984CFC}" type="doc">
      <dgm:prSet loTypeId="urn:microsoft.com/office/officeart/2005/8/layout/vList3" loCatId="picture" qsTypeId="urn:microsoft.com/office/officeart/2005/8/quickstyle/3d5" qsCatId="3D" csTypeId="urn:microsoft.com/office/officeart/2005/8/colors/accent5_4" csCatId="accent5" phldr="1"/>
      <dgm:spPr/>
      <dgm:t>
        <a:bodyPr/>
        <a:lstStyle/>
        <a:p>
          <a:endParaRPr lang="en-ZA"/>
        </a:p>
      </dgm:t>
    </dgm:pt>
    <dgm:pt modelId="{49AC81B1-8BA3-45D8-B3D7-5F1F5ECAD013}">
      <dgm:prSet custT="1"/>
      <dgm:spPr>
        <a:xfrm rot="10800000">
          <a:off x="608282" y="1872650"/>
          <a:ext cx="1609982" cy="728025"/>
        </a:xfrm>
        <a:prstGeom prst="homePlate">
          <a:avLst/>
        </a:prstGeom>
        <a:solidFill>
          <a:srgbClr val="5B9BD5">
            <a:shade val="50000"/>
            <a:hueOff val="111419"/>
            <a:satOff val="2985"/>
            <a:lumOff val="13151"/>
            <a:alphaOff val="0"/>
          </a:srgbClr>
        </a:solidFill>
        <a:ln>
          <a:noFill/>
        </a:ln>
        <a:effectLst/>
        <a:sp3d extrusionH="381000" contourW="38100" prstMaterial="matte">
          <a:contourClr>
            <a:sysClr val="window" lastClr="FFFFFF"/>
          </a:contourClr>
        </a:sp3d>
      </dgm:spPr>
      <dgm:t>
        <a:bodyPr/>
        <a:lstStyle/>
        <a:p>
          <a:pPr>
            <a:buNone/>
          </a:pPr>
          <a:r>
            <a:rPr lang="en-ZA" sz="1800" b="1" dirty="0">
              <a:solidFill>
                <a:sysClr val="windowText" lastClr="000000"/>
              </a:solidFill>
              <a:latin typeface="Calibri" panose="020F0502020204030204"/>
              <a:ea typeface="+mn-ea"/>
              <a:cs typeface="+mn-cs"/>
            </a:rPr>
            <a:t>1 </a:t>
          </a:r>
          <a:r>
            <a:rPr lang="en-ZA" sz="1200" b="1" dirty="0">
              <a:solidFill>
                <a:sysClr val="windowText" lastClr="000000"/>
              </a:solidFill>
              <a:latin typeface="Calibri" panose="020F0502020204030204"/>
              <a:ea typeface="+mn-ea"/>
              <a:cs typeface="+mn-cs"/>
            </a:rPr>
            <a:t>Robbery at residential premises</a:t>
          </a:r>
        </a:p>
      </dgm:t>
    </dgm:pt>
    <dgm:pt modelId="{45AFF7CB-1C74-4DE0-AEA5-EFDF71487F16}" type="parTrans" cxnId="{345465BF-7556-43FB-BEA5-7F739372B751}">
      <dgm:prSet/>
      <dgm:spPr/>
      <dgm:t>
        <a:bodyPr/>
        <a:lstStyle/>
        <a:p>
          <a:endParaRPr lang="en-ZA" sz="1200" b="1">
            <a:solidFill>
              <a:schemeClr val="tx1"/>
            </a:solidFill>
          </a:endParaRPr>
        </a:p>
      </dgm:t>
    </dgm:pt>
    <dgm:pt modelId="{E859C081-C2A2-415B-AAFA-C3660D8C8872}" type="sibTrans" cxnId="{345465BF-7556-43FB-BEA5-7F739372B751}">
      <dgm:prSet/>
      <dgm:spPr/>
      <dgm:t>
        <a:bodyPr/>
        <a:lstStyle/>
        <a:p>
          <a:endParaRPr lang="en-ZA" sz="1200" b="1">
            <a:solidFill>
              <a:schemeClr val="tx1"/>
            </a:solidFill>
          </a:endParaRPr>
        </a:p>
      </dgm:t>
    </dgm:pt>
    <dgm:pt modelId="{0E719983-7C4B-4948-8532-83727B637639}" type="pres">
      <dgm:prSet presAssocID="{E207CA68-02D1-464E-8C9F-CAFDBF984CFC}" presName="linearFlow" presStyleCnt="0">
        <dgm:presLayoutVars>
          <dgm:dir/>
          <dgm:resizeHandles val="exact"/>
        </dgm:presLayoutVars>
      </dgm:prSet>
      <dgm:spPr/>
    </dgm:pt>
    <dgm:pt modelId="{BECA9AC2-FBE0-4751-95B0-51A35E56746B}" type="pres">
      <dgm:prSet presAssocID="{49AC81B1-8BA3-45D8-B3D7-5F1F5ECAD013}" presName="composite" presStyleCnt="0"/>
      <dgm:spPr/>
    </dgm:pt>
    <dgm:pt modelId="{A8FF65E8-F221-4B26-8269-6C08840B98A6}" type="pres">
      <dgm:prSet presAssocID="{49AC81B1-8BA3-45D8-B3D7-5F1F5ECAD013}" presName="imgShp" presStyleLbl="fgImgPlace1" presStyleIdx="0" presStyleCnt="1" custLinFactNeighborX="3081" custLinFactNeighborY="1027"/>
      <dgm:spPr>
        <a:xfrm>
          <a:off x="202760" y="1831141"/>
          <a:ext cx="811043" cy="811043"/>
        </a:xfrm>
        <a:prstGeom prst="ellipse">
          <a:avLst/>
        </a:prstGeom>
        <a:blipFill rotWithShape="1">
          <a:blip xmlns:r="http://schemas.openxmlformats.org/officeDocument/2006/relationships" r:embed="rId1"/>
          <a:stretch>
            <a:fillRect/>
          </a:stretch>
        </a:blipFill>
        <a:ln>
          <a:noFill/>
        </a:ln>
        <a:effectLst/>
        <a:sp3d z="57150" extrusionH="63500" contourW="12700" prstMaterial="matte">
          <a:contourClr>
            <a:sysClr val="window" lastClr="FFFFFF"/>
          </a:contourClr>
        </a:sp3d>
      </dgm:spPr>
    </dgm:pt>
    <dgm:pt modelId="{73D933BF-74C5-4F95-9F32-2A2867CB13D8}" type="pres">
      <dgm:prSet presAssocID="{49AC81B1-8BA3-45D8-B3D7-5F1F5ECAD013}" presName="txShp" presStyleLbl="node1" presStyleIdx="0" presStyleCnt="1" custScaleY="89764">
        <dgm:presLayoutVars>
          <dgm:bulletEnabled val="1"/>
        </dgm:presLayoutVars>
      </dgm:prSet>
      <dgm:spPr>
        <a:prstGeom prst="homePlate">
          <a:avLst/>
        </a:prstGeom>
      </dgm:spPr>
    </dgm:pt>
  </dgm:ptLst>
  <dgm:cxnLst>
    <dgm:cxn modelId="{B9EAEC30-A7A7-4F72-A71E-70B5F28E6F91}" type="presOf" srcId="{49AC81B1-8BA3-45D8-B3D7-5F1F5ECAD013}" destId="{73D933BF-74C5-4F95-9F32-2A2867CB13D8}" srcOrd="0" destOrd="0" presId="urn:microsoft.com/office/officeart/2005/8/layout/vList3"/>
    <dgm:cxn modelId="{345465BF-7556-43FB-BEA5-7F739372B751}" srcId="{E207CA68-02D1-464E-8C9F-CAFDBF984CFC}" destId="{49AC81B1-8BA3-45D8-B3D7-5F1F5ECAD013}" srcOrd="0" destOrd="0" parTransId="{45AFF7CB-1C74-4DE0-AEA5-EFDF71487F16}" sibTransId="{E859C081-C2A2-415B-AAFA-C3660D8C8872}"/>
    <dgm:cxn modelId="{FC163CC0-2015-45C2-B2F1-CDBBB7B0C765}" type="presOf" srcId="{E207CA68-02D1-464E-8C9F-CAFDBF984CFC}" destId="{0E719983-7C4B-4948-8532-83727B637639}" srcOrd="0" destOrd="0" presId="urn:microsoft.com/office/officeart/2005/8/layout/vList3"/>
    <dgm:cxn modelId="{AD387341-A77D-4B8B-A1C1-AB9C1839EA56}" type="presParOf" srcId="{0E719983-7C4B-4948-8532-83727B637639}" destId="{BECA9AC2-FBE0-4751-95B0-51A35E56746B}" srcOrd="0" destOrd="0" presId="urn:microsoft.com/office/officeart/2005/8/layout/vList3"/>
    <dgm:cxn modelId="{D9ECE2C1-CC59-42A7-BDC8-61A590BD5699}" type="presParOf" srcId="{BECA9AC2-FBE0-4751-95B0-51A35E56746B}" destId="{A8FF65E8-F221-4B26-8269-6C08840B98A6}" srcOrd="0" destOrd="0" presId="urn:microsoft.com/office/officeart/2005/8/layout/vList3"/>
    <dgm:cxn modelId="{2F152C34-3F65-4408-B72C-5B89378078B0}" type="presParOf" srcId="{BECA9AC2-FBE0-4751-95B0-51A35E56746B}" destId="{73D933BF-74C5-4F95-9F32-2A2867CB13D8}" srcOrd="1" destOrd="0" presId="urn:microsoft.com/office/officeart/2005/8/layout/vList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C6C9951-51F5-4DDA-ADC0-562ABE4A652B}" type="doc">
      <dgm:prSet loTypeId="urn:microsoft.com/office/officeart/2005/8/layout/hList7" loCatId="picture" qsTypeId="urn:microsoft.com/office/officeart/2005/8/quickstyle/3d6" qsCatId="3D" csTypeId="urn:microsoft.com/office/officeart/2005/8/colors/accent1_2" csCatId="accent1" phldr="1"/>
      <dgm:spPr>
        <a:scene3d>
          <a:camera prst="isometricOffAxis1Right" zoom="92000">
            <a:rot lat="600000" lon="20039998" rev="0"/>
          </a:camera>
          <a:lightRig rig="balanced" dir="t">
            <a:rot lat="0" lon="0" rev="0"/>
          </a:lightRig>
        </a:scene3d>
      </dgm:spPr>
      <dgm:t>
        <a:bodyPr/>
        <a:lstStyle/>
        <a:p>
          <a:endParaRPr lang="en-ZA"/>
        </a:p>
      </dgm:t>
    </dgm:pt>
    <dgm:pt modelId="{464644A0-B580-41C3-8907-C50126193FE4}">
      <dgm:prSet phldrT="[Text]" custT="1"/>
      <dgm:spPr>
        <a:solidFill>
          <a:srgbClr val="4F81BD">
            <a:hueOff val="0"/>
            <a:satOff val="0"/>
            <a:lumOff val="0"/>
            <a:alphaOff val="0"/>
          </a:srgbClr>
        </a:solidFill>
        <a:ln>
          <a:noFill/>
        </a:ln>
        <a:effectLst>
          <a:outerShdw blurRad="40000" dist="23000" dir="5400000" rotWithShape="0">
            <a:srgbClr val="000000">
              <a:alpha val="35000"/>
            </a:srgbClr>
          </a:outerShdw>
        </a:effectLst>
        <a:scene3d>
          <a:camera prst="isometricOffAxis1Right" zoom="92000">
            <a:rot lat="600000" lon="20039998" rev="0"/>
          </a:camera>
          <a:lightRig rig="balanced" dir="t">
            <a:rot lat="0" lon="0" rev="0"/>
          </a:lightRig>
        </a:scene3d>
        <a:sp3d prstMaterial="plastic">
          <a:bevelT w="50800" h="50800"/>
          <a:bevelB w="50800" h="50800"/>
        </a:sp3d>
      </dgm:spPr>
      <dgm:t>
        <a:bodyPr spcFirstLastPara="0" vert="horz" wrap="square" lIns="113792" tIns="113792" rIns="113792" bIns="113792" numCol="1" spcCol="1270" anchor="ctr" anchorCtr="0"/>
        <a:lstStyle/>
        <a:p>
          <a:pPr marL="0" algn="ctr" defTabSz="914400" rtl="0" eaLnBrk="1" latinLnBrk="0" hangingPunct="1"/>
          <a:r>
            <a:rPr lang="en-ZA" sz="1800" b="1" kern="1200" dirty="0">
              <a:solidFill>
                <a:sysClr val="window" lastClr="FFFFFF"/>
              </a:solidFill>
              <a:latin typeface="Calibri" panose="020F0502020204030204" pitchFamily="34" charset="0"/>
              <a:ea typeface="+mn-ea"/>
              <a:cs typeface="Calibri" panose="020F0502020204030204" pitchFamily="34" charset="0"/>
            </a:rPr>
            <a:t>3 593</a:t>
          </a:r>
          <a:endParaRPr lang="en-US" sz="1800" b="1" kern="1200" dirty="0">
            <a:solidFill>
              <a:sysClr val="window" lastClr="FFFFFF"/>
            </a:solidFill>
            <a:latin typeface="Calibri" panose="020F0502020204030204" pitchFamily="34" charset="0"/>
            <a:ea typeface="+mn-ea"/>
            <a:cs typeface="Calibri" panose="020F0502020204030204" pitchFamily="34" charset="0"/>
          </a:endParaRPr>
        </a:p>
        <a:p>
          <a:pPr marL="0" algn="ctr" defTabSz="914400" rtl="0" eaLnBrk="1" latinLnBrk="0" hangingPunct="1"/>
          <a:r>
            <a:rPr lang="en-US" sz="1800" b="1" kern="1200" dirty="0">
              <a:solidFill>
                <a:sysClr val="window" lastClr="FFFFFF"/>
              </a:solidFill>
              <a:latin typeface="Calibri" panose="020F0502020204030204" pitchFamily="34" charset="0"/>
              <a:ea typeface="+mn-ea"/>
              <a:cs typeface="Calibri" panose="020F0502020204030204" pitchFamily="34" charset="0"/>
            </a:rPr>
            <a:t>  Assault GBH</a:t>
          </a:r>
        </a:p>
      </dgm:t>
    </dgm:pt>
    <dgm:pt modelId="{D59E22F1-91E4-4125-84B6-D295DB0FA429}" type="parTrans" cxnId="{3E596850-99B6-4015-9890-E8254924EE11}">
      <dgm:prSet/>
      <dgm:spPr/>
      <dgm:t>
        <a:bodyPr/>
        <a:lstStyle/>
        <a:p>
          <a:endParaRPr lang="en-US" sz="1800">
            <a:latin typeface="Calibri" panose="020F0502020204030204" pitchFamily="34" charset="0"/>
            <a:cs typeface="Calibri" panose="020F0502020204030204" pitchFamily="34" charset="0"/>
          </a:endParaRPr>
        </a:p>
      </dgm:t>
    </dgm:pt>
    <dgm:pt modelId="{5E2C9C4A-5B12-4B9D-A4D6-4925BD64A3D1}" type="sibTrans" cxnId="{3E596850-99B6-4015-9890-E8254924EE11}">
      <dgm:prSet/>
      <dgm:spPr/>
      <dgm:t>
        <a:bodyPr/>
        <a:lstStyle/>
        <a:p>
          <a:endParaRPr lang="en-US" sz="1800">
            <a:latin typeface="Calibri" panose="020F0502020204030204" pitchFamily="34" charset="0"/>
            <a:cs typeface="Calibri" panose="020F0502020204030204" pitchFamily="34" charset="0"/>
          </a:endParaRPr>
        </a:p>
      </dgm:t>
    </dgm:pt>
    <dgm:pt modelId="{1D8EB841-A84F-41F0-BFB3-CB0C4AA9E756}">
      <dgm:prSet phldrT="[Text]" custT="1"/>
      <dgm:spPr>
        <a:solidFill>
          <a:srgbClr val="4F81BD">
            <a:hueOff val="0"/>
            <a:satOff val="0"/>
            <a:lumOff val="0"/>
            <a:alphaOff val="0"/>
          </a:srgbClr>
        </a:solidFill>
        <a:ln>
          <a:noFill/>
        </a:ln>
        <a:effectLst>
          <a:outerShdw blurRad="40000" dist="23000" dir="5400000" rotWithShape="0">
            <a:srgbClr val="000000">
              <a:alpha val="35000"/>
            </a:srgbClr>
          </a:outerShdw>
        </a:effectLst>
        <a:scene3d>
          <a:camera prst="isometricOffAxis1Right" zoom="92000">
            <a:rot lat="600000" lon="20039998" rev="0"/>
          </a:camera>
          <a:lightRig rig="balanced" dir="t">
            <a:rot lat="0" lon="0" rev="0"/>
          </a:lightRig>
        </a:scene3d>
        <a:sp3d prstMaterial="plastic">
          <a:bevelT w="50800" h="50800"/>
          <a:bevelB w="50800" h="50800"/>
        </a:sp3d>
      </dgm:spPr>
      <dgm:t>
        <a:bodyPr spcFirstLastPara="0" vert="horz" wrap="square" lIns="113792" tIns="113792" rIns="113792" bIns="113792" numCol="1" spcCol="1270" anchor="ctr" anchorCtr="0"/>
        <a:lstStyle/>
        <a:p>
          <a:pPr marL="0" algn="ctr" defTabSz="914400" rtl="0" eaLnBrk="1" latinLnBrk="0" hangingPunct="1"/>
          <a:r>
            <a:rPr lang="en-US" sz="1800" b="1" kern="1200" dirty="0">
              <a:solidFill>
                <a:sysClr val="window" lastClr="FFFFFF"/>
              </a:solidFill>
              <a:latin typeface="Arial" panose="020B0604020202020204" pitchFamily="34" charset="0"/>
              <a:ea typeface="+mn-ea"/>
              <a:cs typeface="Arial" panose="020B0604020202020204" pitchFamily="34" charset="0"/>
            </a:rPr>
            <a:t>69</a:t>
          </a:r>
        </a:p>
        <a:p>
          <a:pPr marL="0" algn="ctr" defTabSz="914400" rtl="0" eaLnBrk="1" latinLnBrk="0" hangingPunct="1"/>
          <a:r>
            <a:rPr lang="en-US" sz="1800" b="1" kern="1200" dirty="0">
              <a:solidFill>
                <a:sysClr val="window" lastClr="FFFFFF"/>
              </a:solidFill>
              <a:latin typeface="Arial" panose="020B0604020202020204" pitchFamily="34" charset="0"/>
              <a:ea typeface="+mn-ea"/>
              <a:cs typeface="Arial" panose="020B0604020202020204" pitchFamily="34" charset="0"/>
            </a:rPr>
            <a:t>Rape</a:t>
          </a:r>
        </a:p>
      </dgm:t>
    </dgm:pt>
    <dgm:pt modelId="{A10EA518-840C-4040-9910-F5C52B85363F}" type="parTrans" cxnId="{0C3CAAC9-D8F7-4740-B8DF-8C402D96C46C}">
      <dgm:prSet/>
      <dgm:spPr/>
      <dgm:t>
        <a:bodyPr/>
        <a:lstStyle/>
        <a:p>
          <a:endParaRPr lang="en-US" sz="1800">
            <a:latin typeface="Calibri" panose="020F0502020204030204" pitchFamily="34" charset="0"/>
            <a:cs typeface="Calibri" panose="020F0502020204030204" pitchFamily="34" charset="0"/>
          </a:endParaRPr>
        </a:p>
      </dgm:t>
    </dgm:pt>
    <dgm:pt modelId="{8EC5A242-156E-4A5F-9378-67BA758FEA12}" type="sibTrans" cxnId="{0C3CAAC9-D8F7-4740-B8DF-8C402D96C46C}">
      <dgm:prSet/>
      <dgm:spPr/>
      <dgm:t>
        <a:bodyPr/>
        <a:lstStyle/>
        <a:p>
          <a:endParaRPr lang="en-US" sz="1800">
            <a:latin typeface="Calibri" panose="020F0502020204030204" pitchFamily="34" charset="0"/>
            <a:cs typeface="Calibri" panose="020F0502020204030204" pitchFamily="34" charset="0"/>
          </a:endParaRPr>
        </a:p>
      </dgm:t>
    </dgm:pt>
    <dgm:pt modelId="{93619127-3469-4E37-95C6-4B06DD2DC1C4}">
      <dgm:prSet phldrT="[Text]" custT="1"/>
      <dgm:spPr>
        <a:solidFill>
          <a:srgbClr val="4F81BD">
            <a:hueOff val="0"/>
            <a:satOff val="0"/>
            <a:lumOff val="0"/>
            <a:alphaOff val="0"/>
          </a:srgbClr>
        </a:solidFill>
        <a:ln>
          <a:noFill/>
        </a:ln>
        <a:effectLst>
          <a:outerShdw blurRad="40000" dist="23000" dir="5400000" rotWithShape="0">
            <a:srgbClr val="000000">
              <a:alpha val="35000"/>
            </a:srgbClr>
          </a:outerShdw>
        </a:effectLst>
        <a:scene3d>
          <a:camera prst="isometricOffAxis1Right" zoom="92000">
            <a:rot lat="600000" lon="20039998" rev="0"/>
          </a:camera>
          <a:lightRig rig="balanced" dir="t">
            <a:rot lat="0" lon="0" rev="0"/>
          </a:lightRig>
        </a:scene3d>
        <a:sp3d prstMaterial="plastic">
          <a:bevelT w="50800" h="50800"/>
          <a:bevelB w="50800" h="50800"/>
        </a:sp3d>
      </dgm:spPr>
      <dgm:t>
        <a:bodyPr spcFirstLastPara="0" vert="horz" wrap="square" lIns="113792" tIns="113792" rIns="113792" bIns="113792" numCol="1" spcCol="1270" anchor="ctr" anchorCtr="0"/>
        <a:lstStyle/>
        <a:p>
          <a:pPr marL="0" algn="ctr" defTabSz="914400" rtl="0" eaLnBrk="1" latinLnBrk="0" hangingPunct="1"/>
          <a:r>
            <a:rPr lang="en-US" sz="1800" b="1" kern="1200" dirty="0">
              <a:solidFill>
                <a:sysClr val="window" lastClr="FFFFFF"/>
              </a:solidFill>
              <a:latin typeface="Calibri" panose="020F0502020204030204" pitchFamily="34" charset="0"/>
              <a:ea typeface="+mn-ea"/>
              <a:cs typeface="Calibri" panose="020F0502020204030204" pitchFamily="34" charset="0"/>
            </a:rPr>
            <a:t>213</a:t>
          </a:r>
        </a:p>
        <a:p>
          <a:pPr marL="0" algn="ctr" defTabSz="914400" rtl="0" eaLnBrk="1" latinLnBrk="0" hangingPunct="1"/>
          <a:r>
            <a:rPr lang="en-US" sz="1800" b="1" kern="1200" dirty="0">
              <a:solidFill>
                <a:sysClr val="window" lastClr="FFFFFF"/>
              </a:solidFill>
              <a:latin typeface="Calibri" panose="020F0502020204030204" pitchFamily="34" charset="0"/>
              <a:ea typeface="+mn-ea"/>
              <a:cs typeface="Calibri" panose="020F0502020204030204" pitchFamily="34" charset="0"/>
            </a:rPr>
            <a:t>Murder</a:t>
          </a:r>
        </a:p>
      </dgm:t>
    </dgm:pt>
    <dgm:pt modelId="{6D00B555-7FF7-4268-9F1C-A8CE3757B4D1}" type="parTrans" cxnId="{4F0056DE-B8BE-48F8-B5ED-FB67EE8F6955}">
      <dgm:prSet/>
      <dgm:spPr/>
      <dgm:t>
        <a:bodyPr/>
        <a:lstStyle/>
        <a:p>
          <a:endParaRPr lang="en-US" sz="1800">
            <a:latin typeface="Calibri" panose="020F0502020204030204" pitchFamily="34" charset="0"/>
            <a:cs typeface="Calibri" panose="020F0502020204030204" pitchFamily="34" charset="0"/>
          </a:endParaRPr>
        </a:p>
      </dgm:t>
    </dgm:pt>
    <dgm:pt modelId="{4C29C4A8-2624-4D13-9CF3-DEEFF2806C88}" type="sibTrans" cxnId="{4F0056DE-B8BE-48F8-B5ED-FB67EE8F6955}">
      <dgm:prSet/>
      <dgm:spPr/>
      <dgm:t>
        <a:bodyPr/>
        <a:lstStyle/>
        <a:p>
          <a:endParaRPr lang="en-US" sz="1800">
            <a:latin typeface="Calibri" panose="020F0502020204030204" pitchFamily="34" charset="0"/>
            <a:cs typeface="Calibri" panose="020F0502020204030204" pitchFamily="34" charset="0"/>
          </a:endParaRPr>
        </a:p>
      </dgm:t>
    </dgm:pt>
    <dgm:pt modelId="{D4FDF1EC-DC02-49C0-939F-984DCBC56A5D}">
      <dgm:prSet custT="1"/>
      <dgm:spPr>
        <a:solidFill>
          <a:srgbClr val="4F81BD">
            <a:hueOff val="0"/>
            <a:satOff val="0"/>
            <a:lumOff val="0"/>
            <a:alphaOff val="0"/>
          </a:srgbClr>
        </a:solidFill>
        <a:ln>
          <a:noFill/>
        </a:ln>
        <a:effectLst>
          <a:outerShdw blurRad="40000" dist="23000" dir="5400000" rotWithShape="0">
            <a:srgbClr val="000000">
              <a:alpha val="35000"/>
            </a:srgbClr>
          </a:outerShdw>
        </a:effectLst>
        <a:scene3d>
          <a:camera prst="isometricOffAxis1Right" zoom="92000">
            <a:rot lat="600000" lon="20039998" rev="0"/>
          </a:camera>
          <a:lightRig rig="balanced" dir="t">
            <a:rot lat="0" lon="0" rev="0"/>
          </a:lightRig>
        </a:scene3d>
        <a:sp3d prstMaterial="plastic">
          <a:bevelT w="50800" h="50800"/>
          <a:bevelB w="50800" h="50800"/>
        </a:sp3d>
      </dgm:spPr>
      <dgm:t>
        <a:bodyPr spcFirstLastPara="0" vert="horz" wrap="square" lIns="113792" tIns="113792" rIns="113792" bIns="113792" numCol="1" spcCol="1270" anchor="ctr" anchorCtr="0"/>
        <a:lstStyle/>
        <a:p>
          <a:pPr marL="0" algn="ctr" defTabSz="914400" rtl="0" eaLnBrk="1" latinLnBrk="0" hangingPunct="1"/>
          <a:r>
            <a:rPr lang="en-US" sz="1800" b="1" kern="1200" dirty="0">
              <a:solidFill>
                <a:sysClr val="window" lastClr="FFFFFF"/>
              </a:solidFill>
              <a:latin typeface="Calibri" panose="020F0502020204030204" pitchFamily="34" charset="0"/>
              <a:ea typeface="+mn-ea"/>
              <a:cs typeface="Calibri" panose="020F0502020204030204" pitchFamily="34" charset="0"/>
            </a:rPr>
            <a:t>429</a:t>
          </a:r>
        </a:p>
        <a:p>
          <a:pPr marL="0" algn="ctr" defTabSz="914400" rtl="0" eaLnBrk="1" latinLnBrk="0" hangingPunct="1"/>
          <a:r>
            <a:rPr lang="en-US" sz="1800" b="1" kern="1200" dirty="0">
              <a:solidFill>
                <a:sysClr val="window" lastClr="FFFFFF"/>
              </a:solidFill>
              <a:latin typeface="Calibri" panose="020F0502020204030204" pitchFamily="34" charset="0"/>
              <a:ea typeface="+mn-ea"/>
              <a:cs typeface="Calibri" panose="020F0502020204030204" pitchFamily="34" charset="0"/>
            </a:rPr>
            <a:t>Attempted murder</a:t>
          </a:r>
        </a:p>
      </dgm:t>
    </dgm:pt>
    <dgm:pt modelId="{BD942FBF-E7AE-440C-9C8A-7D8D0CE766C3}" type="parTrans" cxnId="{4C810316-0941-4B66-94D9-FEE21147BA7C}">
      <dgm:prSet/>
      <dgm:spPr/>
      <dgm:t>
        <a:bodyPr/>
        <a:lstStyle/>
        <a:p>
          <a:endParaRPr lang="en-US" sz="1800">
            <a:latin typeface="Calibri" panose="020F0502020204030204" pitchFamily="34" charset="0"/>
            <a:cs typeface="Calibri" panose="020F0502020204030204" pitchFamily="34" charset="0"/>
          </a:endParaRPr>
        </a:p>
      </dgm:t>
    </dgm:pt>
    <dgm:pt modelId="{367DE72D-D768-467B-93E5-A440554BACB5}" type="sibTrans" cxnId="{4C810316-0941-4B66-94D9-FEE21147BA7C}">
      <dgm:prSet/>
      <dgm:spPr/>
      <dgm:t>
        <a:bodyPr/>
        <a:lstStyle/>
        <a:p>
          <a:endParaRPr lang="en-US" sz="1800">
            <a:latin typeface="Calibri" panose="020F0502020204030204" pitchFamily="34" charset="0"/>
            <a:cs typeface="Calibri" panose="020F0502020204030204" pitchFamily="34" charset="0"/>
          </a:endParaRPr>
        </a:p>
      </dgm:t>
    </dgm:pt>
    <dgm:pt modelId="{FF73E65B-63BD-44A5-BEBE-CD8326B902B6}" type="pres">
      <dgm:prSet presAssocID="{7C6C9951-51F5-4DDA-ADC0-562ABE4A652B}" presName="Name0" presStyleCnt="0">
        <dgm:presLayoutVars>
          <dgm:dir/>
          <dgm:resizeHandles val="exact"/>
        </dgm:presLayoutVars>
      </dgm:prSet>
      <dgm:spPr/>
    </dgm:pt>
    <dgm:pt modelId="{52CFFC82-FCB6-4CF4-97ED-9CC9079C56A2}" type="pres">
      <dgm:prSet presAssocID="{7C6C9951-51F5-4DDA-ADC0-562ABE4A652B}" presName="fgShape" presStyleLbl="fgShp" presStyleIdx="0" presStyleCnt="1"/>
      <dgm:spPr>
        <a:xfrm>
          <a:off x="243839" y="1077158"/>
          <a:ext cx="5608320" cy="201967"/>
        </a:xfrm>
        <a:prstGeom prst="leftRightArrow">
          <a:avLst/>
        </a:prstGeom>
        <a:solidFill>
          <a:srgbClr val="4F81BD">
            <a:tint val="60000"/>
            <a:hueOff val="0"/>
            <a:satOff val="0"/>
            <a:lumOff val="0"/>
            <a:alphaOff val="0"/>
          </a:srgbClr>
        </a:solidFill>
        <a:ln>
          <a:noFill/>
        </a:ln>
        <a:effectLst>
          <a:outerShdw blurRad="40000" dist="23000" dir="5400000" rotWithShape="0">
            <a:srgbClr val="000000">
              <a:alpha val="35000"/>
            </a:srgbClr>
          </a:outerShdw>
        </a:effectLst>
        <a:sp3d z="50080" prstMaterial="plastic">
          <a:bevelT w="50800" h="50800"/>
          <a:bevelB w="50800" h="50800"/>
        </a:sp3d>
      </dgm:spPr>
    </dgm:pt>
    <dgm:pt modelId="{20359EB0-4599-4CE5-ADA0-B67FC3CAD4C5}" type="pres">
      <dgm:prSet presAssocID="{7C6C9951-51F5-4DDA-ADC0-562ABE4A652B}" presName="linComp" presStyleCnt="0"/>
      <dgm:spPr/>
    </dgm:pt>
    <dgm:pt modelId="{4B93301F-73D4-49E9-8647-FD8A30062ECF}" type="pres">
      <dgm:prSet presAssocID="{464644A0-B580-41C3-8907-C50126193FE4}" presName="compNode" presStyleCnt="0"/>
      <dgm:spPr/>
    </dgm:pt>
    <dgm:pt modelId="{AB2900D1-0E11-4CAD-A297-A7977739D8A3}" type="pres">
      <dgm:prSet presAssocID="{464644A0-B580-41C3-8907-C50126193FE4}" presName="bkgdShape" presStyleLbl="node1" presStyleIdx="0" presStyleCnt="4" custLinFactNeighborX="-7009" custLinFactNeighborY="-13840"/>
      <dgm:spPr>
        <a:xfrm>
          <a:off x="0" y="0"/>
          <a:ext cx="1488959" cy="1788528"/>
        </a:xfrm>
        <a:prstGeom prst="roundRect">
          <a:avLst>
            <a:gd name="adj" fmla="val 10000"/>
          </a:avLst>
        </a:prstGeom>
      </dgm:spPr>
    </dgm:pt>
    <dgm:pt modelId="{6DA09237-5042-440E-A4F1-E2453102B2E6}" type="pres">
      <dgm:prSet presAssocID="{464644A0-B580-41C3-8907-C50126193FE4}" presName="nodeTx" presStyleLbl="node1" presStyleIdx="0" presStyleCnt="4">
        <dgm:presLayoutVars>
          <dgm:bulletEnabled val="1"/>
        </dgm:presLayoutVars>
      </dgm:prSet>
      <dgm:spPr/>
    </dgm:pt>
    <dgm:pt modelId="{E28F7CD8-66D5-4E76-BA47-D8DFAD582205}" type="pres">
      <dgm:prSet presAssocID="{464644A0-B580-41C3-8907-C50126193FE4}" presName="invisiNode" presStyleLbl="node1" presStyleIdx="0" presStyleCnt="4"/>
      <dgm:spPr/>
    </dgm:pt>
    <dgm:pt modelId="{15A3C727-4B91-4F31-8A3D-08AE12C2943D}" type="pres">
      <dgm:prSet presAssocID="{464644A0-B580-41C3-8907-C50126193FE4}" presName="imagNode" presStyleLbl="fgImgPlace1" presStyleIdx="0" presStyleCnt="4"/>
      <dgm:spPr>
        <a:xfrm>
          <a:off x="522122" y="80786"/>
          <a:ext cx="448367" cy="448367"/>
        </a:xfrm>
        <a:prstGeom prst="ellipse">
          <a:avLst/>
        </a:prstGeom>
        <a:blipFill rotWithShape="1">
          <a:blip xmlns:r="http://schemas.openxmlformats.org/officeDocument/2006/relationships" r:embed="rId1"/>
          <a:stretch>
            <a:fillRect/>
          </a:stretch>
        </a:blipFill>
        <a:ln>
          <a:noFill/>
        </a:ln>
        <a:effectLst>
          <a:outerShdw blurRad="40000" dist="23000" dir="5400000" rotWithShape="0">
            <a:srgbClr val="000000">
              <a:alpha val="35000"/>
            </a:srgbClr>
          </a:outerShdw>
        </a:effectLst>
        <a:sp3d z="50080" prstMaterial="plastic">
          <a:bevelT w="50800" h="50800"/>
          <a:bevelB w="50800" h="50800"/>
        </a:sp3d>
      </dgm:spPr>
    </dgm:pt>
    <dgm:pt modelId="{651C63AA-E762-401E-8F57-83C15A3E952F}" type="pres">
      <dgm:prSet presAssocID="{5E2C9C4A-5B12-4B9D-A4D6-4925BD64A3D1}" presName="sibTrans" presStyleLbl="sibTrans2D1" presStyleIdx="0" presStyleCnt="0"/>
      <dgm:spPr/>
    </dgm:pt>
    <dgm:pt modelId="{13B0DDC9-CB1E-4F4C-8B16-E3D07305E486}" type="pres">
      <dgm:prSet presAssocID="{1D8EB841-A84F-41F0-BFB3-CB0C4AA9E756}" presName="compNode" presStyleCnt="0"/>
      <dgm:spPr/>
    </dgm:pt>
    <dgm:pt modelId="{89949CD8-B21D-425C-8910-E44A84C16B49}" type="pres">
      <dgm:prSet presAssocID="{1D8EB841-A84F-41F0-BFB3-CB0C4AA9E756}" presName="bkgdShape" presStyleLbl="node1" presStyleIdx="1" presStyleCnt="4" custLinFactNeighborX="1228" custLinFactNeighborY="2639"/>
      <dgm:spPr>
        <a:xfrm>
          <a:off x="1535048" y="0"/>
          <a:ext cx="1488959" cy="1788528"/>
        </a:xfrm>
        <a:prstGeom prst="roundRect">
          <a:avLst>
            <a:gd name="adj" fmla="val 10000"/>
          </a:avLst>
        </a:prstGeom>
      </dgm:spPr>
    </dgm:pt>
    <dgm:pt modelId="{FF60D577-0D3C-4BF8-A4BC-244ACB24BA95}" type="pres">
      <dgm:prSet presAssocID="{1D8EB841-A84F-41F0-BFB3-CB0C4AA9E756}" presName="nodeTx" presStyleLbl="node1" presStyleIdx="1" presStyleCnt="4">
        <dgm:presLayoutVars>
          <dgm:bulletEnabled val="1"/>
        </dgm:presLayoutVars>
      </dgm:prSet>
      <dgm:spPr/>
    </dgm:pt>
    <dgm:pt modelId="{FE97E161-09FA-4C32-8E43-067703D47CFD}" type="pres">
      <dgm:prSet presAssocID="{1D8EB841-A84F-41F0-BFB3-CB0C4AA9E756}" presName="invisiNode" presStyleLbl="node1" presStyleIdx="1" presStyleCnt="4"/>
      <dgm:spPr/>
    </dgm:pt>
    <dgm:pt modelId="{FF0FB5C6-0C3B-4CEB-925F-7A8CE59800B9}" type="pres">
      <dgm:prSet presAssocID="{1D8EB841-A84F-41F0-BFB3-CB0C4AA9E756}" presName="imagNode" presStyleLbl="fgImgPlace1" presStyleIdx="1" presStyleCnt="4"/>
      <dgm:spPr>
        <a:xfrm>
          <a:off x="2056585" y="80786"/>
          <a:ext cx="448367" cy="448367"/>
        </a:xfrm>
        <a:prstGeom prst="ellipse">
          <a:avLst/>
        </a:prstGeom>
        <a:blipFill rotWithShape="1">
          <a:blip xmlns:r="http://schemas.openxmlformats.org/officeDocument/2006/relationships" r:embed="rId2"/>
          <a:stretch>
            <a:fillRect/>
          </a:stretch>
        </a:blipFill>
        <a:ln>
          <a:noFill/>
        </a:ln>
        <a:effectLst>
          <a:outerShdw blurRad="40000" dist="23000" dir="5400000" rotWithShape="0">
            <a:srgbClr val="000000">
              <a:alpha val="35000"/>
            </a:srgbClr>
          </a:outerShdw>
        </a:effectLst>
        <a:sp3d z="50080" prstMaterial="plastic">
          <a:bevelT w="50800" h="50800"/>
          <a:bevelB w="50800" h="50800"/>
        </a:sp3d>
      </dgm:spPr>
    </dgm:pt>
    <dgm:pt modelId="{A3DFAE4D-D97D-4229-9861-7ADFE16C670E}" type="pres">
      <dgm:prSet presAssocID="{8EC5A242-156E-4A5F-9378-67BA758FEA12}" presName="sibTrans" presStyleLbl="sibTrans2D1" presStyleIdx="0" presStyleCnt="0"/>
      <dgm:spPr/>
    </dgm:pt>
    <dgm:pt modelId="{2D1871E7-EF0E-4EE2-9200-BBE05E9E470F}" type="pres">
      <dgm:prSet presAssocID="{D4FDF1EC-DC02-49C0-939F-984DCBC56A5D}" presName="compNode" presStyleCnt="0"/>
      <dgm:spPr/>
    </dgm:pt>
    <dgm:pt modelId="{019E8C1A-30CD-41CC-B78A-C1A7F19DA97E}" type="pres">
      <dgm:prSet presAssocID="{D4FDF1EC-DC02-49C0-939F-984DCBC56A5D}" presName="bkgdShape" presStyleLbl="node1" presStyleIdx="2" presStyleCnt="4"/>
      <dgm:spPr>
        <a:xfrm>
          <a:off x="3068677" y="0"/>
          <a:ext cx="1488959" cy="1788528"/>
        </a:xfrm>
        <a:prstGeom prst="roundRect">
          <a:avLst>
            <a:gd name="adj" fmla="val 10000"/>
          </a:avLst>
        </a:prstGeom>
      </dgm:spPr>
    </dgm:pt>
    <dgm:pt modelId="{E130B038-E0EA-4DEE-A283-A7390907A731}" type="pres">
      <dgm:prSet presAssocID="{D4FDF1EC-DC02-49C0-939F-984DCBC56A5D}" presName="nodeTx" presStyleLbl="node1" presStyleIdx="2" presStyleCnt="4">
        <dgm:presLayoutVars>
          <dgm:bulletEnabled val="1"/>
        </dgm:presLayoutVars>
      </dgm:prSet>
      <dgm:spPr/>
    </dgm:pt>
    <dgm:pt modelId="{73D61AFD-5AB4-4753-B8F4-3C7E21F1F7B7}" type="pres">
      <dgm:prSet presAssocID="{D4FDF1EC-DC02-49C0-939F-984DCBC56A5D}" presName="invisiNode" presStyleLbl="node1" presStyleIdx="2" presStyleCnt="4"/>
      <dgm:spPr/>
    </dgm:pt>
    <dgm:pt modelId="{BF4A46EE-FCA2-44F9-99B5-B987138F075B}" type="pres">
      <dgm:prSet presAssocID="{D4FDF1EC-DC02-49C0-939F-984DCBC56A5D}" presName="imagNode" presStyleLbl="fgImgPlace1" presStyleIdx="2" presStyleCnt="4"/>
      <dgm:spPr>
        <a:xfrm>
          <a:off x="3591047" y="80786"/>
          <a:ext cx="448367" cy="448367"/>
        </a:xfrm>
        <a:prstGeom prst="ellipse">
          <a:avLst/>
        </a:prstGeom>
        <a:blipFill rotWithShape="1">
          <a:blip xmlns:r="http://schemas.openxmlformats.org/officeDocument/2006/relationships" r:embed="rId3"/>
          <a:stretch>
            <a:fillRect/>
          </a:stretch>
        </a:blipFill>
        <a:ln>
          <a:noFill/>
        </a:ln>
        <a:effectLst>
          <a:outerShdw blurRad="40000" dist="23000" dir="5400000" rotWithShape="0">
            <a:srgbClr val="000000">
              <a:alpha val="35000"/>
            </a:srgbClr>
          </a:outerShdw>
        </a:effectLst>
        <a:sp3d z="50080" prstMaterial="plastic">
          <a:bevelT w="50800" h="50800"/>
          <a:bevelB w="50800" h="50800"/>
        </a:sp3d>
      </dgm:spPr>
    </dgm:pt>
    <dgm:pt modelId="{92B6B3C6-7438-4429-B46E-C0EFD990AD38}" type="pres">
      <dgm:prSet presAssocID="{367DE72D-D768-467B-93E5-A440554BACB5}" presName="sibTrans" presStyleLbl="sibTrans2D1" presStyleIdx="0" presStyleCnt="0"/>
      <dgm:spPr/>
    </dgm:pt>
    <dgm:pt modelId="{65B7E633-2E53-48B5-842C-5231194E3480}" type="pres">
      <dgm:prSet presAssocID="{93619127-3469-4E37-95C6-4B06DD2DC1C4}" presName="compNode" presStyleCnt="0"/>
      <dgm:spPr/>
    </dgm:pt>
    <dgm:pt modelId="{2F0B005A-7D79-4893-9C58-1A08451BF408}" type="pres">
      <dgm:prSet presAssocID="{93619127-3469-4E37-95C6-4B06DD2DC1C4}" presName="bkgdShape" presStyleLbl="node1" presStyleIdx="3" presStyleCnt="4" custLinFactNeighborX="38695" custLinFactNeighborY="11073"/>
      <dgm:spPr>
        <a:xfrm>
          <a:off x="4603726" y="0"/>
          <a:ext cx="1488959" cy="1788528"/>
        </a:xfrm>
        <a:prstGeom prst="roundRect">
          <a:avLst>
            <a:gd name="adj" fmla="val 10000"/>
          </a:avLst>
        </a:prstGeom>
      </dgm:spPr>
    </dgm:pt>
    <dgm:pt modelId="{6F05B2EB-651B-4A7C-ACEF-9B712B79C392}" type="pres">
      <dgm:prSet presAssocID="{93619127-3469-4E37-95C6-4B06DD2DC1C4}" presName="nodeTx" presStyleLbl="node1" presStyleIdx="3" presStyleCnt="4">
        <dgm:presLayoutVars>
          <dgm:bulletEnabled val="1"/>
        </dgm:presLayoutVars>
      </dgm:prSet>
      <dgm:spPr/>
    </dgm:pt>
    <dgm:pt modelId="{CB679186-A94D-4E04-8485-CBD6AEDB14E7}" type="pres">
      <dgm:prSet presAssocID="{93619127-3469-4E37-95C6-4B06DD2DC1C4}" presName="invisiNode" presStyleLbl="node1" presStyleIdx="3" presStyleCnt="4"/>
      <dgm:spPr/>
    </dgm:pt>
    <dgm:pt modelId="{F8DFD644-9D62-4C81-9159-CBAA03F673FE}" type="pres">
      <dgm:prSet presAssocID="{93619127-3469-4E37-95C6-4B06DD2DC1C4}" presName="imagNode" presStyleLbl="fgImgPlace1" presStyleIdx="3" presStyleCnt="4"/>
      <dgm:spPr>
        <a:xfrm>
          <a:off x="5125510" y="80786"/>
          <a:ext cx="448367" cy="448367"/>
        </a:xfrm>
        <a:prstGeom prst="ellipse">
          <a:avLst/>
        </a:prstGeom>
        <a:blipFill rotWithShape="1">
          <a:blip xmlns:r="http://schemas.openxmlformats.org/officeDocument/2006/relationships" r:embed="rId4"/>
          <a:stretch>
            <a:fillRect/>
          </a:stretch>
        </a:blipFill>
        <a:ln>
          <a:noFill/>
        </a:ln>
        <a:effectLst>
          <a:outerShdw blurRad="40000" dist="23000" dir="5400000" rotWithShape="0">
            <a:srgbClr val="000000">
              <a:alpha val="35000"/>
            </a:srgbClr>
          </a:outerShdw>
        </a:effectLst>
        <a:sp3d z="50080" prstMaterial="plastic">
          <a:bevelT w="50800" h="50800"/>
          <a:bevelB w="50800" h="50800"/>
        </a:sp3d>
      </dgm:spPr>
    </dgm:pt>
  </dgm:ptLst>
  <dgm:cxnLst>
    <dgm:cxn modelId="{4C810316-0941-4B66-94D9-FEE21147BA7C}" srcId="{7C6C9951-51F5-4DDA-ADC0-562ABE4A652B}" destId="{D4FDF1EC-DC02-49C0-939F-984DCBC56A5D}" srcOrd="2" destOrd="0" parTransId="{BD942FBF-E7AE-440C-9C8A-7D8D0CE766C3}" sibTransId="{367DE72D-D768-467B-93E5-A440554BACB5}"/>
    <dgm:cxn modelId="{D7942C26-EA9C-4A3C-BC74-E99D92C228C4}" type="presOf" srcId="{464644A0-B580-41C3-8907-C50126193FE4}" destId="{6DA09237-5042-440E-A4F1-E2453102B2E6}" srcOrd="1" destOrd="0" presId="urn:microsoft.com/office/officeart/2005/8/layout/hList7"/>
    <dgm:cxn modelId="{7B9B5C45-21E9-47FC-99A8-8C2CE1430F8E}" type="presOf" srcId="{93619127-3469-4E37-95C6-4B06DD2DC1C4}" destId="{6F05B2EB-651B-4A7C-ACEF-9B712B79C392}" srcOrd="1" destOrd="0" presId="urn:microsoft.com/office/officeart/2005/8/layout/hList7"/>
    <dgm:cxn modelId="{754CAE65-0580-4AF0-A9D5-830EAD1F0E0F}" type="presOf" srcId="{7C6C9951-51F5-4DDA-ADC0-562ABE4A652B}" destId="{FF73E65B-63BD-44A5-BEBE-CD8326B902B6}" srcOrd="0" destOrd="0" presId="urn:microsoft.com/office/officeart/2005/8/layout/hList7"/>
    <dgm:cxn modelId="{18E1D168-C968-4B04-8B74-E9CBE017DE95}" type="presOf" srcId="{1D8EB841-A84F-41F0-BFB3-CB0C4AA9E756}" destId="{FF60D577-0D3C-4BF8-A4BC-244ACB24BA95}" srcOrd="1" destOrd="0" presId="urn:microsoft.com/office/officeart/2005/8/layout/hList7"/>
    <dgm:cxn modelId="{77E57E6E-BBA2-4787-8FE4-B955733535EB}" type="presOf" srcId="{5E2C9C4A-5B12-4B9D-A4D6-4925BD64A3D1}" destId="{651C63AA-E762-401E-8F57-83C15A3E952F}" srcOrd="0" destOrd="0" presId="urn:microsoft.com/office/officeart/2005/8/layout/hList7"/>
    <dgm:cxn modelId="{3E596850-99B6-4015-9890-E8254924EE11}" srcId="{7C6C9951-51F5-4DDA-ADC0-562ABE4A652B}" destId="{464644A0-B580-41C3-8907-C50126193FE4}" srcOrd="0" destOrd="0" parTransId="{D59E22F1-91E4-4125-84B6-D295DB0FA429}" sibTransId="{5E2C9C4A-5B12-4B9D-A4D6-4925BD64A3D1}"/>
    <dgm:cxn modelId="{132AD47B-231A-4612-A5EB-BA8C818F318C}" type="presOf" srcId="{D4FDF1EC-DC02-49C0-939F-984DCBC56A5D}" destId="{019E8C1A-30CD-41CC-B78A-C1A7F19DA97E}" srcOrd="0" destOrd="0" presId="urn:microsoft.com/office/officeart/2005/8/layout/hList7"/>
    <dgm:cxn modelId="{A3DBD89F-56F1-4980-8C8A-44722DC3F97B}" type="presOf" srcId="{1D8EB841-A84F-41F0-BFB3-CB0C4AA9E756}" destId="{89949CD8-B21D-425C-8910-E44A84C16B49}" srcOrd="0" destOrd="0" presId="urn:microsoft.com/office/officeart/2005/8/layout/hList7"/>
    <dgm:cxn modelId="{3A388CAD-14DA-4DB0-BBA7-CAF6E68686B8}" type="presOf" srcId="{367DE72D-D768-467B-93E5-A440554BACB5}" destId="{92B6B3C6-7438-4429-B46E-C0EFD990AD38}" srcOrd="0" destOrd="0" presId="urn:microsoft.com/office/officeart/2005/8/layout/hList7"/>
    <dgm:cxn modelId="{ECCDB3C4-23E1-46CD-883B-3C3302E32203}" type="presOf" srcId="{8EC5A242-156E-4A5F-9378-67BA758FEA12}" destId="{A3DFAE4D-D97D-4229-9861-7ADFE16C670E}" srcOrd="0" destOrd="0" presId="urn:microsoft.com/office/officeart/2005/8/layout/hList7"/>
    <dgm:cxn modelId="{0C3CAAC9-D8F7-4740-B8DF-8C402D96C46C}" srcId="{7C6C9951-51F5-4DDA-ADC0-562ABE4A652B}" destId="{1D8EB841-A84F-41F0-BFB3-CB0C4AA9E756}" srcOrd="1" destOrd="0" parTransId="{A10EA518-840C-4040-9910-F5C52B85363F}" sibTransId="{8EC5A242-156E-4A5F-9378-67BA758FEA12}"/>
    <dgm:cxn modelId="{4F0056DE-B8BE-48F8-B5ED-FB67EE8F6955}" srcId="{7C6C9951-51F5-4DDA-ADC0-562ABE4A652B}" destId="{93619127-3469-4E37-95C6-4B06DD2DC1C4}" srcOrd="3" destOrd="0" parTransId="{6D00B555-7FF7-4268-9F1C-A8CE3757B4D1}" sibTransId="{4C29C4A8-2624-4D13-9CF3-DEEFF2806C88}"/>
    <dgm:cxn modelId="{9095C0DE-77D9-4FC2-9B14-749C5097E74E}" type="presOf" srcId="{464644A0-B580-41C3-8907-C50126193FE4}" destId="{AB2900D1-0E11-4CAD-A297-A7977739D8A3}" srcOrd="0" destOrd="0" presId="urn:microsoft.com/office/officeart/2005/8/layout/hList7"/>
    <dgm:cxn modelId="{CCC772DF-D3D4-49F2-B933-691945161FF0}" type="presOf" srcId="{D4FDF1EC-DC02-49C0-939F-984DCBC56A5D}" destId="{E130B038-E0EA-4DEE-A283-A7390907A731}" srcOrd="1" destOrd="0" presId="urn:microsoft.com/office/officeart/2005/8/layout/hList7"/>
    <dgm:cxn modelId="{EFF2A7E2-8032-4C8B-82F3-53C45B861F0C}" type="presOf" srcId="{93619127-3469-4E37-95C6-4B06DD2DC1C4}" destId="{2F0B005A-7D79-4893-9C58-1A08451BF408}" srcOrd="0" destOrd="0" presId="urn:microsoft.com/office/officeart/2005/8/layout/hList7"/>
    <dgm:cxn modelId="{F2FC1A2C-D44A-4058-9F20-9CF254949C8A}" type="presParOf" srcId="{FF73E65B-63BD-44A5-BEBE-CD8326B902B6}" destId="{52CFFC82-FCB6-4CF4-97ED-9CC9079C56A2}" srcOrd="0" destOrd="0" presId="urn:microsoft.com/office/officeart/2005/8/layout/hList7"/>
    <dgm:cxn modelId="{DF9DD682-1196-44D9-B64B-3C9CFD02D632}" type="presParOf" srcId="{FF73E65B-63BD-44A5-BEBE-CD8326B902B6}" destId="{20359EB0-4599-4CE5-ADA0-B67FC3CAD4C5}" srcOrd="1" destOrd="0" presId="urn:microsoft.com/office/officeart/2005/8/layout/hList7"/>
    <dgm:cxn modelId="{30475EBF-7CC5-4289-865F-6D7FEC202B42}" type="presParOf" srcId="{20359EB0-4599-4CE5-ADA0-B67FC3CAD4C5}" destId="{4B93301F-73D4-49E9-8647-FD8A30062ECF}" srcOrd="0" destOrd="0" presId="urn:microsoft.com/office/officeart/2005/8/layout/hList7"/>
    <dgm:cxn modelId="{60D4975F-B0D9-44C7-AAD1-D5285E71C803}" type="presParOf" srcId="{4B93301F-73D4-49E9-8647-FD8A30062ECF}" destId="{AB2900D1-0E11-4CAD-A297-A7977739D8A3}" srcOrd="0" destOrd="0" presId="urn:microsoft.com/office/officeart/2005/8/layout/hList7"/>
    <dgm:cxn modelId="{4F170339-BC38-4E12-8278-469827F166E9}" type="presParOf" srcId="{4B93301F-73D4-49E9-8647-FD8A30062ECF}" destId="{6DA09237-5042-440E-A4F1-E2453102B2E6}" srcOrd="1" destOrd="0" presId="urn:microsoft.com/office/officeart/2005/8/layout/hList7"/>
    <dgm:cxn modelId="{5C35F965-034D-43E1-AC5B-1E476F7B3E8D}" type="presParOf" srcId="{4B93301F-73D4-49E9-8647-FD8A30062ECF}" destId="{E28F7CD8-66D5-4E76-BA47-D8DFAD582205}" srcOrd="2" destOrd="0" presId="urn:microsoft.com/office/officeart/2005/8/layout/hList7"/>
    <dgm:cxn modelId="{D13DF0AF-AD8D-4235-A19D-BD75F8B8AD84}" type="presParOf" srcId="{4B93301F-73D4-49E9-8647-FD8A30062ECF}" destId="{15A3C727-4B91-4F31-8A3D-08AE12C2943D}" srcOrd="3" destOrd="0" presId="urn:microsoft.com/office/officeart/2005/8/layout/hList7"/>
    <dgm:cxn modelId="{CDFD931D-C0FD-49EB-9C4F-531707D03E42}" type="presParOf" srcId="{20359EB0-4599-4CE5-ADA0-B67FC3CAD4C5}" destId="{651C63AA-E762-401E-8F57-83C15A3E952F}" srcOrd="1" destOrd="0" presId="urn:microsoft.com/office/officeart/2005/8/layout/hList7"/>
    <dgm:cxn modelId="{BACF6011-1EB4-44F4-9495-2E25771ECC75}" type="presParOf" srcId="{20359EB0-4599-4CE5-ADA0-B67FC3CAD4C5}" destId="{13B0DDC9-CB1E-4F4C-8B16-E3D07305E486}" srcOrd="2" destOrd="0" presId="urn:microsoft.com/office/officeart/2005/8/layout/hList7"/>
    <dgm:cxn modelId="{8BB149CC-0ACD-497A-A2B0-5847925F1CD2}" type="presParOf" srcId="{13B0DDC9-CB1E-4F4C-8B16-E3D07305E486}" destId="{89949CD8-B21D-425C-8910-E44A84C16B49}" srcOrd="0" destOrd="0" presId="urn:microsoft.com/office/officeart/2005/8/layout/hList7"/>
    <dgm:cxn modelId="{BBE695D7-A1FB-4EFC-A235-CE16F2F12B10}" type="presParOf" srcId="{13B0DDC9-CB1E-4F4C-8B16-E3D07305E486}" destId="{FF60D577-0D3C-4BF8-A4BC-244ACB24BA95}" srcOrd="1" destOrd="0" presId="urn:microsoft.com/office/officeart/2005/8/layout/hList7"/>
    <dgm:cxn modelId="{4AA946CF-FD1C-4D9B-A62A-1B20B2DBA5C9}" type="presParOf" srcId="{13B0DDC9-CB1E-4F4C-8B16-E3D07305E486}" destId="{FE97E161-09FA-4C32-8E43-067703D47CFD}" srcOrd="2" destOrd="0" presId="urn:microsoft.com/office/officeart/2005/8/layout/hList7"/>
    <dgm:cxn modelId="{E586D15A-210C-46DF-BC57-73916779DFCE}" type="presParOf" srcId="{13B0DDC9-CB1E-4F4C-8B16-E3D07305E486}" destId="{FF0FB5C6-0C3B-4CEB-925F-7A8CE59800B9}" srcOrd="3" destOrd="0" presId="urn:microsoft.com/office/officeart/2005/8/layout/hList7"/>
    <dgm:cxn modelId="{8D63EEB8-2601-433D-9A5B-A2CA0B2A9982}" type="presParOf" srcId="{20359EB0-4599-4CE5-ADA0-B67FC3CAD4C5}" destId="{A3DFAE4D-D97D-4229-9861-7ADFE16C670E}" srcOrd="3" destOrd="0" presId="urn:microsoft.com/office/officeart/2005/8/layout/hList7"/>
    <dgm:cxn modelId="{8010712B-8395-44C4-94BD-E896D1B89409}" type="presParOf" srcId="{20359EB0-4599-4CE5-ADA0-B67FC3CAD4C5}" destId="{2D1871E7-EF0E-4EE2-9200-BBE05E9E470F}" srcOrd="4" destOrd="0" presId="urn:microsoft.com/office/officeart/2005/8/layout/hList7"/>
    <dgm:cxn modelId="{040B23FB-7B57-464E-B1D0-7FECB1DDDE0B}" type="presParOf" srcId="{2D1871E7-EF0E-4EE2-9200-BBE05E9E470F}" destId="{019E8C1A-30CD-41CC-B78A-C1A7F19DA97E}" srcOrd="0" destOrd="0" presId="urn:microsoft.com/office/officeart/2005/8/layout/hList7"/>
    <dgm:cxn modelId="{E419727D-C1EC-40D8-8AEB-BAD6EBDCA753}" type="presParOf" srcId="{2D1871E7-EF0E-4EE2-9200-BBE05E9E470F}" destId="{E130B038-E0EA-4DEE-A283-A7390907A731}" srcOrd="1" destOrd="0" presId="urn:microsoft.com/office/officeart/2005/8/layout/hList7"/>
    <dgm:cxn modelId="{C639DE37-ABD7-4E9E-8544-C92FCD077FB7}" type="presParOf" srcId="{2D1871E7-EF0E-4EE2-9200-BBE05E9E470F}" destId="{73D61AFD-5AB4-4753-B8F4-3C7E21F1F7B7}" srcOrd="2" destOrd="0" presId="urn:microsoft.com/office/officeart/2005/8/layout/hList7"/>
    <dgm:cxn modelId="{82AC36D5-0625-46F0-8D38-C84B4DF13899}" type="presParOf" srcId="{2D1871E7-EF0E-4EE2-9200-BBE05E9E470F}" destId="{BF4A46EE-FCA2-44F9-99B5-B987138F075B}" srcOrd="3" destOrd="0" presId="urn:microsoft.com/office/officeart/2005/8/layout/hList7"/>
    <dgm:cxn modelId="{7E457880-5B98-4035-B79A-7029765ED40A}" type="presParOf" srcId="{20359EB0-4599-4CE5-ADA0-B67FC3CAD4C5}" destId="{92B6B3C6-7438-4429-B46E-C0EFD990AD38}" srcOrd="5" destOrd="0" presId="urn:microsoft.com/office/officeart/2005/8/layout/hList7"/>
    <dgm:cxn modelId="{B38BB0A0-542C-450C-9116-72DEDCA30145}" type="presParOf" srcId="{20359EB0-4599-4CE5-ADA0-B67FC3CAD4C5}" destId="{65B7E633-2E53-48B5-842C-5231194E3480}" srcOrd="6" destOrd="0" presId="urn:microsoft.com/office/officeart/2005/8/layout/hList7"/>
    <dgm:cxn modelId="{76D517DD-DCFD-44E0-8249-12E00FEE3442}" type="presParOf" srcId="{65B7E633-2E53-48B5-842C-5231194E3480}" destId="{2F0B005A-7D79-4893-9C58-1A08451BF408}" srcOrd="0" destOrd="0" presId="urn:microsoft.com/office/officeart/2005/8/layout/hList7"/>
    <dgm:cxn modelId="{DE6E5759-A1EB-4ADB-BB7B-BAFE22BF5540}" type="presParOf" srcId="{65B7E633-2E53-48B5-842C-5231194E3480}" destId="{6F05B2EB-651B-4A7C-ACEF-9B712B79C392}" srcOrd="1" destOrd="0" presId="urn:microsoft.com/office/officeart/2005/8/layout/hList7"/>
    <dgm:cxn modelId="{5B708CAB-F5B0-482A-A8EE-29DD9A164EDC}" type="presParOf" srcId="{65B7E633-2E53-48B5-842C-5231194E3480}" destId="{CB679186-A94D-4E04-8485-CBD6AEDB14E7}" srcOrd="2" destOrd="0" presId="urn:microsoft.com/office/officeart/2005/8/layout/hList7"/>
    <dgm:cxn modelId="{235BC52D-B226-4B45-A9AF-0A1B396653F5}" type="presParOf" srcId="{65B7E633-2E53-48B5-842C-5231194E3480}" destId="{F8DFD644-9D62-4C81-9159-CBAA03F673FE}"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67CEB75-4A04-4F06-A8C1-E2FEDB8B8220}" type="doc">
      <dgm:prSet loTypeId="urn:microsoft.com/office/officeart/2005/8/layout/cycle4" loCatId="relationship" qsTypeId="urn:microsoft.com/office/officeart/2005/8/quickstyle/simple1" qsCatId="simple" csTypeId="urn:microsoft.com/office/officeart/2005/8/colors/accent1_2" csCatId="accent1" phldr="1"/>
      <dgm:spPr/>
      <dgm:t>
        <a:bodyPr/>
        <a:lstStyle/>
        <a:p>
          <a:endParaRPr lang="en-ZA"/>
        </a:p>
      </dgm:t>
    </dgm:pt>
    <dgm:pt modelId="{7295497F-1A8C-4274-B229-DAF4304CB4A4}">
      <dgm:prSet phldrT="[Text]" custT="1"/>
      <dgm:spPr>
        <a:solidFill>
          <a:schemeClr val="bg1">
            <a:lumMod val="50000"/>
          </a:schemeClr>
        </a:solidFill>
      </dgm:spPr>
      <dgm:t>
        <a:bodyPr/>
        <a:lstStyle/>
        <a:p>
          <a:r>
            <a:rPr lang="en-ZA" sz="1400" b="1" dirty="0"/>
            <a:t>Merchant retail</a:t>
          </a:r>
        </a:p>
        <a:p>
          <a:r>
            <a:rPr lang="en-ZA" sz="1400" b="1" dirty="0"/>
            <a:t>0</a:t>
          </a:r>
        </a:p>
      </dgm:t>
    </dgm:pt>
    <dgm:pt modelId="{52755C8C-C73D-49F5-8049-244A8B6E5FDC}" type="parTrans" cxnId="{F9D6C669-4CEF-41D8-95AE-903166F0A7C9}">
      <dgm:prSet/>
      <dgm:spPr/>
      <dgm:t>
        <a:bodyPr/>
        <a:lstStyle/>
        <a:p>
          <a:endParaRPr lang="en-ZA"/>
        </a:p>
      </dgm:t>
    </dgm:pt>
    <dgm:pt modelId="{57EC8F4B-8A06-4173-97E3-A4E4CF3A0C7C}" type="sibTrans" cxnId="{F9D6C669-4CEF-41D8-95AE-903166F0A7C9}">
      <dgm:prSet/>
      <dgm:spPr/>
      <dgm:t>
        <a:bodyPr/>
        <a:lstStyle/>
        <a:p>
          <a:endParaRPr lang="en-ZA"/>
        </a:p>
      </dgm:t>
    </dgm:pt>
    <dgm:pt modelId="{ACDBD643-F43A-49C2-9FCF-AEB7400619F0}">
      <dgm:prSet phldrT="[Text]" custT="1"/>
      <dgm:spPr>
        <a:solidFill>
          <a:schemeClr val="accent6">
            <a:lumMod val="75000"/>
          </a:schemeClr>
        </a:solidFill>
      </dgm:spPr>
      <dgm:t>
        <a:bodyPr/>
        <a:lstStyle/>
        <a:p>
          <a:r>
            <a:rPr lang="en-ZA" sz="1400" b="1" dirty="0"/>
            <a:t>Static AV (Street)</a:t>
          </a:r>
        </a:p>
        <a:p>
          <a:r>
            <a:rPr lang="en-ZA" sz="1400" b="1" dirty="0"/>
            <a:t>2</a:t>
          </a:r>
        </a:p>
      </dgm:t>
    </dgm:pt>
    <dgm:pt modelId="{F8FA399D-2E48-457F-B027-B22876B81B1B}" type="parTrans" cxnId="{4774277A-FAC3-481B-B34B-DD2EA3F8537B}">
      <dgm:prSet/>
      <dgm:spPr/>
      <dgm:t>
        <a:bodyPr/>
        <a:lstStyle/>
        <a:p>
          <a:endParaRPr lang="en-ZA"/>
        </a:p>
      </dgm:t>
    </dgm:pt>
    <dgm:pt modelId="{C82C7130-F2D6-4B49-9A6F-D25886A8CA58}" type="sibTrans" cxnId="{4774277A-FAC3-481B-B34B-DD2EA3F8537B}">
      <dgm:prSet/>
      <dgm:spPr/>
      <dgm:t>
        <a:bodyPr/>
        <a:lstStyle/>
        <a:p>
          <a:endParaRPr lang="en-ZA"/>
        </a:p>
      </dgm:t>
    </dgm:pt>
    <dgm:pt modelId="{4AB80ED4-CB45-4512-962F-26A73D1317AC}">
      <dgm:prSet phldrT="[Text]"/>
      <dgm:spPr>
        <a:solidFill>
          <a:srgbClr val="0070C0"/>
        </a:solidFill>
      </dgm:spPr>
      <dgm:t>
        <a:bodyPr/>
        <a:lstStyle/>
        <a:p>
          <a:r>
            <a:rPr lang="en-ZA" b="1" dirty="0"/>
            <a:t>AV on road</a:t>
          </a:r>
        </a:p>
        <a:p>
          <a:r>
            <a:rPr lang="en-ZA" b="1" dirty="0"/>
            <a:t>17</a:t>
          </a:r>
        </a:p>
      </dgm:t>
    </dgm:pt>
    <dgm:pt modelId="{342DB5F3-5B84-4C6B-908A-08847D7D8996}" type="parTrans" cxnId="{50698FFF-7473-4C77-860C-BEFFBBF8137C}">
      <dgm:prSet/>
      <dgm:spPr/>
      <dgm:t>
        <a:bodyPr/>
        <a:lstStyle/>
        <a:p>
          <a:endParaRPr lang="en-ZA"/>
        </a:p>
      </dgm:t>
    </dgm:pt>
    <dgm:pt modelId="{8DEEEF80-5221-4201-AE4D-86BB1920C96A}" type="sibTrans" cxnId="{50698FFF-7473-4C77-860C-BEFFBBF8137C}">
      <dgm:prSet/>
      <dgm:spPr/>
      <dgm:t>
        <a:bodyPr/>
        <a:lstStyle/>
        <a:p>
          <a:endParaRPr lang="en-ZA"/>
        </a:p>
      </dgm:t>
    </dgm:pt>
    <dgm:pt modelId="{CD8FF654-D50E-41D7-855C-118AAD1361BC}">
      <dgm:prSet phldrT="[Text]"/>
      <dgm:spPr>
        <a:solidFill>
          <a:schemeClr val="accent2">
            <a:lumMod val="75000"/>
          </a:schemeClr>
        </a:solidFill>
      </dgm:spPr>
      <dgm:t>
        <a:bodyPr/>
        <a:lstStyle/>
        <a:p>
          <a:r>
            <a:rPr lang="en-ZA" b="1" dirty="0"/>
            <a:t>Cross pavement</a:t>
          </a:r>
        </a:p>
        <a:p>
          <a:r>
            <a:rPr lang="en-ZA" b="1" dirty="0"/>
            <a:t>14</a:t>
          </a:r>
        </a:p>
        <a:p>
          <a:r>
            <a:rPr lang="en-ZA" b="1" dirty="0"/>
            <a:t>(ATM site 1)</a:t>
          </a:r>
        </a:p>
      </dgm:t>
    </dgm:pt>
    <dgm:pt modelId="{32E05526-A1C0-441B-BFBA-FCE4F3F08D0D}" type="parTrans" cxnId="{AB8684E5-00D7-4D3A-989C-89481EB9A747}">
      <dgm:prSet/>
      <dgm:spPr/>
      <dgm:t>
        <a:bodyPr/>
        <a:lstStyle/>
        <a:p>
          <a:endParaRPr lang="en-ZA"/>
        </a:p>
      </dgm:t>
    </dgm:pt>
    <dgm:pt modelId="{52E70E2E-CDE8-4874-A9D6-95C095055484}" type="sibTrans" cxnId="{AB8684E5-00D7-4D3A-989C-89481EB9A747}">
      <dgm:prSet/>
      <dgm:spPr/>
      <dgm:t>
        <a:bodyPr/>
        <a:lstStyle/>
        <a:p>
          <a:endParaRPr lang="en-ZA"/>
        </a:p>
      </dgm:t>
    </dgm:pt>
    <dgm:pt modelId="{250517D5-A53B-4AAA-8CE3-0A31375E4413}">
      <dgm:prSet phldrT="[Text]" custT="1"/>
      <dgm:spPr>
        <a:ln>
          <a:solidFill>
            <a:srgbClr val="0070C0"/>
          </a:solidFill>
        </a:ln>
      </dgm:spPr>
      <dgm:t>
        <a:bodyPr/>
        <a:lstStyle/>
        <a:p>
          <a:pPr algn="r"/>
          <a:r>
            <a:rPr lang="en-ZA" sz="1300" dirty="0"/>
            <a:t>KwaZulu-Natal</a:t>
          </a:r>
          <a:r>
            <a:rPr lang="en-GB" sz="1300" dirty="0"/>
            <a:t> – 7</a:t>
          </a:r>
          <a:endParaRPr lang="en-ZA" sz="1300" dirty="0"/>
        </a:p>
      </dgm:t>
    </dgm:pt>
    <dgm:pt modelId="{2FE10436-4CD6-456B-AD45-31C9AB9EB139}" type="parTrans" cxnId="{2D886FDE-DA78-465C-94FE-FDAA3FE3CB0B}">
      <dgm:prSet/>
      <dgm:spPr/>
      <dgm:t>
        <a:bodyPr/>
        <a:lstStyle/>
        <a:p>
          <a:endParaRPr lang="en-ZA"/>
        </a:p>
      </dgm:t>
    </dgm:pt>
    <dgm:pt modelId="{66D79562-04A7-4091-BA7F-A94380E8BB2C}" type="sibTrans" cxnId="{2D886FDE-DA78-465C-94FE-FDAA3FE3CB0B}">
      <dgm:prSet/>
      <dgm:spPr/>
      <dgm:t>
        <a:bodyPr/>
        <a:lstStyle/>
        <a:p>
          <a:endParaRPr lang="en-ZA"/>
        </a:p>
      </dgm:t>
    </dgm:pt>
    <dgm:pt modelId="{6AFF8AEB-E846-4B05-AED6-A14668F79F3F}">
      <dgm:prSet phldrT="[Text]" custT="1"/>
      <dgm:spPr>
        <a:ln>
          <a:solidFill>
            <a:schemeClr val="accent2">
              <a:lumMod val="75000"/>
            </a:schemeClr>
          </a:solidFill>
        </a:ln>
      </dgm:spPr>
      <dgm:t>
        <a:bodyPr/>
        <a:lstStyle/>
        <a:p>
          <a:r>
            <a:rPr lang="en-ZA" sz="1300" dirty="0"/>
            <a:t>Gauteng – 7</a:t>
          </a:r>
          <a:br>
            <a:rPr lang="en-ZA" sz="1300" dirty="0"/>
          </a:br>
          <a:r>
            <a:rPr lang="en-ZA" sz="1100" dirty="0"/>
            <a:t>(1 ATM site)</a:t>
          </a:r>
          <a:endParaRPr lang="en-ZA" sz="1300" dirty="0"/>
        </a:p>
      </dgm:t>
    </dgm:pt>
    <dgm:pt modelId="{7C52F72E-F4DE-4CBF-A71B-73371673A799}" type="sibTrans" cxnId="{4F31C100-27C3-46DB-B843-6D545A99DF6A}">
      <dgm:prSet/>
      <dgm:spPr/>
      <dgm:t>
        <a:bodyPr/>
        <a:lstStyle/>
        <a:p>
          <a:endParaRPr lang="en-ZA"/>
        </a:p>
      </dgm:t>
    </dgm:pt>
    <dgm:pt modelId="{C424E397-8E99-4B8E-B51F-4F9F248B2ECF}" type="parTrans" cxnId="{4F31C100-27C3-46DB-B843-6D545A99DF6A}">
      <dgm:prSet/>
      <dgm:spPr/>
      <dgm:t>
        <a:bodyPr/>
        <a:lstStyle/>
        <a:p>
          <a:endParaRPr lang="en-ZA"/>
        </a:p>
      </dgm:t>
    </dgm:pt>
    <dgm:pt modelId="{478C959A-3C9E-4A2F-A157-B44D31C7B9E5}">
      <dgm:prSet phldrT="[Text]" custT="1"/>
      <dgm:spPr>
        <a:ln>
          <a:solidFill>
            <a:srgbClr val="0070C0"/>
          </a:solidFill>
        </a:ln>
      </dgm:spPr>
      <dgm:t>
        <a:bodyPr/>
        <a:lstStyle/>
        <a:p>
          <a:pPr algn="r"/>
          <a:r>
            <a:rPr lang="en-GB" sz="1300" dirty="0"/>
            <a:t>North West – 1</a:t>
          </a:r>
          <a:endParaRPr lang="en-ZA" sz="1300" dirty="0"/>
        </a:p>
      </dgm:t>
    </dgm:pt>
    <dgm:pt modelId="{9A33DF2D-FF8F-44B3-A9E8-442CA8D1F818}" type="parTrans" cxnId="{12C2A6DD-19DB-45CB-AAC6-89EDCB7A0536}">
      <dgm:prSet/>
      <dgm:spPr/>
      <dgm:t>
        <a:bodyPr/>
        <a:lstStyle/>
        <a:p>
          <a:endParaRPr lang="en-ZA"/>
        </a:p>
      </dgm:t>
    </dgm:pt>
    <dgm:pt modelId="{6E796596-2512-4754-8C9F-8F27045D5029}" type="sibTrans" cxnId="{12C2A6DD-19DB-45CB-AAC6-89EDCB7A0536}">
      <dgm:prSet/>
      <dgm:spPr/>
      <dgm:t>
        <a:bodyPr/>
        <a:lstStyle/>
        <a:p>
          <a:endParaRPr lang="en-ZA"/>
        </a:p>
      </dgm:t>
    </dgm:pt>
    <dgm:pt modelId="{3DCB60EC-261C-4228-80C6-443E8FED84E5}">
      <dgm:prSet phldrT="[Text]" custT="1"/>
      <dgm:spPr>
        <a:ln>
          <a:solidFill>
            <a:srgbClr val="0070C0"/>
          </a:solidFill>
        </a:ln>
      </dgm:spPr>
      <dgm:t>
        <a:bodyPr/>
        <a:lstStyle/>
        <a:p>
          <a:pPr algn="r"/>
          <a:r>
            <a:rPr lang="en-GB" sz="1300" dirty="0"/>
            <a:t>Western Cape – 1</a:t>
          </a:r>
          <a:endParaRPr lang="en-ZA" sz="1300" dirty="0"/>
        </a:p>
      </dgm:t>
    </dgm:pt>
    <dgm:pt modelId="{F01FCB73-1D18-40C7-ACA5-525185D10523}" type="sibTrans" cxnId="{9A89B5C9-1C8D-4A28-9BF8-6AB0AA11CE06}">
      <dgm:prSet/>
      <dgm:spPr/>
      <dgm:t>
        <a:bodyPr/>
        <a:lstStyle/>
        <a:p>
          <a:endParaRPr lang="en-ZA"/>
        </a:p>
      </dgm:t>
    </dgm:pt>
    <dgm:pt modelId="{AB672842-6E21-4B8A-983E-56C08AB6A0A8}" type="parTrans" cxnId="{9A89B5C9-1C8D-4A28-9BF8-6AB0AA11CE06}">
      <dgm:prSet/>
      <dgm:spPr/>
      <dgm:t>
        <a:bodyPr/>
        <a:lstStyle/>
        <a:p>
          <a:endParaRPr lang="en-ZA"/>
        </a:p>
      </dgm:t>
    </dgm:pt>
    <dgm:pt modelId="{10F9E90D-8D42-4431-9B38-FC943EB77460}">
      <dgm:prSet phldrT="[Text]" custT="1"/>
      <dgm:spPr>
        <a:ln>
          <a:solidFill>
            <a:schemeClr val="accent2">
              <a:lumMod val="75000"/>
            </a:schemeClr>
          </a:solidFill>
        </a:ln>
      </dgm:spPr>
      <dgm:t>
        <a:bodyPr/>
        <a:lstStyle/>
        <a:p>
          <a:r>
            <a:rPr lang="en-GB" sz="1300" dirty="0"/>
            <a:t>Mpumalanga – 2</a:t>
          </a:r>
          <a:endParaRPr lang="en-ZA" sz="1300" dirty="0"/>
        </a:p>
      </dgm:t>
    </dgm:pt>
    <dgm:pt modelId="{C869076F-38AF-48CE-A6D6-BD1C28CA8E5A}" type="parTrans" cxnId="{885388B1-4F67-48D9-8165-9D41E7285859}">
      <dgm:prSet/>
      <dgm:spPr/>
      <dgm:t>
        <a:bodyPr/>
        <a:lstStyle/>
        <a:p>
          <a:endParaRPr lang="en-ZA"/>
        </a:p>
      </dgm:t>
    </dgm:pt>
    <dgm:pt modelId="{CC430BF2-E34F-4140-AD5D-E53B4B443709}" type="sibTrans" cxnId="{885388B1-4F67-48D9-8165-9D41E7285859}">
      <dgm:prSet/>
      <dgm:spPr/>
      <dgm:t>
        <a:bodyPr/>
        <a:lstStyle/>
        <a:p>
          <a:endParaRPr lang="en-ZA"/>
        </a:p>
      </dgm:t>
    </dgm:pt>
    <dgm:pt modelId="{CFCDEED0-2340-4617-B176-6C1EB3CF880C}">
      <dgm:prSet phldrT="[Text]" custT="1"/>
      <dgm:spPr>
        <a:ln>
          <a:solidFill>
            <a:schemeClr val="accent2">
              <a:lumMod val="75000"/>
            </a:schemeClr>
          </a:solidFill>
        </a:ln>
      </dgm:spPr>
      <dgm:t>
        <a:bodyPr/>
        <a:lstStyle/>
        <a:p>
          <a:r>
            <a:rPr lang="en-ZA" sz="1300" dirty="0"/>
            <a:t>Western Cape – 1</a:t>
          </a:r>
        </a:p>
      </dgm:t>
    </dgm:pt>
    <dgm:pt modelId="{7A1280A2-E8A7-4901-9DA2-7628B0288BD9}" type="parTrans" cxnId="{4B28BD8A-875E-4E1A-ACA1-AF71D42A93B1}">
      <dgm:prSet/>
      <dgm:spPr/>
      <dgm:t>
        <a:bodyPr/>
        <a:lstStyle/>
        <a:p>
          <a:endParaRPr lang="en-ZA"/>
        </a:p>
      </dgm:t>
    </dgm:pt>
    <dgm:pt modelId="{6DEAFA11-5FBA-40F9-8A4D-4F92869122A7}" type="sibTrans" cxnId="{4B28BD8A-875E-4E1A-ACA1-AF71D42A93B1}">
      <dgm:prSet/>
      <dgm:spPr/>
      <dgm:t>
        <a:bodyPr/>
        <a:lstStyle/>
        <a:p>
          <a:endParaRPr lang="en-ZA"/>
        </a:p>
      </dgm:t>
    </dgm:pt>
    <dgm:pt modelId="{B4684552-4264-4F63-9297-D09AE6BA5776}">
      <dgm:prSet phldrT="[Text]" custT="1"/>
      <dgm:spPr>
        <a:ln>
          <a:solidFill>
            <a:schemeClr val="accent2">
              <a:lumMod val="75000"/>
            </a:schemeClr>
          </a:solidFill>
        </a:ln>
      </dgm:spPr>
      <dgm:t>
        <a:bodyPr/>
        <a:lstStyle/>
        <a:p>
          <a:r>
            <a:rPr lang="en-ZA" sz="1300" dirty="0"/>
            <a:t>KwaZulu-Natal – 1</a:t>
          </a:r>
        </a:p>
      </dgm:t>
    </dgm:pt>
    <dgm:pt modelId="{78AF047F-F81D-4BA0-94FA-D8B9B869E411}" type="parTrans" cxnId="{BFC658AB-B8D7-428B-81FF-7D14E4D7AEB5}">
      <dgm:prSet/>
      <dgm:spPr/>
      <dgm:t>
        <a:bodyPr/>
        <a:lstStyle/>
        <a:p>
          <a:endParaRPr lang="en-ZA"/>
        </a:p>
      </dgm:t>
    </dgm:pt>
    <dgm:pt modelId="{CF7C346A-F98C-46E8-83F1-BBF06F632135}" type="sibTrans" cxnId="{BFC658AB-B8D7-428B-81FF-7D14E4D7AEB5}">
      <dgm:prSet/>
      <dgm:spPr/>
      <dgm:t>
        <a:bodyPr/>
        <a:lstStyle/>
        <a:p>
          <a:endParaRPr lang="en-ZA"/>
        </a:p>
      </dgm:t>
    </dgm:pt>
    <dgm:pt modelId="{B3FD221C-743B-487A-9248-CEC200B3C29E}">
      <dgm:prSet phldrT="[Text]" custT="1"/>
      <dgm:spPr>
        <a:noFill/>
        <a:ln>
          <a:solidFill>
            <a:srgbClr val="3B7D23"/>
          </a:solidFill>
        </a:ln>
      </dgm:spPr>
      <dgm:t>
        <a:bodyPr/>
        <a:lstStyle/>
        <a:p>
          <a:pPr algn="r"/>
          <a:r>
            <a:rPr lang="en-GB" sz="1300" b="0" dirty="0"/>
            <a:t>Free State – 1</a:t>
          </a:r>
          <a:endParaRPr lang="en-ZA" sz="1300" b="0" dirty="0"/>
        </a:p>
      </dgm:t>
    </dgm:pt>
    <dgm:pt modelId="{1A6FB5E7-87F2-476C-9E10-FEC862AD9832}" type="parTrans" cxnId="{2EEC4BB7-A86D-4F8C-8B00-3F9DCE1D95D6}">
      <dgm:prSet/>
      <dgm:spPr/>
      <dgm:t>
        <a:bodyPr/>
        <a:lstStyle/>
        <a:p>
          <a:endParaRPr lang="en-ZA"/>
        </a:p>
      </dgm:t>
    </dgm:pt>
    <dgm:pt modelId="{FE520F6D-BB94-4997-B4F6-E2C4C3B11534}" type="sibTrans" cxnId="{2EEC4BB7-A86D-4F8C-8B00-3F9DCE1D95D6}">
      <dgm:prSet/>
      <dgm:spPr/>
      <dgm:t>
        <a:bodyPr/>
        <a:lstStyle/>
        <a:p>
          <a:endParaRPr lang="en-ZA"/>
        </a:p>
      </dgm:t>
    </dgm:pt>
    <dgm:pt modelId="{09A2FEE2-62FA-44FB-A675-7DF43A9ED40D}">
      <dgm:prSet phldrT="[Text]" custT="1"/>
      <dgm:spPr>
        <a:noFill/>
        <a:ln>
          <a:solidFill>
            <a:srgbClr val="3B7D23"/>
          </a:solidFill>
        </a:ln>
      </dgm:spPr>
      <dgm:t>
        <a:bodyPr/>
        <a:lstStyle/>
        <a:p>
          <a:pPr algn="r"/>
          <a:r>
            <a:rPr lang="en-GB" sz="1300" b="0" dirty="0"/>
            <a:t>Gauteng – 1</a:t>
          </a:r>
          <a:endParaRPr lang="en-ZA" sz="1300" b="0" dirty="0"/>
        </a:p>
      </dgm:t>
    </dgm:pt>
    <dgm:pt modelId="{B7423F32-3834-42A9-A208-1D91B2497563}" type="parTrans" cxnId="{E1B70978-DD69-4175-BD11-7F048D8B125D}">
      <dgm:prSet/>
      <dgm:spPr/>
      <dgm:t>
        <a:bodyPr/>
        <a:lstStyle/>
        <a:p>
          <a:endParaRPr lang="en-ZA"/>
        </a:p>
      </dgm:t>
    </dgm:pt>
    <dgm:pt modelId="{7C36CE78-ECB3-4A1B-B423-DD6344FF026D}" type="sibTrans" cxnId="{E1B70978-DD69-4175-BD11-7F048D8B125D}">
      <dgm:prSet/>
      <dgm:spPr/>
      <dgm:t>
        <a:bodyPr/>
        <a:lstStyle/>
        <a:p>
          <a:endParaRPr lang="en-ZA"/>
        </a:p>
      </dgm:t>
    </dgm:pt>
    <dgm:pt modelId="{44B6ACD3-5CC7-4111-AB58-EAE7CB9576EB}">
      <dgm:prSet phldrT="[Text]" custT="1"/>
      <dgm:spPr>
        <a:ln>
          <a:solidFill>
            <a:schemeClr val="accent2">
              <a:lumMod val="75000"/>
            </a:schemeClr>
          </a:solidFill>
        </a:ln>
      </dgm:spPr>
      <dgm:t>
        <a:bodyPr/>
        <a:lstStyle/>
        <a:p>
          <a:r>
            <a:rPr lang="en-GB" sz="1300" dirty="0"/>
            <a:t>Eastern Cape – 1</a:t>
          </a:r>
          <a:endParaRPr lang="en-ZA" sz="1300" dirty="0"/>
        </a:p>
      </dgm:t>
    </dgm:pt>
    <dgm:pt modelId="{92E85DD3-E9E1-4AF5-B328-B97F3D778B81}" type="parTrans" cxnId="{F928C730-E5FD-4055-BA18-04F0E14F3B48}">
      <dgm:prSet/>
      <dgm:spPr/>
      <dgm:t>
        <a:bodyPr/>
        <a:lstStyle/>
        <a:p>
          <a:endParaRPr lang="en-ZA"/>
        </a:p>
      </dgm:t>
    </dgm:pt>
    <dgm:pt modelId="{B3E79EAD-5148-457C-8B64-6D7574AAC4C3}" type="sibTrans" cxnId="{F928C730-E5FD-4055-BA18-04F0E14F3B48}">
      <dgm:prSet/>
      <dgm:spPr/>
      <dgm:t>
        <a:bodyPr/>
        <a:lstStyle/>
        <a:p>
          <a:endParaRPr lang="en-ZA"/>
        </a:p>
      </dgm:t>
    </dgm:pt>
    <dgm:pt modelId="{0773C3E4-5109-450A-8FF9-85C968E97507}">
      <dgm:prSet phldrT="[Text]" custT="1"/>
      <dgm:spPr>
        <a:ln>
          <a:solidFill>
            <a:schemeClr val="accent2">
              <a:lumMod val="75000"/>
            </a:schemeClr>
          </a:solidFill>
        </a:ln>
      </dgm:spPr>
      <dgm:t>
        <a:bodyPr/>
        <a:lstStyle/>
        <a:p>
          <a:r>
            <a:rPr lang="en-GB" sz="1300" dirty="0"/>
            <a:t>North West – 1</a:t>
          </a:r>
          <a:endParaRPr lang="en-ZA" sz="1300" dirty="0"/>
        </a:p>
      </dgm:t>
    </dgm:pt>
    <dgm:pt modelId="{65EB3D00-EB9A-4D76-B87E-675EA2D0DF03}" type="parTrans" cxnId="{04D0D8F7-9B04-4F51-ACF5-381DAADB8539}">
      <dgm:prSet/>
      <dgm:spPr/>
      <dgm:t>
        <a:bodyPr/>
        <a:lstStyle/>
        <a:p>
          <a:endParaRPr lang="en-ZA"/>
        </a:p>
      </dgm:t>
    </dgm:pt>
    <dgm:pt modelId="{DBB36BD8-15BD-440B-B596-702BBEFD1934}" type="sibTrans" cxnId="{04D0D8F7-9B04-4F51-ACF5-381DAADB8539}">
      <dgm:prSet/>
      <dgm:spPr/>
      <dgm:t>
        <a:bodyPr/>
        <a:lstStyle/>
        <a:p>
          <a:endParaRPr lang="en-ZA"/>
        </a:p>
      </dgm:t>
    </dgm:pt>
    <dgm:pt modelId="{0B3BC7E2-BDE4-4ED1-9D43-74AAAA919152}">
      <dgm:prSet phldrT="[Text]" custT="1"/>
      <dgm:spPr>
        <a:ln>
          <a:solidFill>
            <a:schemeClr val="accent2">
              <a:lumMod val="75000"/>
            </a:schemeClr>
          </a:solidFill>
        </a:ln>
      </dgm:spPr>
      <dgm:t>
        <a:bodyPr/>
        <a:lstStyle/>
        <a:p>
          <a:r>
            <a:rPr lang="en-GB" sz="1300" dirty="0"/>
            <a:t>Limpopo – 1</a:t>
          </a:r>
          <a:endParaRPr lang="en-ZA" sz="1300" dirty="0"/>
        </a:p>
      </dgm:t>
    </dgm:pt>
    <dgm:pt modelId="{7D1F5763-089E-42AA-9995-3D12E772A901}" type="parTrans" cxnId="{7E45DFA1-075D-4F1D-8A1F-64983124FDA7}">
      <dgm:prSet/>
      <dgm:spPr/>
      <dgm:t>
        <a:bodyPr/>
        <a:lstStyle/>
        <a:p>
          <a:endParaRPr lang="en-ZA"/>
        </a:p>
      </dgm:t>
    </dgm:pt>
    <dgm:pt modelId="{FCAB21A7-EB09-4DAF-8C19-83CED3BA0ABC}" type="sibTrans" cxnId="{7E45DFA1-075D-4F1D-8A1F-64983124FDA7}">
      <dgm:prSet/>
      <dgm:spPr/>
      <dgm:t>
        <a:bodyPr/>
        <a:lstStyle/>
        <a:p>
          <a:endParaRPr lang="en-ZA"/>
        </a:p>
      </dgm:t>
    </dgm:pt>
    <dgm:pt modelId="{8397ED12-0981-44DE-9093-102832FB9218}">
      <dgm:prSet phldrT="[Text]" custT="1"/>
      <dgm:spPr>
        <a:ln>
          <a:solidFill>
            <a:srgbClr val="0070C0"/>
          </a:solidFill>
        </a:ln>
      </dgm:spPr>
      <dgm:t>
        <a:bodyPr/>
        <a:lstStyle/>
        <a:p>
          <a:pPr algn="r"/>
          <a:r>
            <a:rPr lang="en-GB" sz="1300" dirty="0"/>
            <a:t>Eastern Cape – 3</a:t>
          </a:r>
          <a:endParaRPr lang="en-ZA" sz="1300" dirty="0"/>
        </a:p>
      </dgm:t>
    </dgm:pt>
    <dgm:pt modelId="{F1682F87-83C7-416D-8EFE-46EDAFBD4080}" type="parTrans" cxnId="{301CED8F-6235-4DF0-9280-9D7201655E4F}">
      <dgm:prSet/>
      <dgm:spPr/>
      <dgm:t>
        <a:bodyPr/>
        <a:lstStyle/>
        <a:p>
          <a:endParaRPr lang="en-ZA"/>
        </a:p>
      </dgm:t>
    </dgm:pt>
    <dgm:pt modelId="{BAC5839D-A69B-4273-91F5-0DB615B6B763}" type="sibTrans" cxnId="{301CED8F-6235-4DF0-9280-9D7201655E4F}">
      <dgm:prSet/>
      <dgm:spPr/>
      <dgm:t>
        <a:bodyPr/>
        <a:lstStyle/>
        <a:p>
          <a:endParaRPr lang="en-ZA"/>
        </a:p>
      </dgm:t>
    </dgm:pt>
    <dgm:pt modelId="{8E54A979-2D55-48EF-A391-B762D5851A07}">
      <dgm:prSet phldrT="[Text]" custT="1"/>
      <dgm:spPr>
        <a:ln>
          <a:solidFill>
            <a:srgbClr val="0070C0"/>
          </a:solidFill>
        </a:ln>
      </dgm:spPr>
      <dgm:t>
        <a:bodyPr/>
        <a:lstStyle/>
        <a:p>
          <a:pPr algn="r"/>
          <a:r>
            <a:rPr lang="en-GB" sz="1300" dirty="0"/>
            <a:t>Gauteng – 2</a:t>
          </a:r>
          <a:endParaRPr lang="en-ZA" sz="1300" dirty="0"/>
        </a:p>
      </dgm:t>
    </dgm:pt>
    <dgm:pt modelId="{349D398B-814B-4F45-BF14-6F0602DB0DE4}" type="parTrans" cxnId="{4E7CA797-9B26-429C-B1A7-EEA616D33343}">
      <dgm:prSet/>
      <dgm:spPr/>
      <dgm:t>
        <a:bodyPr/>
        <a:lstStyle/>
        <a:p>
          <a:endParaRPr lang="en-ZA"/>
        </a:p>
      </dgm:t>
    </dgm:pt>
    <dgm:pt modelId="{456008F5-9E3D-4043-871B-38444387589D}" type="sibTrans" cxnId="{4E7CA797-9B26-429C-B1A7-EEA616D33343}">
      <dgm:prSet/>
      <dgm:spPr/>
      <dgm:t>
        <a:bodyPr/>
        <a:lstStyle/>
        <a:p>
          <a:endParaRPr lang="en-ZA"/>
        </a:p>
      </dgm:t>
    </dgm:pt>
    <dgm:pt modelId="{3D140B1A-CB38-46B9-A568-FF1D102CB95B}">
      <dgm:prSet phldrT="[Text]" custT="1"/>
      <dgm:spPr>
        <a:ln>
          <a:solidFill>
            <a:srgbClr val="0070C0"/>
          </a:solidFill>
        </a:ln>
      </dgm:spPr>
      <dgm:t>
        <a:bodyPr/>
        <a:lstStyle/>
        <a:p>
          <a:pPr algn="r"/>
          <a:r>
            <a:rPr lang="en-GB" sz="1300" dirty="0"/>
            <a:t>Free State – 2</a:t>
          </a:r>
          <a:endParaRPr lang="en-ZA" sz="1300" dirty="0"/>
        </a:p>
      </dgm:t>
    </dgm:pt>
    <dgm:pt modelId="{4D4F7412-B5C2-40C6-A36C-80ECBA819333}" type="parTrans" cxnId="{1297A781-04A4-463D-9696-54ED61466679}">
      <dgm:prSet/>
      <dgm:spPr/>
      <dgm:t>
        <a:bodyPr/>
        <a:lstStyle/>
        <a:p>
          <a:endParaRPr lang="en-ZA"/>
        </a:p>
      </dgm:t>
    </dgm:pt>
    <dgm:pt modelId="{149DA5C8-4764-442F-A687-AC18802F6A4E}" type="sibTrans" cxnId="{1297A781-04A4-463D-9696-54ED61466679}">
      <dgm:prSet/>
      <dgm:spPr/>
      <dgm:t>
        <a:bodyPr/>
        <a:lstStyle/>
        <a:p>
          <a:endParaRPr lang="en-ZA"/>
        </a:p>
      </dgm:t>
    </dgm:pt>
    <dgm:pt modelId="{A1146498-1CF9-4D8A-8CD3-62C63440E8EA}">
      <dgm:prSet phldrT="[Text]" custT="1"/>
      <dgm:spPr>
        <a:ln>
          <a:solidFill>
            <a:srgbClr val="0070C0"/>
          </a:solidFill>
        </a:ln>
      </dgm:spPr>
      <dgm:t>
        <a:bodyPr/>
        <a:lstStyle/>
        <a:p>
          <a:pPr algn="r"/>
          <a:r>
            <a:rPr lang="en-GB" sz="1300" dirty="0"/>
            <a:t>Mpumalanga – 1 </a:t>
          </a:r>
          <a:endParaRPr lang="en-ZA" sz="1300" dirty="0"/>
        </a:p>
      </dgm:t>
    </dgm:pt>
    <dgm:pt modelId="{44E8FF19-7816-4569-903D-FAF291397F76}" type="parTrans" cxnId="{7528ADE1-AAB5-4561-BC2B-DC2C6FAC5640}">
      <dgm:prSet/>
      <dgm:spPr/>
      <dgm:t>
        <a:bodyPr/>
        <a:lstStyle/>
        <a:p>
          <a:endParaRPr lang="en-ZA"/>
        </a:p>
      </dgm:t>
    </dgm:pt>
    <dgm:pt modelId="{3A85C5CD-DA1D-4865-A192-9F7B4837665D}" type="sibTrans" cxnId="{7528ADE1-AAB5-4561-BC2B-DC2C6FAC5640}">
      <dgm:prSet/>
      <dgm:spPr/>
      <dgm:t>
        <a:bodyPr/>
        <a:lstStyle/>
        <a:p>
          <a:endParaRPr lang="en-ZA"/>
        </a:p>
      </dgm:t>
    </dgm:pt>
    <dgm:pt modelId="{018889EF-5A90-42A3-8821-E2221B556683}" type="pres">
      <dgm:prSet presAssocID="{F67CEB75-4A04-4F06-A8C1-E2FEDB8B8220}" presName="cycleMatrixDiagram" presStyleCnt="0">
        <dgm:presLayoutVars>
          <dgm:chMax val="1"/>
          <dgm:dir/>
          <dgm:animLvl val="lvl"/>
          <dgm:resizeHandles val="exact"/>
        </dgm:presLayoutVars>
      </dgm:prSet>
      <dgm:spPr/>
    </dgm:pt>
    <dgm:pt modelId="{DE8B076D-6169-4F7D-84A1-7BCAB0396335}" type="pres">
      <dgm:prSet presAssocID="{F67CEB75-4A04-4F06-A8C1-E2FEDB8B8220}" presName="children" presStyleCnt="0"/>
      <dgm:spPr/>
    </dgm:pt>
    <dgm:pt modelId="{4E161283-BB27-42B8-9B74-E3647229DD49}" type="pres">
      <dgm:prSet presAssocID="{F67CEB75-4A04-4F06-A8C1-E2FEDB8B8220}" presName="child2group" presStyleCnt="0"/>
      <dgm:spPr/>
    </dgm:pt>
    <dgm:pt modelId="{9EA8D03E-1E05-4157-B87A-983F7406B3B6}" type="pres">
      <dgm:prSet presAssocID="{F67CEB75-4A04-4F06-A8C1-E2FEDB8B8220}" presName="child2" presStyleLbl="bgAcc1" presStyleIdx="0" presStyleCnt="3" custScaleY="44400" custLinFactNeighborX="-17618" custLinFactNeighborY="13358"/>
      <dgm:spPr/>
    </dgm:pt>
    <dgm:pt modelId="{AA2AB6E9-D1E6-4E9B-B12E-24AE88A7C861}" type="pres">
      <dgm:prSet presAssocID="{F67CEB75-4A04-4F06-A8C1-E2FEDB8B8220}" presName="child2Text" presStyleLbl="bgAcc1" presStyleIdx="0" presStyleCnt="3">
        <dgm:presLayoutVars>
          <dgm:bulletEnabled val="1"/>
        </dgm:presLayoutVars>
      </dgm:prSet>
      <dgm:spPr/>
    </dgm:pt>
    <dgm:pt modelId="{B6D6C516-897D-4E15-8E1C-9BD326D292B7}" type="pres">
      <dgm:prSet presAssocID="{F67CEB75-4A04-4F06-A8C1-E2FEDB8B8220}" presName="child3group" presStyleCnt="0"/>
      <dgm:spPr/>
    </dgm:pt>
    <dgm:pt modelId="{A044E622-BC92-4581-9703-DFA2D1C9E2F2}" type="pres">
      <dgm:prSet presAssocID="{F67CEB75-4A04-4F06-A8C1-E2FEDB8B8220}" presName="child3" presStyleLbl="bgAcc1" presStyleIdx="1" presStyleCnt="3" custScaleY="136611" custLinFactNeighborX="-25099" custLinFactNeighborY="-70297"/>
      <dgm:spPr/>
    </dgm:pt>
    <dgm:pt modelId="{8E6EF26F-7802-4AB8-A48B-73453B667FC7}" type="pres">
      <dgm:prSet presAssocID="{F67CEB75-4A04-4F06-A8C1-E2FEDB8B8220}" presName="child3Text" presStyleLbl="bgAcc1" presStyleIdx="1" presStyleCnt="3">
        <dgm:presLayoutVars>
          <dgm:bulletEnabled val="1"/>
        </dgm:presLayoutVars>
      </dgm:prSet>
      <dgm:spPr/>
    </dgm:pt>
    <dgm:pt modelId="{E72F5937-821F-4233-BFC1-398940B608D6}" type="pres">
      <dgm:prSet presAssocID="{F67CEB75-4A04-4F06-A8C1-E2FEDB8B8220}" presName="child4group" presStyleCnt="0"/>
      <dgm:spPr/>
    </dgm:pt>
    <dgm:pt modelId="{51D4E566-9795-44A5-9F69-10778C5FE49F}" type="pres">
      <dgm:prSet presAssocID="{F67CEB75-4A04-4F06-A8C1-E2FEDB8B8220}" presName="child4" presStyleLbl="bgAcc1" presStyleIdx="2" presStyleCnt="3" custScaleX="98094" custScaleY="144088" custLinFactNeighborX="20617" custLinFactNeighborY="-65942"/>
      <dgm:spPr/>
    </dgm:pt>
    <dgm:pt modelId="{6F7DA6DF-86AB-415F-87E2-10BF77DB746C}" type="pres">
      <dgm:prSet presAssocID="{F67CEB75-4A04-4F06-A8C1-E2FEDB8B8220}" presName="child4Text" presStyleLbl="bgAcc1" presStyleIdx="2" presStyleCnt="3">
        <dgm:presLayoutVars>
          <dgm:bulletEnabled val="1"/>
        </dgm:presLayoutVars>
      </dgm:prSet>
      <dgm:spPr/>
    </dgm:pt>
    <dgm:pt modelId="{D5195893-7B64-4753-B621-A7D5C521BE5C}" type="pres">
      <dgm:prSet presAssocID="{F67CEB75-4A04-4F06-A8C1-E2FEDB8B8220}" presName="childPlaceholder" presStyleCnt="0"/>
      <dgm:spPr/>
    </dgm:pt>
    <dgm:pt modelId="{D4B56139-30E6-42B3-9872-EC393BE1DB11}" type="pres">
      <dgm:prSet presAssocID="{F67CEB75-4A04-4F06-A8C1-E2FEDB8B8220}" presName="circle" presStyleCnt="0"/>
      <dgm:spPr/>
    </dgm:pt>
    <dgm:pt modelId="{67098ED4-5B13-43FD-9E6C-554A112F2433}" type="pres">
      <dgm:prSet presAssocID="{F67CEB75-4A04-4F06-A8C1-E2FEDB8B8220}" presName="quadrant1" presStyleLbl="node1" presStyleIdx="0" presStyleCnt="4" custScaleX="67159" custScaleY="58376" custLinFactNeighborX="12988" custLinFactNeighborY="-18973">
        <dgm:presLayoutVars>
          <dgm:chMax val="1"/>
          <dgm:bulletEnabled val="1"/>
        </dgm:presLayoutVars>
      </dgm:prSet>
      <dgm:spPr/>
    </dgm:pt>
    <dgm:pt modelId="{3BF5B631-BCF3-4EB4-BAE9-27453EC0ECEB}" type="pres">
      <dgm:prSet presAssocID="{F67CEB75-4A04-4F06-A8C1-E2FEDB8B8220}" presName="quadrant2" presStyleLbl="node1" presStyleIdx="1" presStyleCnt="4" custScaleX="67159" custScaleY="58376" custLinFactNeighborX="-23394" custLinFactNeighborY="-18973">
        <dgm:presLayoutVars>
          <dgm:chMax val="1"/>
          <dgm:bulletEnabled val="1"/>
        </dgm:presLayoutVars>
      </dgm:prSet>
      <dgm:spPr/>
    </dgm:pt>
    <dgm:pt modelId="{6635016F-ADA7-42B7-B53F-26F99969267C}" type="pres">
      <dgm:prSet presAssocID="{F67CEB75-4A04-4F06-A8C1-E2FEDB8B8220}" presName="quadrant3" presStyleLbl="node1" presStyleIdx="2" presStyleCnt="4" custScaleX="67159" custScaleY="58376" custLinFactNeighborX="-23627" custLinFactNeighborY="-64197">
        <dgm:presLayoutVars>
          <dgm:chMax val="1"/>
          <dgm:bulletEnabled val="1"/>
        </dgm:presLayoutVars>
      </dgm:prSet>
      <dgm:spPr/>
    </dgm:pt>
    <dgm:pt modelId="{8B25F165-B7DD-4ADA-90B6-AE72EF5705F0}" type="pres">
      <dgm:prSet presAssocID="{F67CEB75-4A04-4F06-A8C1-E2FEDB8B8220}" presName="quadrant4" presStyleLbl="node1" presStyleIdx="3" presStyleCnt="4" custScaleX="67159" custScaleY="58376" custLinFactNeighborX="12988" custLinFactNeighborY="-64643">
        <dgm:presLayoutVars>
          <dgm:chMax val="1"/>
          <dgm:bulletEnabled val="1"/>
        </dgm:presLayoutVars>
      </dgm:prSet>
      <dgm:spPr/>
    </dgm:pt>
    <dgm:pt modelId="{CA820010-3EEC-4369-8793-CA19EC97EF3F}" type="pres">
      <dgm:prSet presAssocID="{F67CEB75-4A04-4F06-A8C1-E2FEDB8B8220}" presName="quadrantPlaceholder" presStyleCnt="0"/>
      <dgm:spPr/>
    </dgm:pt>
    <dgm:pt modelId="{03D8C896-247D-4FF6-B8C0-18915772B3B4}" type="pres">
      <dgm:prSet presAssocID="{F67CEB75-4A04-4F06-A8C1-E2FEDB8B8220}" presName="center1" presStyleLbl="fgShp" presStyleIdx="0" presStyleCnt="2" custScaleX="102944" custScaleY="115465" custLinFactY="-22949" custLinFactNeighborX="-12316" custLinFactNeighborY="-100000"/>
      <dgm:spPr/>
    </dgm:pt>
    <dgm:pt modelId="{668FA1A6-004A-44FE-86D3-38D3AA346B12}" type="pres">
      <dgm:prSet presAssocID="{F67CEB75-4A04-4F06-A8C1-E2FEDB8B8220}" presName="center2" presStyleLbl="fgShp" presStyleIdx="1" presStyleCnt="2" custScaleX="102684" custScaleY="112899" custLinFactY="-61411" custLinFactNeighborX="-12316" custLinFactNeighborY="-100000"/>
      <dgm:spPr/>
    </dgm:pt>
  </dgm:ptLst>
  <dgm:cxnLst>
    <dgm:cxn modelId="{4F31C100-27C3-46DB-B843-6D545A99DF6A}" srcId="{CD8FF654-D50E-41D7-855C-118AAD1361BC}" destId="{6AFF8AEB-E846-4B05-AED6-A14668F79F3F}" srcOrd="0" destOrd="0" parTransId="{C424E397-8E99-4B8E-B51F-4F9F248B2ECF}" sibTransId="{7C52F72E-F4DE-4CBF-A71B-73371673A799}"/>
    <dgm:cxn modelId="{4A2FE21B-C8BA-45A3-B4FC-F979E024DFBE}" type="presOf" srcId="{250517D5-A53B-4AAA-8CE3-0A31375E4413}" destId="{A044E622-BC92-4581-9703-DFA2D1C9E2F2}" srcOrd="0" destOrd="0" presId="urn:microsoft.com/office/officeart/2005/8/layout/cycle4"/>
    <dgm:cxn modelId="{6C46741C-145A-4950-8893-FE5DA501FC59}" type="presOf" srcId="{A1146498-1CF9-4D8A-8CD3-62C63440E8EA}" destId="{8E6EF26F-7802-4AB8-A48B-73453B667FC7}" srcOrd="1" destOrd="6" presId="urn:microsoft.com/office/officeart/2005/8/layout/cycle4"/>
    <dgm:cxn modelId="{EDC44E1E-19C2-481A-A18C-2CF687F30385}" type="presOf" srcId="{4AB80ED4-CB45-4512-962F-26A73D1317AC}" destId="{6635016F-ADA7-42B7-B53F-26F99969267C}" srcOrd="0" destOrd="0" presId="urn:microsoft.com/office/officeart/2005/8/layout/cycle4"/>
    <dgm:cxn modelId="{39A03C1F-8E33-4C4E-8B98-97D9EDA9C039}" type="presOf" srcId="{B4684552-4264-4F63-9297-D09AE6BA5776}" destId="{6F7DA6DF-86AB-415F-87E2-10BF77DB746C}" srcOrd="1" destOrd="5" presId="urn:microsoft.com/office/officeart/2005/8/layout/cycle4"/>
    <dgm:cxn modelId="{5491E32D-DDC0-4891-BEBA-07015F22F3CB}" type="presOf" srcId="{B3FD221C-743B-487A-9248-CEC200B3C29E}" destId="{9EA8D03E-1E05-4157-B87A-983F7406B3B6}" srcOrd="0" destOrd="0" presId="urn:microsoft.com/office/officeart/2005/8/layout/cycle4"/>
    <dgm:cxn modelId="{F928C730-E5FD-4055-BA18-04F0E14F3B48}" srcId="{CD8FF654-D50E-41D7-855C-118AAD1361BC}" destId="{44B6ACD3-5CC7-4111-AB58-EAE7CB9576EB}" srcOrd="2" destOrd="0" parTransId="{92E85DD3-E9E1-4AF5-B328-B97F3D778B81}" sibTransId="{B3E79EAD-5148-457C-8B64-6D7574AAC4C3}"/>
    <dgm:cxn modelId="{7ACB2532-5C41-4A2E-A391-6997F74CCECE}" type="presOf" srcId="{478C959A-3C9E-4A2F-A157-B44D31C7B9E5}" destId="{8E6EF26F-7802-4AB8-A48B-73453B667FC7}" srcOrd="1" destOrd="4" presId="urn:microsoft.com/office/officeart/2005/8/layout/cycle4"/>
    <dgm:cxn modelId="{7F9C9D5B-E9F4-4E72-9F1B-6E493110860B}" type="presOf" srcId="{A1146498-1CF9-4D8A-8CD3-62C63440E8EA}" destId="{A044E622-BC92-4581-9703-DFA2D1C9E2F2}" srcOrd="0" destOrd="6" presId="urn:microsoft.com/office/officeart/2005/8/layout/cycle4"/>
    <dgm:cxn modelId="{664E6B45-C592-46E8-B30D-05C10E4EB59B}" type="presOf" srcId="{CD8FF654-D50E-41D7-855C-118AAD1361BC}" destId="{8B25F165-B7DD-4ADA-90B6-AE72EF5705F0}" srcOrd="0" destOrd="0" presId="urn:microsoft.com/office/officeart/2005/8/layout/cycle4"/>
    <dgm:cxn modelId="{C0189266-6E94-4905-A419-D7D2F58E6819}" type="presOf" srcId="{CFCDEED0-2340-4617-B176-6C1EB3CF880C}" destId="{51D4E566-9795-44A5-9F69-10778C5FE49F}" srcOrd="0" destOrd="4" presId="urn:microsoft.com/office/officeart/2005/8/layout/cycle4"/>
    <dgm:cxn modelId="{B4580449-9CA7-41F6-A162-976280839BA4}" type="presOf" srcId="{B3FD221C-743B-487A-9248-CEC200B3C29E}" destId="{AA2AB6E9-D1E6-4E9B-B12E-24AE88A7C861}" srcOrd="1" destOrd="0" presId="urn:microsoft.com/office/officeart/2005/8/layout/cycle4"/>
    <dgm:cxn modelId="{F9D6C669-4CEF-41D8-95AE-903166F0A7C9}" srcId="{F67CEB75-4A04-4F06-A8C1-E2FEDB8B8220}" destId="{7295497F-1A8C-4274-B229-DAF4304CB4A4}" srcOrd="0" destOrd="0" parTransId="{52755C8C-C73D-49F5-8049-244A8B6E5FDC}" sibTransId="{57EC8F4B-8A06-4173-97E3-A4E4CF3A0C7C}"/>
    <dgm:cxn modelId="{8B29B94E-9968-4D3F-A0D2-6328716453E5}" type="presOf" srcId="{8397ED12-0981-44DE-9093-102832FB9218}" destId="{A044E622-BC92-4581-9703-DFA2D1C9E2F2}" srcOrd="0" destOrd="1" presId="urn:microsoft.com/office/officeart/2005/8/layout/cycle4"/>
    <dgm:cxn modelId="{3FDECE72-58C8-4D29-A80D-FFCB5FCEF6E2}" type="presOf" srcId="{F67CEB75-4A04-4F06-A8C1-E2FEDB8B8220}" destId="{018889EF-5A90-42A3-8821-E2221B556683}" srcOrd="0" destOrd="0" presId="urn:microsoft.com/office/officeart/2005/8/layout/cycle4"/>
    <dgm:cxn modelId="{E1B70978-DD69-4175-BD11-7F048D8B125D}" srcId="{ACDBD643-F43A-49C2-9FCF-AEB7400619F0}" destId="{09A2FEE2-62FA-44FB-A675-7DF43A9ED40D}" srcOrd="1" destOrd="0" parTransId="{B7423F32-3834-42A9-A208-1D91B2497563}" sibTransId="{7C36CE78-ECB3-4A1B-B423-DD6344FF026D}"/>
    <dgm:cxn modelId="{21569179-A6CE-4F7E-AAE5-70DFC785854A}" type="presOf" srcId="{09A2FEE2-62FA-44FB-A675-7DF43A9ED40D}" destId="{AA2AB6E9-D1E6-4E9B-B12E-24AE88A7C861}" srcOrd="1" destOrd="1" presId="urn:microsoft.com/office/officeart/2005/8/layout/cycle4"/>
    <dgm:cxn modelId="{4774277A-FAC3-481B-B34B-DD2EA3F8537B}" srcId="{F67CEB75-4A04-4F06-A8C1-E2FEDB8B8220}" destId="{ACDBD643-F43A-49C2-9FCF-AEB7400619F0}" srcOrd="1" destOrd="0" parTransId="{F8FA399D-2E48-457F-B027-B22876B81B1B}" sibTransId="{C82C7130-F2D6-4B49-9A6F-D25886A8CA58}"/>
    <dgm:cxn modelId="{82B4A381-1385-4327-87B9-1626B3565B12}" type="presOf" srcId="{10F9E90D-8D42-4431-9B38-FC943EB77460}" destId="{51D4E566-9795-44A5-9F69-10778C5FE49F}" srcOrd="0" destOrd="1" presId="urn:microsoft.com/office/officeart/2005/8/layout/cycle4"/>
    <dgm:cxn modelId="{1297A781-04A4-463D-9696-54ED61466679}" srcId="{4AB80ED4-CB45-4512-962F-26A73D1317AC}" destId="{3D140B1A-CB38-46B9-A568-FF1D102CB95B}" srcOrd="3" destOrd="0" parTransId="{4D4F7412-B5C2-40C6-A36C-80ECBA819333}" sibTransId="{149DA5C8-4764-442F-A687-AC18802F6A4E}"/>
    <dgm:cxn modelId="{25510685-A983-44B3-AAF1-585A0747D2BA}" type="presOf" srcId="{6AFF8AEB-E846-4B05-AED6-A14668F79F3F}" destId="{51D4E566-9795-44A5-9F69-10778C5FE49F}" srcOrd="0" destOrd="0" presId="urn:microsoft.com/office/officeart/2005/8/layout/cycle4"/>
    <dgm:cxn modelId="{4B28BD8A-875E-4E1A-ACA1-AF71D42A93B1}" srcId="{CD8FF654-D50E-41D7-855C-118AAD1361BC}" destId="{CFCDEED0-2340-4617-B176-6C1EB3CF880C}" srcOrd="4" destOrd="0" parTransId="{7A1280A2-E8A7-4901-9DA2-7628B0288BD9}" sibTransId="{6DEAFA11-5FBA-40F9-8A4D-4F92869122A7}"/>
    <dgm:cxn modelId="{301CED8F-6235-4DF0-9280-9D7201655E4F}" srcId="{4AB80ED4-CB45-4512-962F-26A73D1317AC}" destId="{8397ED12-0981-44DE-9093-102832FB9218}" srcOrd="1" destOrd="0" parTransId="{F1682F87-83C7-416D-8EFE-46EDAFBD4080}" sibTransId="{BAC5839D-A69B-4273-91F5-0DB615B6B763}"/>
    <dgm:cxn modelId="{F9739E90-7121-4DDA-8972-2E98E8E11889}" type="presOf" srcId="{ACDBD643-F43A-49C2-9FCF-AEB7400619F0}" destId="{3BF5B631-BCF3-4EB4-BAE9-27453EC0ECEB}" srcOrd="0" destOrd="0" presId="urn:microsoft.com/office/officeart/2005/8/layout/cycle4"/>
    <dgm:cxn modelId="{0E3F4096-3252-4BD0-92DF-0268E135325C}" type="presOf" srcId="{8E54A979-2D55-48EF-A391-B762D5851A07}" destId="{A044E622-BC92-4581-9703-DFA2D1C9E2F2}" srcOrd="0" destOrd="2" presId="urn:microsoft.com/office/officeart/2005/8/layout/cycle4"/>
    <dgm:cxn modelId="{4E7CA797-9B26-429C-B1A7-EEA616D33343}" srcId="{4AB80ED4-CB45-4512-962F-26A73D1317AC}" destId="{8E54A979-2D55-48EF-A391-B762D5851A07}" srcOrd="2" destOrd="0" parTransId="{349D398B-814B-4F45-BF14-6F0602DB0DE4}" sibTransId="{456008F5-9E3D-4043-871B-38444387589D}"/>
    <dgm:cxn modelId="{D6E99498-FC1A-4CA8-965E-025C261E8449}" type="presOf" srcId="{0773C3E4-5109-450A-8FF9-85C968E97507}" destId="{6F7DA6DF-86AB-415F-87E2-10BF77DB746C}" srcOrd="1" destOrd="3" presId="urn:microsoft.com/office/officeart/2005/8/layout/cycle4"/>
    <dgm:cxn modelId="{7E45DFA1-075D-4F1D-8A1F-64983124FDA7}" srcId="{CD8FF654-D50E-41D7-855C-118AAD1361BC}" destId="{0B3BC7E2-BDE4-4ED1-9D43-74AAAA919152}" srcOrd="6" destOrd="0" parTransId="{7D1F5763-089E-42AA-9995-3D12E772A901}" sibTransId="{FCAB21A7-EB09-4DAF-8C19-83CED3BA0ABC}"/>
    <dgm:cxn modelId="{9703B2A3-CB3A-4E01-8BF1-F8991C7C5803}" type="presOf" srcId="{3DCB60EC-261C-4228-80C6-443E8FED84E5}" destId="{8E6EF26F-7802-4AB8-A48B-73453B667FC7}" srcOrd="1" destOrd="5" presId="urn:microsoft.com/office/officeart/2005/8/layout/cycle4"/>
    <dgm:cxn modelId="{FC1386A4-9FE9-4887-A094-87849CDA14A1}" type="presOf" srcId="{B4684552-4264-4F63-9297-D09AE6BA5776}" destId="{51D4E566-9795-44A5-9F69-10778C5FE49F}" srcOrd="0" destOrd="5" presId="urn:microsoft.com/office/officeart/2005/8/layout/cycle4"/>
    <dgm:cxn modelId="{F258E9A8-DB69-490F-99AD-CFF454D86701}" type="presOf" srcId="{0773C3E4-5109-450A-8FF9-85C968E97507}" destId="{51D4E566-9795-44A5-9F69-10778C5FE49F}" srcOrd="0" destOrd="3" presId="urn:microsoft.com/office/officeart/2005/8/layout/cycle4"/>
    <dgm:cxn modelId="{F53830A9-7ED8-46B3-B2B4-0D5A16FF4AC9}" type="presOf" srcId="{8E54A979-2D55-48EF-A391-B762D5851A07}" destId="{8E6EF26F-7802-4AB8-A48B-73453B667FC7}" srcOrd="1" destOrd="2" presId="urn:microsoft.com/office/officeart/2005/8/layout/cycle4"/>
    <dgm:cxn modelId="{B66A12AB-F609-4FB9-92B7-F2A37F51E1A0}" type="presOf" srcId="{10F9E90D-8D42-4431-9B38-FC943EB77460}" destId="{6F7DA6DF-86AB-415F-87E2-10BF77DB746C}" srcOrd="1" destOrd="1" presId="urn:microsoft.com/office/officeart/2005/8/layout/cycle4"/>
    <dgm:cxn modelId="{BFC658AB-B8D7-428B-81FF-7D14E4D7AEB5}" srcId="{CD8FF654-D50E-41D7-855C-118AAD1361BC}" destId="{B4684552-4264-4F63-9297-D09AE6BA5776}" srcOrd="5" destOrd="0" parTransId="{78AF047F-F81D-4BA0-94FA-D8B9B869E411}" sibTransId="{CF7C346A-F98C-46E8-83F1-BBF06F632135}"/>
    <dgm:cxn modelId="{885388B1-4F67-48D9-8165-9D41E7285859}" srcId="{CD8FF654-D50E-41D7-855C-118AAD1361BC}" destId="{10F9E90D-8D42-4431-9B38-FC943EB77460}" srcOrd="1" destOrd="0" parTransId="{C869076F-38AF-48CE-A6D6-BD1C28CA8E5A}" sibTransId="{CC430BF2-E34F-4140-AD5D-E53B4B443709}"/>
    <dgm:cxn modelId="{2EEC4BB7-A86D-4F8C-8B00-3F9DCE1D95D6}" srcId="{ACDBD643-F43A-49C2-9FCF-AEB7400619F0}" destId="{B3FD221C-743B-487A-9248-CEC200B3C29E}" srcOrd="0" destOrd="0" parTransId="{1A6FB5E7-87F2-476C-9E10-FEC862AD9832}" sibTransId="{FE520F6D-BB94-4997-B4F6-E2C4C3B11534}"/>
    <dgm:cxn modelId="{753E30BD-7BDC-4F4E-929C-E9DA719C58FE}" type="presOf" srcId="{3DCB60EC-261C-4228-80C6-443E8FED84E5}" destId="{A044E622-BC92-4581-9703-DFA2D1C9E2F2}" srcOrd="0" destOrd="5" presId="urn:microsoft.com/office/officeart/2005/8/layout/cycle4"/>
    <dgm:cxn modelId="{A95AD3C4-9305-453C-8221-401F900675B6}" type="presOf" srcId="{3D140B1A-CB38-46B9-A568-FF1D102CB95B}" destId="{8E6EF26F-7802-4AB8-A48B-73453B667FC7}" srcOrd="1" destOrd="3" presId="urn:microsoft.com/office/officeart/2005/8/layout/cycle4"/>
    <dgm:cxn modelId="{317119C9-F2C5-45A4-8354-EDD7378827C6}" type="presOf" srcId="{0B3BC7E2-BDE4-4ED1-9D43-74AAAA919152}" destId="{51D4E566-9795-44A5-9F69-10778C5FE49F}" srcOrd="0" destOrd="6" presId="urn:microsoft.com/office/officeart/2005/8/layout/cycle4"/>
    <dgm:cxn modelId="{9A89B5C9-1C8D-4A28-9BF8-6AB0AA11CE06}" srcId="{4AB80ED4-CB45-4512-962F-26A73D1317AC}" destId="{3DCB60EC-261C-4228-80C6-443E8FED84E5}" srcOrd="5" destOrd="0" parTransId="{AB672842-6E21-4B8A-983E-56C08AB6A0A8}" sibTransId="{F01FCB73-1D18-40C7-ACA5-525185D10523}"/>
    <dgm:cxn modelId="{7DA5C3CC-0B99-403C-839C-4AA304722369}" type="presOf" srcId="{7295497F-1A8C-4274-B229-DAF4304CB4A4}" destId="{67098ED4-5B13-43FD-9E6C-554A112F2433}" srcOrd="0" destOrd="0" presId="urn:microsoft.com/office/officeart/2005/8/layout/cycle4"/>
    <dgm:cxn modelId="{7DB225D5-968A-4754-BE56-C530DCC440D9}" type="presOf" srcId="{09A2FEE2-62FA-44FB-A675-7DF43A9ED40D}" destId="{9EA8D03E-1E05-4157-B87A-983F7406B3B6}" srcOrd="0" destOrd="1" presId="urn:microsoft.com/office/officeart/2005/8/layout/cycle4"/>
    <dgm:cxn modelId="{9491CDDB-5E3B-4FE2-A867-2D7D60D3A522}" type="presOf" srcId="{44B6ACD3-5CC7-4111-AB58-EAE7CB9576EB}" destId="{51D4E566-9795-44A5-9F69-10778C5FE49F}" srcOrd="0" destOrd="2" presId="urn:microsoft.com/office/officeart/2005/8/layout/cycle4"/>
    <dgm:cxn modelId="{12C2A6DD-19DB-45CB-AAC6-89EDCB7A0536}" srcId="{4AB80ED4-CB45-4512-962F-26A73D1317AC}" destId="{478C959A-3C9E-4A2F-A157-B44D31C7B9E5}" srcOrd="4" destOrd="0" parTransId="{9A33DF2D-FF8F-44B3-A9E8-442CA8D1F818}" sibTransId="{6E796596-2512-4754-8C9F-8F27045D5029}"/>
    <dgm:cxn modelId="{2D886FDE-DA78-465C-94FE-FDAA3FE3CB0B}" srcId="{4AB80ED4-CB45-4512-962F-26A73D1317AC}" destId="{250517D5-A53B-4AAA-8CE3-0A31375E4413}" srcOrd="0" destOrd="0" parTransId="{2FE10436-4CD6-456B-AD45-31C9AB9EB139}" sibTransId="{66D79562-04A7-4091-BA7F-A94380E8BB2C}"/>
    <dgm:cxn modelId="{B8FB05E0-58B3-44BE-8490-DBC9EBA6319E}" type="presOf" srcId="{3D140B1A-CB38-46B9-A568-FF1D102CB95B}" destId="{A044E622-BC92-4581-9703-DFA2D1C9E2F2}" srcOrd="0" destOrd="3" presId="urn:microsoft.com/office/officeart/2005/8/layout/cycle4"/>
    <dgm:cxn modelId="{7528ADE1-AAB5-4561-BC2B-DC2C6FAC5640}" srcId="{4AB80ED4-CB45-4512-962F-26A73D1317AC}" destId="{A1146498-1CF9-4D8A-8CD3-62C63440E8EA}" srcOrd="6" destOrd="0" parTransId="{44E8FF19-7816-4569-903D-FAF291397F76}" sibTransId="{3A85C5CD-DA1D-4865-A192-9F7B4837665D}"/>
    <dgm:cxn modelId="{EE0AB2E1-9A25-4C28-A5F2-4244DEC8177E}" type="presOf" srcId="{CFCDEED0-2340-4617-B176-6C1EB3CF880C}" destId="{6F7DA6DF-86AB-415F-87E2-10BF77DB746C}" srcOrd="1" destOrd="4" presId="urn:microsoft.com/office/officeart/2005/8/layout/cycle4"/>
    <dgm:cxn modelId="{705C1BE2-68E8-451B-87E2-9161252FB6CF}" type="presOf" srcId="{44B6ACD3-5CC7-4111-AB58-EAE7CB9576EB}" destId="{6F7DA6DF-86AB-415F-87E2-10BF77DB746C}" srcOrd="1" destOrd="2" presId="urn:microsoft.com/office/officeart/2005/8/layout/cycle4"/>
    <dgm:cxn modelId="{AB8684E5-00D7-4D3A-989C-89481EB9A747}" srcId="{F67CEB75-4A04-4F06-A8C1-E2FEDB8B8220}" destId="{CD8FF654-D50E-41D7-855C-118AAD1361BC}" srcOrd="3" destOrd="0" parTransId="{32E05526-A1C0-441B-BFBA-FCE4F3F08D0D}" sibTransId="{52E70E2E-CDE8-4874-A9D6-95C095055484}"/>
    <dgm:cxn modelId="{E798A5E6-39A5-4FB5-90DA-6D664ECF6821}" type="presOf" srcId="{250517D5-A53B-4AAA-8CE3-0A31375E4413}" destId="{8E6EF26F-7802-4AB8-A48B-73453B667FC7}" srcOrd="1" destOrd="0" presId="urn:microsoft.com/office/officeart/2005/8/layout/cycle4"/>
    <dgm:cxn modelId="{411F52E8-4D3F-4C4F-A68C-AD6B9C7F0DED}" type="presOf" srcId="{6AFF8AEB-E846-4B05-AED6-A14668F79F3F}" destId="{6F7DA6DF-86AB-415F-87E2-10BF77DB746C}" srcOrd="1" destOrd="0" presId="urn:microsoft.com/office/officeart/2005/8/layout/cycle4"/>
    <dgm:cxn modelId="{4E77CCEA-B746-490B-9096-D775DC7F7FAC}" type="presOf" srcId="{8397ED12-0981-44DE-9093-102832FB9218}" destId="{8E6EF26F-7802-4AB8-A48B-73453B667FC7}" srcOrd="1" destOrd="1" presId="urn:microsoft.com/office/officeart/2005/8/layout/cycle4"/>
    <dgm:cxn modelId="{68876CF2-4B18-4175-8D09-66C6B054B25A}" type="presOf" srcId="{478C959A-3C9E-4A2F-A157-B44D31C7B9E5}" destId="{A044E622-BC92-4581-9703-DFA2D1C9E2F2}" srcOrd="0" destOrd="4" presId="urn:microsoft.com/office/officeart/2005/8/layout/cycle4"/>
    <dgm:cxn modelId="{1B6B4AF6-4E66-4B80-9957-9370CB3032B4}" type="presOf" srcId="{0B3BC7E2-BDE4-4ED1-9D43-74AAAA919152}" destId="{6F7DA6DF-86AB-415F-87E2-10BF77DB746C}" srcOrd="1" destOrd="6" presId="urn:microsoft.com/office/officeart/2005/8/layout/cycle4"/>
    <dgm:cxn modelId="{04D0D8F7-9B04-4F51-ACF5-381DAADB8539}" srcId="{CD8FF654-D50E-41D7-855C-118AAD1361BC}" destId="{0773C3E4-5109-450A-8FF9-85C968E97507}" srcOrd="3" destOrd="0" parTransId="{65EB3D00-EB9A-4D76-B87E-675EA2D0DF03}" sibTransId="{DBB36BD8-15BD-440B-B596-702BBEFD1934}"/>
    <dgm:cxn modelId="{50698FFF-7473-4C77-860C-BEFFBBF8137C}" srcId="{F67CEB75-4A04-4F06-A8C1-E2FEDB8B8220}" destId="{4AB80ED4-CB45-4512-962F-26A73D1317AC}" srcOrd="2" destOrd="0" parTransId="{342DB5F3-5B84-4C6B-908A-08847D7D8996}" sibTransId="{8DEEEF80-5221-4201-AE4D-86BB1920C96A}"/>
    <dgm:cxn modelId="{DE328990-0887-4320-8DD7-8331235BA13F}" type="presParOf" srcId="{018889EF-5A90-42A3-8821-E2221B556683}" destId="{DE8B076D-6169-4F7D-84A1-7BCAB0396335}" srcOrd="0" destOrd="0" presId="urn:microsoft.com/office/officeart/2005/8/layout/cycle4"/>
    <dgm:cxn modelId="{1E2F5497-ABBF-4598-898B-DF686D43ECC4}" type="presParOf" srcId="{DE8B076D-6169-4F7D-84A1-7BCAB0396335}" destId="{4E161283-BB27-42B8-9B74-E3647229DD49}" srcOrd="0" destOrd="0" presId="urn:microsoft.com/office/officeart/2005/8/layout/cycle4"/>
    <dgm:cxn modelId="{A702F573-F8ED-4B60-A99F-B7B53D263518}" type="presParOf" srcId="{4E161283-BB27-42B8-9B74-E3647229DD49}" destId="{9EA8D03E-1E05-4157-B87A-983F7406B3B6}" srcOrd="0" destOrd="0" presId="urn:microsoft.com/office/officeart/2005/8/layout/cycle4"/>
    <dgm:cxn modelId="{945BEB11-032A-4E2D-AF91-8A753C1A2CB2}" type="presParOf" srcId="{4E161283-BB27-42B8-9B74-E3647229DD49}" destId="{AA2AB6E9-D1E6-4E9B-B12E-24AE88A7C861}" srcOrd="1" destOrd="0" presId="urn:microsoft.com/office/officeart/2005/8/layout/cycle4"/>
    <dgm:cxn modelId="{6AC46078-DCD1-448E-B1E9-AB4A392A3090}" type="presParOf" srcId="{DE8B076D-6169-4F7D-84A1-7BCAB0396335}" destId="{B6D6C516-897D-4E15-8E1C-9BD326D292B7}" srcOrd="1" destOrd="0" presId="urn:microsoft.com/office/officeart/2005/8/layout/cycle4"/>
    <dgm:cxn modelId="{7A56C6C6-680A-4585-B40F-B67AEB03B489}" type="presParOf" srcId="{B6D6C516-897D-4E15-8E1C-9BD326D292B7}" destId="{A044E622-BC92-4581-9703-DFA2D1C9E2F2}" srcOrd="0" destOrd="0" presId="urn:microsoft.com/office/officeart/2005/8/layout/cycle4"/>
    <dgm:cxn modelId="{6A813B6D-841D-4F70-84F7-81B9D1AEB9BD}" type="presParOf" srcId="{B6D6C516-897D-4E15-8E1C-9BD326D292B7}" destId="{8E6EF26F-7802-4AB8-A48B-73453B667FC7}" srcOrd="1" destOrd="0" presId="urn:microsoft.com/office/officeart/2005/8/layout/cycle4"/>
    <dgm:cxn modelId="{9A47B021-267C-4DF1-91D0-59E4CB73AC99}" type="presParOf" srcId="{DE8B076D-6169-4F7D-84A1-7BCAB0396335}" destId="{E72F5937-821F-4233-BFC1-398940B608D6}" srcOrd="2" destOrd="0" presId="urn:microsoft.com/office/officeart/2005/8/layout/cycle4"/>
    <dgm:cxn modelId="{F0D0D880-0CEB-4C09-91D4-1488CD102089}" type="presParOf" srcId="{E72F5937-821F-4233-BFC1-398940B608D6}" destId="{51D4E566-9795-44A5-9F69-10778C5FE49F}" srcOrd="0" destOrd="0" presId="urn:microsoft.com/office/officeart/2005/8/layout/cycle4"/>
    <dgm:cxn modelId="{B85DDAFC-3C66-4948-9D19-0E8DA8A9E596}" type="presParOf" srcId="{E72F5937-821F-4233-BFC1-398940B608D6}" destId="{6F7DA6DF-86AB-415F-87E2-10BF77DB746C}" srcOrd="1" destOrd="0" presId="urn:microsoft.com/office/officeart/2005/8/layout/cycle4"/>
    <dgm:cxn modelId="{F47F5758-25B9-40C8-92DA-A5D971DDDB3C}" type="presParOf" srcId="{DE8B076D-6169-4F7D-84A1-7BCAB0396335}" destId="{D5195893-7B64-4753-B621-A7D5C521BE5C}" srcOrd="3" destOrd="0" presId="urn:microsoft.com/office/officeart/2005/8/layout/cycle4"/>
    <dgm:cxn modelId="{DC585F6B-3E2C-403F-9CD2-A9D1C4046DE5}" type="presParOf" srcId="{018889EF-5A90-42A3-8821-E2221B556683}" destId="{D4B56139-30E6-42B3-9872-EC393BE1DB11}" srcOrd="1" destOrd="0" presId="urn:microsoft.com/office/officeart/2005/8/layout/cycle4"/>
    <dgm:cxn modelId="{0A300D08-6898-4345-9D85-52546910F3F4}" type="presParOf" srcId="{D4B56139-30E6-42B3-9872-EC393BE1DB11}" destId="{67098ED4-5B13-43FD-9E6C-554A112F2433}" srcOrd="0" destOrd="0" presId="urn:microsoft.com/office/officeart/2005/8/layout/cycle4"/>
    <dgm:cxn modelId="{ED384508-C1C1-4A6F-A795-F43E436208BA}" type="presParOf" srcId="{D4B56139-30E6-42B3-9872-EC393BE1DB11}" destId="{3BF5B631-BCF3-4EB4-BAE9-27453EC0ECEB}" srcOrd="1" destOrd="0" presId="urn:microsoft.com/office/officeart/2005/8/layout/cycle4"/>
    <dgm:cxn modelId="{076B5026-1DCD-48F5-BF28-265160C44144}" type="presParOf" srcId="{D4B56139-30E6-42B3-9872-EC393BE1DB11}" destId="{6635016F-ADA7-42B7-B53F-26F99969267C}" srcOrd="2" destOrd="0" presId="urn:microsoft.com/office/officeart/2005/8/layout/cycle4"/>
    <dgm:cxn modelId="{FD7ED510-2584-47FE-B280-CBD3E7E8146E}" type="presParOf" srcId="{D4B56139-30E6-42B3-9872-EC393BE1DB11}" destId="{8B25F165-B7DD-4ADA-90B6-AE72EF5705F0}" srcOrd="3" destOrd="0" presId="urn:microsoft.com/office/officeart/2005/8/layout/cycle4"/>
    <dgm:cxn modelId="{5C83507D-BC19-4250-97E5-6D519D458833}" type="presParOf" srcId="{D4B56139-30E6-42B3-9872-EC393BE1DB11}" destId="{CA820010-3EEC-4369-8793-CA19EC97EF3F}" srcOrd="4" destOrd="0" presId="urn:microsoft.com/office/officeart/2005/8/layout/cycle4"/>
    <dgm:cxn modelId="{488E20A2-12D8-4EEF-B5EC-7C82028447A6}" type="presParOf" srcId="{018889EF-5A90-42A3-8821-E2221B556683}" destId="{03D8C896-247D-4FF6-B8C0-18915772B3B4}" srcOrd="2" destOrd="0" presId="urn:microsoft.com/office/officeart/2005/8/layout/cycle4"/>
    <dgm:cxn modelId="{283B81FD-5629-4259-9F52-2D98B72D8506}" type="presParOf" srcId="{018889EF-5A90-42A3-8821-E2221B556683}" destId="{668FA1A6-004A-44FE-86D3-38D3AA346B12}"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D933BF-74C5-4F95-9F32-2A2867CB13D8}">
      <dsp:nvSpPr>
        <dsp:cNvPr id="0" name=""/>
        <dsp:cNvSpPr/>
      </dsp:nvSpPr>
      <dsp:spPr>
        <a:xfrm rot="10800000">
          <a:off x="556869" y="756631"/>
          <a:ext cx="1474383" cy="666057"/>
        </a:xfrm>
        <a:prstGeom prst="homePlate">
          <a:avLst/>
        </a:prstGeom>
        <a:solidFill>
          <a:srgbClr val="5B9BD5">
            <a:shade val="50000"/>
            <a:hueOff val="111419"/>
            <a:satOff val="2985"/>
            <a:lumOff val="13151"/>
            <a:alphaOff val="0"/>
          </a:srgbClr>
        </a:solidFill>
        <a:ln>
          <a:noFill/>
        </a:ln>
        <a:effectLst/>
        <a:sp3d extrusionH="381000" contourW="38100" prstMaterial="matte">
          <a:contourClr>
            <a:sysClr val="window" lastClr="FFFFFF"/>
          </a:contourClr>
        </a:sp3d>
      </dsp:spPr>
      <dsp:style>
        <a:lnRef idx="0">
          <a:scrgbClr r="0" g="0" b="0"/>
        </a:lnRef>
        <a:fillRef idx="1">
          <a:scrgbClr r="0" g="0" b="0"/>
        </a:fillRef>
        <a:effectRef idx="0">
          <a:scrgbClr r="0" g="0" b="0"/>
        </a:effectRef>
        <a:fontRef idx="minor">
          <a:schemeClr val="lt1"/>
        </a:fontRef>
      </dsp:style>
      <dsp:txBody>
        <a:bodyPr spcFirstLastPara="0" vert="horz" wrap="square" lIns="327205" tIns="68580" rIns="128016"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ysClr val="windowText" lastClr="000000"/>
              </a:solidFill>
              <a:latin typeface="Calibri" panose="020F0502020204030204"/>
              <a:ea typeface="+mn-ea"/>
              <a:cs typeface="+mn-cs"/>
            </a:rPr>
            <a:t>1 </a:t>
          </a:r>
          <a:r>
            <a:rPr lang="en-ZA" sz="1200" b="1" kern="1200" dirty="0">
              <a:solidFill>
                <a:sysClr val="windowText" lastClr="000000"/>
              </a:solidFill>
              <a:latin typeface="Calibri" panose="020F0502020204030204"/>
              <a:ea typeface="+mn-ea"/>
              <a:cs typeface="+mn-cs"/>
            </a:rPr>
            <a:t>Robbery at residential premises</a:t>
          </a:r>
        </a:p>
      </dsp:txBody>
      <dsp:txXfrm rot="10800000">
        <a:off x="723383" y="756631"/>
        <a:ext cx="1307869" cy="666057"/>
      </dsp:txXfrm>
    </dsp:sp>
    <dsp:sp modelId="{A8FF65E8-F221-4B26-8269-6C08840B98A6}">
      <dsp:nvSpPr>
        <dsp:cNvPr id="0" name=""/>
        <dsp:cNvSpPr/>
      </dsp:nvSpPr>
      <dsp:spPr>
        <a:xfrm>
          <a:off x="208726" y="726275"/>
          <a:ext cx="742009" cy="742009"/>
        </a:xfrm>
        <a:prstGeom prst="ellipse">
          <a:avLst/>
        </a:prstGeom>
        <a:blipFill rotWithShape="1">
          <a:blip xmlns:r="http://schemas.openxmlformats.org/officeDocument/2006/relationships" r:embed="rId1"/>
          <a:stretch>
            <a:fillRect/>
          </a:stretch>
        </a:blipFill>
        <a:ln>
          <a:noFill/>
        </a:ln>
        <a:effectLst/>
        <a:sp3d z="57150" extrusionH="63500" contourW="12700" prstMaterial="matte">
          <a:contourClr>
            <a:sysClr val="window" lastClr="FFFFFF"/>
          </a:contourClr>
        </a:sp3d>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2900D1-0E11-4CAD-A297-A7977739D8A3}">
      <dsp:nvSpPr>
        <dsp:cNvPr id="0" name=""/>
        <dsp:cNvSpPr/>
      </dsp:nvSpPr>
      <dsp:spPr>
        <a:xfrm>
          <a:off x="0" y="0"/>
          <a:ext cx="1678617" cy="1788528"/>
        </a:xfrm>
        <a:prstGeom prst="roundRect">
          <a:avLst>
            <a:gd name="adj" fmla="val 10000"/>
          </a:avLst>
        </a:prstGeom>
        <a:solidFill>
          <a:srgbClr val="4F81BD">
            <a:hueOff val="0"/>
            <a:satOff val="0"/>
            <a:lumOff val="0"/>
            <a:alphaOff val="0"/>
          </a:srgbClr>
        </a:solidFill>
        <a:ln>
          <a:noFill/>
        </a:ln>
        <a:effectLst>
          <a:outerShdw blurRad="40000" dist="23000" dir="5400000" rotWithShape="0">
            <a:srgbClr val="000000">
              <a:alpha val="35000"/>
            </a:srgbClr>
          </a:outerShdw>
        </a:effectLst>
        <a:scene3d>
          <a:camera prst="isometricOffAxis1Right" zoom="92000">
            <a:rot lat="600000" lon="20039998" rev="0"/>
          </a:camera>
          <a:lightRig rig="balanced" dir="t">
            <a:rot lat="0" lon="0" rev="0"/>
          </a:lightRig>
        </a:scene3d>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914400" rtl="0" eaLnBrk="1" latinLnBrk="0" hangingPunct="1">
            <a:lnSpc>
              <a:spcPct val="90000"/>
            </a:lnSpc>
            <a:spcBef>
              <a:spcPct val="0"/>
            </a:spcBef>
            <a:spcAft>
              <a:spcPct val="35000"/>
            </a:spcAft>
            <a:buNone/>
          </a:pPr>
          <a:r>
            <a:rPr lang="en-ZA" sz="1800" b="1" kern="1200" dirty="0">
              <a:solidFill>
                <a:sysClr val="window" lastClr="FFFFFF"/>
              </a:solidFill>
              <a:latin typeface="Calibri" panose="020F0502020204030204" pitchFamily="34" charset="0"/>
              <a:ea typeface="+mn-ea"/>
              <a:cs typeface="Calibri" panose="020F0502020204030204" pitchFamily="34" charset="0"/>
            </a:rPr>
            <a:t>3 593</a:t>
          </a:r>
          <a:endParaRPr lang="en-US" sz="1800" b="1" kern="1200" dirty="0">
            <a:solidFill>
              <a:sysClr val="window" lastClr="FFFFFF"/>
            </a:solidFill>
            <a:latin typeface="Calibri" panose="020F0502020204030204" pitchFamily="34" charset="0"/>
            <a:ea typeface="+mn-ea"/>
            <a:cs typeface="Calibri" panose="020F0502020204030204" pitchFamily="34" charset="0"/>
          </a:endParaRPr>
        </a:p>
        <a:p>
          <a:pPr marL="0" lvl="0" indent="0" algn="ctr" defTabSz="914400" rtl="0" eaLnBrk="1" latinLnBrk="0" hangingPunct="1">
            <a:lnSpc>
              <a:spcPct val="90000"/>
            </a:lnSpc>
            <a:spcBef>
              <a:spcPct val="0"/>
            </a:spcBef>
            <a:spcAft>
              <a:spcPct val="35000"/>
            </a:spcAft>
            <a:buNone/>
          </a:pPr>
          <a:r>
            <a:rPr lang="en-US" sz="1800" b="1" kern="1200" dirty="0">
              <a:solidFill>
                <a:sysClr val="window" lastClr="FFFFFF"/>
              </a:solidFill>
              <a:latin typeface="Calibri" panose="020F0502020204030204" pitchFamily="34" charset="0"/>
              <a:ea typeface="+mn-ea"/>
              <a:cs typeface="Calibri" panose="020F0502020204030204" pitchFamily="34" charset="0"/>
            </a:rPr>
            <a:t>  Assault GBH</a:t>
          </a:r>
        </a:p>
      </dsp:txBody>
      <dsp:txXfrm>
        <a:off x="0" y="715411"/>
        <a:ext cx="1678617" cy="715411"/>
      </dsp:txXfrm>
    </dsp:sp>
    <dsp:sp modelId="{15A3C727-4B91-4F31-8A3D-08AE12C2943D}">
      <dsp:nvSpPr>
        <dsp:cNvPr id="0" name=""/>
        <dsp:cNvSpPr/>
      </dsp:nvSpPr>
      <dsp:spPr>
        <a:xfrm>
          <a:off x="543120" y="107311"/>
          <a:ext cx="595579" cy="595579"/>
        </a:xfrm>
        <a:prstGeom prst="ellipse">
          <a:avLst/>
        </a:prstGeom>
        <a:blipFill rotWithShape="1">
          <a:blip xmlns:r="http://schemas.openxmlformats.org/officeDocument/2006/relationships" r:embed="rId1"/>
          <a:stretch>
            <a:fillRect/>
          </a:stretch>
        </a:blipFill>
        <a:ln>
          <a:noFill/>
        </a:ln>
        <a:effectLst>
          <a:outerShdw blurRad="40000" dist="23000" dir="5400000" rotWithShape="0">
            <a:srgbClr val="000000">
              <a:alpha val="35000"/>
            </a:srgbClr>
          </a:outerShdw>
        </a:effectLst>
        <a:sp3d z="50080" prstMaterial="plastic">
          <a:bevelT w="50800" h="50800"/>
          <a:bevelB w="50800" h="50800"/>
        </a:sp3d>
      </dsp:spPr>
      <dsp:style>
        <a:lnRef idx="0">
          <a:scrgbClr r="0" g="0" b="0"/>
        </a:lnRef>
        <a:fillRef idx="1">
          <a:scrgbClr r="0" g="0" b="0"/>
        </a:fillRef>
        <a:effectRef idx="2">
          <a:scrgbClr r="0" g="0" b="0"/>
        </a:effectRef>
        <a:fontRef idx="minor"/>
      </dsp:style>
    </dsp:sp>
    <dsp:sp modelId="{89949CD8-B21D-425C-8910-E44A84C16B49}">
      <dsp:nvSpPr>
        <dsp:cNvPr id="0" name=""/>
        <dsp:cNvSpPr/>
      </dsp:nvSpPr>
      <dsp:spPr>
        <a:xfrm>
          <a:off x="1751190" y="0"/>
          <a:ext cx="1678617" cy="1788528"/>
        </a:xfrm>
        <a:prstGeom prst="roundRect">
          <a:avLst>
            <a:gd name="adj" fmla="val 10000"/>
          </a:avLst>
        </a:prstGeom>
        <a:solidFill>
          <a:srgbClr val="4F81BD">
            <a:hueOff val="0"/>
            <a:satOff val="0"/>
            <a:lumOff val="0"/>
            <a:alphaOff val="0"/>
          </a:srgbClr>
        </a:solidFill>
        <a:ln>
          <a:noFill/>
        </a:ln>
        <a:effectLst>
          <a:outerShdw blurRad="40000" dist="23000" dir="5400000" rotWithShape="0">
            <a:srgbClr val="000000">
              <a:alpha val="35000"/>
            </a:srgbClr>
          </a:outerShdw>
        </a:effectLst>
        <a:scene3d>
          <a:camera prst="isometricOffAxis1Right" zoom="92000">
            <a:rot lat="600000" lon="20039998" rev="0"/>
          </a:camera>
          <a:lightRig rig="balanced" dir="t">
            <a:rot lat="0" lon="0" rev="0"/>
          </a:lightRig>
        </a:scene3d>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914400" rtl="0" eaLnBrk="1" latinLnBrk="0" hangingPunct="1">
            <a:lnSpc>
              <a:spcPct val="90000"/>
            </a:lnSpc>
            <a:spcBef>
              <a:spcPct val="0"/>
            </a:spcBef>
            <a:spcAft>
              <a:spcPct val="35000"/>
            </a:spcAft>
            <a:buNone/>
          </a:pPr>
          <a:r>
            <a:rPr lang="en-US" sz="1800" b="1" kern="1200" dirty="0">
              <a:solidFill>
                <a:sysClr val="window" lastClr="FFFFFF"/>
              </a:solidFill>
              <a:latin typeface="Arial" panose="020B0604020202020204" pitchFamily="34" charset="0"/>
              <a:ea typeface="+mn-ea"/>
              <a:cs typeface="Arial" panose="020B0604020202020204" pitchFamily="34" charset="0"/>
            </a:rPr>
            <a:t>69</a:t>
          </a:r>
        </a:p>
        <a:p>
          <a:pPr marL="0" lvl="0" indent="0" algn="ctr" defTabSz="914400" rtl="0" eaLnBrk="1" latinLnBrk="0" hangingPunct="1">
            <a:lnSpc>
              <a:spcPct val="90000"/>
            </a:lnSpc>
            <a:spcBef>
              <a:spcPct val="0"/>
            </a:spcBef>
            <a:spcAft>
              <a:spcPct val="35000"/>
            </a:spcAft>
            <a:buNone/>
          </a:pPr>
          <a:r>
            <a:rPr lang="en-US" sz="1800" b="1" kern="1200" dirty="0">
              <a:solidFill>
                <a:sysClr val="window" lastClr="FFFFFF"/>
              </a:solidFill>
              <a:latin typeface="Arial" panose="020B0604020202020204" pitchFamily="34" charset="0"/>
              <a:ea typeface="+mn-ea"/>
              <a:cs typeface="Arial" panose="020B0604020202020204" pitchFamily="34" charset="0"/>
            </a:rPr>
            <a:t>Rape</a:t>
          </a:r>
        </a:p>
      </dsp:txBody>
      <dsp:txXfrm>
        <a:off x="1751190" y="715411"/>
        <a:ext cx="1678617" cy="715411"/>
      </dsp:txXfrm>
    </dsp:sp>
    <dsp:sp modelId="{FF0FB5C6-0C3B-4CEB-925F-7A8CE59800B9}">
      <dsp:nvSpPr>
        <dsp:cNvPr id="0" name=""/>
        <dsp:cNvSpPr/>
      </dsp:nvSpPr>
      <dsp:spPr>
        <a:xfrm>
          <a:off x="2272095" y="107311"/>
          <a:ext cx="595579" cy="595579"/>
        </a:xfrm>
        <a:prstGeom prst="ellipse">
          <a:avLst/>
        </a:prstGeom>
        <a:blipFill rotWithShape="1">
          <a:blip xmlns:r="http://schemas.openxmlformats.org/officeDocument/2006/relationships" r:embed="rId2"/>
          <a:stretch>
            <a:fillRect/>
          </a:stretch>
        </a:blipFill>
        <a:ln>
          <a:noFill/>
        </a:ln>
        <a:effectLst>
          <a:outerShdw blurRad="40000" dist="23000" dir="5400000" rotWithShape="0">
            <a:srgbClr val="000000">
              <a:alpha val="35000"/>
            </a:srgbClr>
          </a:outerShdw>
        </a:effectLst>
        <a:sp3d z="50080" prstMaterial="plastic">
          <a:bevelT w="50800" h="50800"/>
          <a:bevelB w="50800" h="50800"/>
        </a:sp3d>
      </dsp:spPr>
      <dsp:style>
        <a:lnRef idx="0">
          <a:scrgbClr r="0" g="0" b="0"/>
        </a:lnRef>
        <a:fillRef idx="1">
          <a:scrgbClr r="0" g="0" b="0"/>
        </a:fillRef>
        <a:effectRef idx="2">
          <a:scrgbClr r="0" g="0" b="0"/>
        </a:effectRef>
        <a:fontRef idx="minor"/>
      </dsp:style>
    </dsp:sp>
    <dsp:sp modelId="{019E8C1A-30CD-41CC-B78A-C1A7F19DA97E}">
      <dsp:nvSpPr>
        <dsp:cNvPr id="0" name=""/>
        <dsp:cNvSpPr/>
      </dsp:nvSpPr>
      <dsp:spPr>
        <a:xfrm>
          <a:off x="3459552" y="0"/>
          <a:ext cx="1678617" cy="1788528"/>
        </a:xfrm>
        <a:prstGeom prst="roundRect">
          <a:avLst>
            <a:gd name="adj" fmla="val 10000"/>
          </a:avLst>
        </a:prstGeom>
        <a:solidFill>
          <a:srgbClr val="4F81BD">
            <a:hueOff val="0"/>
            <a:satOff val="0"/>
            <a:lumOff val="0"/>
            <a:alphaOff val="0"/>
          </a:srgbClr>
        </a:solidFill>
        <a:ln>
          <a:noFill/>
        </a:ln>
        <a:effectLst>
          <a:outerShdw blurRad="40000" dist="23000" dir="5400000" rotWithShape="0">
            <a:srgbClr val="000000">
              <a:alpha val="35000"/>
            </a:srgbClr>
          </a:outerShdw>
        </a:effectLst>
        <a:scene3d>
          <a:camera prst="isometricOffAxis1Right" zoom="92000">
            <a:rot lat="600000" lon="20039998" rev="0"/>
          </a:camera>
          <a:lightRig rig="balanced" dir="t">
            <a:rot lat="0" lon="0" rev="0"/>
          </a:lightRig>
        </a:scene3d>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914400" rtl="0" eaLnBrk="1" latinLnBrk="0" hangingPunct="1">
            <a:lnSpc>
              <a:spcPct val="90000"/>
            </a:lnSpc>
            <a:spcBef>
              <a:spcPct val="0"/>
            </a:spcBef>
            <a:spcAft>
              <a:spcPct val="35000"/>
            </a:spcAft>
            <a:buNone/>
          </a:pPr>
          <a:r>
            <a:rPr lang="en-US" sz="1800" b="1" kern="1200" dirty="0">
              <a:solidFill>
                <a:sysClr val="window" lastClr="FFFFFF"/>
              </a:solidFill>
              <a:latin typeface="Calibri" panose="020F0502020204030204" pitchFamily="34" charset="0"/>
              <a:ea typeface="+mn-ea"/>
              <a:cs typeface="Calibri" panose="020F0502020204030204" pitchFamily="34" charset="0"/>
            </a:rPr>
            <a:t>429</a:t>
          </a:r>
        </a:p>
        <a:p>
          <a:pPr marL="0" lvl="0" indent="0" algn="ctr" defTabSz="914400" rtl="0" eaLnBrk="1" latinLnBrk="0" hangingPunct="1">
            <a:lnSpc>
              <a:spcPct val="90000"/>
            </a:lnSpc>
            <a:spcBef>
              <a:spcPct val="0"/>
            </a:spcBef>
            <a:spcAft>
              <a:spcPct val="35000"/>
            </a:spcAft>
            <a:buNone/>
          </a:pPr>
          <a:r>
            <a:rPr lang="en-US" sz="1800" b="1" kern="1200" dirty="0">
              <a:solidFill>
                <a:sysClr val="window" lastClr="FFFFFF"/>
              </a:solidFill>
              <a:latin typeface="Calibri" panose="020F0502020204030204" pitchFamily="34" charset="0"/>
              <a:ea typeface="+mn-ea"/>
              <a:cs typeface="Calibri" panose="020F0502020204030204" pitchFamily="34" charset="0"/>
            </a:rPr>
            <a:t>Attempted murder</a:t>
          </a:r>
        </a:p>
      </dsp:txBody>
      <dsp:txXfrm>
        <a:off x="3459552" y="715411"/>
        <a:ext cx="1678617" cy="715411"/>
      </dsp:txXfrm>
    </dsp:sp>
    <dsp:sp modelId="{BF4A46EE-FCA2-44F9-99B5-B987138F075B}">
      <dsp:nvSpPr>
        <dsp:cNvPr id="0" name=""/>
        <dsp:cNvSpPr/>
      </dsp:nvSpPr>
      <dsp:spPr>
        <a:xfrm>
          <a:off x="4001071" y="107311"/>
          <a:ext cx="595579" cy="595579"/>
        </a:xfrm>
        <a:prstGeom prst="ellipse">
          <a:avLst/>
        </a:prstGeom>
        <a:blipFill rotWithShape="1">
          <a:blip xmlns:r="http://schemas.openxmlformats.org/officeDocument/2006/relationships" r:embed="rId3"/>
          <a:stretch>
            <a:fillRect/>
          </a:stretch>
        </a:blipFill>
        <a:ln>
          <a:noFill/>
        </a:ln>
        <a:effectLst>
          <a:outerShdw blurRad="40000" dist="23000" dir="5400000" rotWithShape="0">
            <a:srgbClr val="000000">
              <a:alpha val="35000"/>
            </a:srgbClr>
          </a:outerShdw>
        </a:effectLst>
        <a:sp3d z="50080" prstMaterial="plastic">
          <a:bevelT w="50800" h="50800"/>
          <a:bevelB w="50800" h="50800"/>
        </a:sp3d>
      </dsp:spPr>
      <dsp:style>
        <a:lnRef idx="0">
          <a:scrgbClr r="0" g="0" b="0"/>
        </a:lnRef>
        <a:fillRef idx="1">
          <a:scrgbClr r="0" g="0" b="0"/>
        </a:fillRef>
        <a:effectRef idx="2">
          <a:scrgbClr r="0" g="0" b="0"/>
        </a:effectRef>
        <a:fontRef idx="minor"/>
      </dsp:style>
    </dsp:sp>
    <dsp:sp modelId="{2F0B005A-7D79-4893-9C58-1A08451BF408}">
      <dsp:nvSpPr>
        <dsp:cNvPr id="0" name=""/>
        <dsp:cNvSpPr/>
      </dsp:nvSpPr>
      <dsp:spPr>
        <a:xfrm>
          <a:off x="5190129" y="0"/>
          <a:ext cx="1678617" cy="1788528"/>
        </a:xfrm>
        <a:prstGeom prst="roundRect">
          <a:avLst>
            <a:gd name="adj" fmla="val 10000"/>
          </a:avLst>
        </a:prstGeom>
        <a:solidFill>
          <a:srgbClr val="4F81BD">
            <a:hueOff val="0"/>
            <a:satOff val="0"/>
            <a:lumOff val="0"/>
            <a:alphaOff val="0"/>
          </a:srgbClr>
        </a:solidFill>
        <a:ln>
          <a:noFill/>
        </a:ln>
        <a:effectLst>
          <a:outerShdw blurRad="40000" dist="23000" dir="5400000" rotWithShape="0">
            <a:srgbClr val="000000">
              <a:alpha val="35000"/>
            </a:srgbClr>
          </a:outerShdw>
        </a:effectLst>
        <a:scene3d>
          <a:camera prst="isometricOffAxis1Right" zoom="92000">
            <a:rot lat="600000" lon="20039998" rev="0"/>
          </a:camera>
          <a:lightRig rig="balanced" dir="t">
            <a:rot lat="0" lon="0" rev="0"/>
          </a:lightRig>
        </a:scene3d>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914400" rtl="0" eaLnBrk="1" latinLnBrk="0" hangingPunct="1">
            <a:lnSpc>
              <a:spcPct val="90000"/>
            </a:lnSpc>
            <a:spcBef>
              <a:spcPct val="0"/>
            </a:spcBef>
            <a:spcAft>
              <a:spcPct val="35000"/>
            </a:spcAft>
            <a:buNone/>
          </a:pPr>
          <a:r>
            <a:rPr lang="en-US" sz="1800" b="1" kern="1200" dirty="0">
              <a:solidFill>
                <a:sysClr val="window" lastClr="FFFFFF"/>
              </a:solidFill>
              <a:latin typeface="Calibri" panose="020F0502020204030204" pitchFamily="34" charset="0"/>
              <a:ea typeface="+mn-ea"/>
              <a:cs typeface="Calibri" panose="020F0502020204030204" pitchFamily="34" charset="0"/>
            </a:rPr>
            <a:t>213</a:t>
          </a:r>
        </a:p>
        <a:p>
          <a:pPr marL="0" lvl="0" indent="0" algn="ctr" defTabSz="914400" rtl="0" eaLnBrk="1" latinLnBrk="0" hangingPunct="1">
            <a:lnSpc>
              <a:spcPct val="90000"/>
            </a:lnSpc>
            <a:spcBef>
              <a:spcPct val="0"/>
            </a:spcBef>
            <a:spcAft>
              <a:spcPct val="35000"/>
            </a:spcAft>
            <a:buNone/>
          </a:pPr>
          <a:r>
            <a:rPr lang="en-US" sz="1800" b="1" kern="1200" dirty="0">
              <a:solidFill>
                <a:sysClr val="window" lastClr="FFFFFF"/>
              </a:solidFill>
              <a:latin typeface="Calibri" panose="020F0502020204030204" pitchFamily="34" charset="0"/>
              <a:ea typeface="+mn-ea"/>
              <a:cs typeface="Calibri" panose="020F0502020204030204" pitchFamily="34" charset="0"/>
            </a:rPr>
            <a:t>Murder</a:t>
          </a:r>
        </a:p>
      </dsp:txBody>
      <dsp:txXfrm>
        <a:off x="5190129" y="715411"/>
        <a:ext cx="1678617" cy="715411"/>
      </dsp:txXfrm>
    </dsp:sp>
    <dsp:sp modelId="{F8DFD644-9D62-4C81-9159-CBAA03F673FE}">
      <dsp:nvSpPr>
        <dsp:cNvPr id="0" name=""/>
        <dsp:cNvSpPr/>
      </dsp:nvSpPr>
      <dsp:spPr>
        <a:xfrm>
          <a:off x="5730047" y="107311"/>
          <a:ext cx="595579" cy="595579"/>
        </a:xfrm>
        <a:prstGeom prst="ellipse">
          <a:avLst/>
        </a:prstGeom>
        <a:blipFill rotWithShape="1">
          <a:blip xmlns:r="http://schemas.openxmlformats.org/officeDocument/2006/relationships" r:embed="rId4"/>
          <a:stretch>
            <a:fillRect/>
          </a:stretch>
        </a:blipFill>
        <a:ln>
          <a:noFill/>
        </a:ln>
        <a:effectLst>
          <a:outerShdw blurRad="40000" dist="23000" dir="5400000" rotWithShape="0">
            <a:srgbClr val="000000">
              <a:alpha val="35000"/>
            </a:srgbClr>
          </a:outerShdw>
        </a:effectLst>
        <a:sp3d z="50080" prstMaterial="plastic">
          <a:bevelT w="50800" h="50800"/>
          <a:bevelB w="50800" h="50800"/>
        </a:sp3d>
      </dsp:spPr>
      <dsp:style>
        <a:lnRef idx="0">
          <a:scrgbClr r="0" g="0" b="0"/>
        </a:lnRef>
        <a:fillRef idx="1">
          <a:scrgbClr r="0" g="0" b="0"/>
        </a:fillRef>
        <a:effectRef idx="2">
          <a:scrgbClr r="0" g="0" b="0"/>
        </a:effectRef>
        <a:fontRef idx="minor"/>
      </dsp:style>
    </dsp:sp>
    <dsp:sp modelId="{52CFFC82-FCB6-4CF4-97ED-9CC9079C56A2}">
      <dsp:nvSpPr>
        <dsp:cNvPr id="0" name=""/>
        <dsp:cNvSpPr/>
      </dsp:nvSpPr>
      <dsp:spPr>
        <a:xfrm>
          <a:off x="274749" y="1430822"/>
          <a:ext cx="6319247" cy="268279"/>
        </a:xfrm>
        <a:prstGeom prst="leftRightArrow">
          <a:avLst/>
        </a:prstGeom>
        <a:solidFill>
          <a:srgbClr val="4F81BD">
            <a:tint val="60000"/>
            <a:hueOff val="0"/>
            <a:satOff val="0"/>
            <a:lumOff val="0"/>
            <a:alphaOff val="0"/>
          </a:srgbClr>
        </a:solidFill>
        <a:ln>
          <a:noFill/>
        </a:ln>
        <a:effectLst>
          <a:outerShdw blurRad="40000" dist="23000" dir="5400000" rotWithShape="0">
            <a:srgbClr val="000000">
              <a:alpha val="35000"/>
            </a:srgbClr>
          </a:outerShdw>
        </a:effectLst>
        <a:sp3d z="50080" prstMaterial="plastic">
          <a:bevelT w="50800" h="50800"/>
          <a:bevelB w="50800" h="50800"/>
        </a:sp3d>
      </dsp:spPr>
      <dsp:style>
        <a:lnRef idx="0">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D4E566-9795-44A5-9F69-10778C5FE49F}">
      <dsp:nvSpPr>
        <dsp:cNvPr id="0" name=""/>
        <dsp:cNvSpPr/>
      </dsp:nvSpPr>
      <dsp:spPr>
        <a:xfrm>
          <a:off x="2874944" y="1954694"/>
          <a:ext cx="2485738" cy="2365177"/>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114300" lvl="1" indent="-114300" algn="l" defTabSz="577850">
            <a:lnSpc>
              <a:spcPct val="90000"/>
            </a:lnSpc>
            <a:spcBef>
              <a:spcPct val="0"/>
            </a:spcBef>
            <a:spcAft>
              <a:spcPct val="15000"/>
            </a:spcAft>
            <a:buChar char="•"/>
          </a:pPr>
          <a:r>
            <a:rPr lang="en-ZA" sz="1300" kern="1200" dirty="0"/>
            <a:t>Gauteng – 7</a:t>
          </a:r>
          <a:br>
            <a:rPr lang="en-ZA" sz="1300" kern="1200" dirty="0"/>
          </a:br>
          <a:r>
            <a:rPr lang="en-ZA" sz="1100" kern="1200" dirty="0"/>
            <a:t>(1 ATM site)</a:t>
          </a:r>
          <a:endParaRPr lang="en-ZA" sz="1300" kern="1200" dirty="0"/>
        </a:p>
        <a:p>
          <a:pPr marL="114300" lvl="1" indent="-114300" algn="l" defTabSz="577850">
            <a:lnSpc>
              <a:spcPct val="90000"/>
            </a:lnSpc>
            <a:spcBef>
              <a:spcPct val="0"/>
            </a:spcBef>
            <a:spcAft>
              <a:spcPct val="15000"/>
            </a:spcAft>
            <a:buChar char="•"/>
          </a:pPr>
          <a:r>
            <a:rPr lang="en-GB" sz="1300" kern="1200" dirty="0"/>
            <a:t>Mpumalanga – 2</a:t>
          </a:r>
          <a:endParaRPr lang="en-ZA" sz="1300" kern="1200" dirty="0"/>
        </a:p>
        <a:p>
          <a:pPr marL="114300" lvl="1" indent="-114300" algn="l" defTabSz="577850">
            <a:lnSpc>
              <a:spcPct val="90000"/>
            </a:lnSpc>
            <a:spcBef>
              <a:spcPct val="0"/>
            </a:spcBef>
            <a:spcAft>
              <a:spcPct val="15000"/>
            </a:spcAft>
            <a:buChar char="•"/>
          </a:pPr>
          <a:r>
            <a:rPr lang="en-GB" sz="1300" kern="1200" dirty="0"/>
            <a:t>Eastern Cape – 1</a:t>
          </a:r>
          <a:endParaRPr lang="en-ZA" sz="1300" kern="1200" dirty="0"/>
        </a:p>
        <a:p>
          <a:pPr marL="114300" lvl="1" indent="-114300" algn="l" defTabSz="577850">
            <a:lnSpc>
              <a:spcPct val="90000"/>
            </a:lnSpc>
            <a:spcBef>
              <a:spcPct val="0"/>
            </a:spcBef>
            <a:spcAft>
              <a:spcPct val="15000"/>
            </a:spcAft>
            <a:buChar char="•"/>
          </a:pPr>
          <a:r>
            <a:rPr lang="en-GB" sz="1300" kern="1200" dirty="0"/>
            <a:t>North West – 1</a:t>
          </a:r>
          <a:endParaRPr lang="en-ZA" sz="1300" kern="1200" dirty="0"/>
        </a:p>
        <a:p>
          <a:pPr marL="114300" lvl="1" indent="-114300" algn="l" defTabSz="577850">
            <a:lnSpc>
              <a:spcPct val="90000"/>
            </a:lnSpc>
            <a:spcBef>
              <a:spcPct val="0"/>
            </a:spcBef>
            <a:spcAft>
              <a:spcPct val="15000"/>
            </a:spcAft>
            <a:buChar char="•"/>
          </a:pPr>
          <a:r>
            <a:rPr lang="en-ZA" sz="1300" kern="1200" dirty="0"/>
            <a:t>Western Cape – 1</a:t>
          </a:r>
        </a:p>
        <a:p>
          <a:pPr marL="114300" lvl="1" indent="-114300" algn="l" defTabSz="577850">
            <a:lnSpc>
              <a:spcPct val="90000"/>
            </a:lnSpc>
            <a:spcBef>
              <a:spcPct val="0"/>
            </a:spcBef>
            <a:spcAft>
              <a:spcPct val="15000"/>
            </a:spcAft>
            <a:buChar char="•"/>
          </a:pPr>
          <a:r>
            <a:rPr lang="en-ZA" sz="1300" kern="1200" dirty="0"/>
            <a:t>KwaZulu-Natal – 1</a:t>
          </a:r>
        </a:p>
        <a:p>
          <a:pPr marL="114300" lvl="1" indent="-114300" algn="l" defTabSz="577850">
            <a:lnSpc>
              <a:spcPct val="90000"/>
            </a:lnSpc>
            <a:spcBef>
              <a:spcPct val="0"/>
            </a:spcBef>
            <a:spcAft>
              <a:spcPct val="15000"/>
            </a:spcAft>
            <a:buChar char="•"/>
          </a:pPr>
          <a:r>
            <a:rPr lang="en-GB" sz="1300" kern="1200" dirty="0"/>
            <a:t>Limpopo – 1</a:t>
          </a:r>
          <a:endParaRPr lang="en-ZA" sz="1300" kern="1200" dirty="0"/>
        </a:p>
      </dsp:txBody>
      <dsp:txXfrm>
        <a:off x="2925907" y="2596951"/>
        <a:ext cx="1638090" cy="1671957"/>
      </dsp:txXfrm>
    </dsp:sp>
    <dsp:sp modelId="{A044E622-BC92-4581-9703-DFA2D1C9E2F2}">
      <dsp:nvSpPr>
        <dsp:cNvPr id="0" name=""/>
        <dsp:cNvSpPr/>
      </dsp:nvSpPr>
      <dsp:spPr>
        <a:xfrm>
          <a:off x="5826816" y="1944574"/>
          <a:ext cx="2534036" cy="2242444"/>
        </a:xfrm>
        <a:prstGeom prst="roundRect">
          <a:avLst>
            <a:gd name="adj" fmla="val 10000"/>
          </a:avLst>
        </a:prstGeom>
        <a:solidFill>
          <a:schemeClr val="lt1">
            <a:alpha val="90000"/>
            <a:hueOff val="0"/>
            <a:satOff val="0"/>
            <a:lumOff val="0"/>
            <a:alphaOff val="0"/>
          </a:schemeClr>
        </a:solidFill>
        <a:ln w="19050" cap="flat" cmpd="sng" algn="ctr">
          <a:solidFill>
            <a:srgbClr val="0070C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114300" lvl="1" indent="-114300" algn="r" defTabSz="577850">
            <a:lnSpc>
              <a:spcPct val="90000"/>
            </a:lnSpc>
            <a:spcBef>
              <a:spcPct val="0"/>
            </a:spcBef>
            <a:spcAft>
              <a:spcPct val="15000"/>
            </a:spcAft>
            <a:buChar char="•"/>
          </a:pPr>
          <a:r>
            <a:rPr lang="en-ZA" sz="1300" kern="1200" dirty="0"/>
            <a:t>KwaZulu-Natal</a:t>
          </a:r>
          <a:r>
            <a:rPr lang="en-GB" sz="1300" kern="1200" dirty="0"/>
            <a:t> – 7</a:t>
          </a:r>
          <a:endParaRPr lang="en-ZA" sz="1300" kern="1200" dirty="0"/>
        </a:p>
        <a:p>
          <a:pPr marL="114300" lvl="1" indent="-114300" algn="r" defTabSz="577850">
            <a:lnSpc>
              <a:spcPct val="90000"/>
            </a:lnSpc>
            <a:spcBef>
              <a:spcPct val="0"/>
            </a:spcBef>
            <a:spcAft>
              <a:spcPct val="15000"/>
            </a:spcAft>
            <a:buChar char="•"/>
          </a:pPr>
          <a:r>
            <a:rPr lang="en-GB" sz="1300" kern="1200" dirty="0"/>
            <a:t>Eastern Cape – 3</a:t>
          </a:r>
          <a:endParaRPr lang="en-ZA" sz="1300" kern="1200" dirty="0"/>
        </a:p>
        <a:p>
          <a:pPr marL="114300" lvl="1" indent="-114300" algn="r" defTabSz="577850">
            <a:lnSpc>
              <a:spcPct val="90000"/>
            </a:lnSpc>
            <a:spcBef>
              <a:spcPct val="0"/>
            </a:spcBef>
            <a:spcAft>
              <a:spcPct val="15000"/>
            </a:spcAft>
            <a:buChar char="•"/>
          </a:pPr>
          <a:r>
            <a:rPr lang="en-GB" sz="1300" kern="1200" dirty="0"/>
            <a:t>Gauteng – 2</a:t>
          </a:r>
          <a:endParaRPr lang="en-ZA" sz="1300" kern="1200" dirty="0"/>
        </a:p>
        <a:p>
          <a:pPr marL="114300" lvl="1" indent="-114300" algn="r" defTabSz="577850">
            <a:lnSpc>
              <a:spcPct val="90000"/>
            </a:lnSpc>
            <a:spcBef>
              <a:spcPct val="0"/>
            </a:spcBef>
            <a:spcAft>
              <a:spcPct val="15000"/>
            </a:spcAft>
            <a:buChar char="•"/>
          </a:pPr>
          <a:r>
            <a:rPr lang="en-GB" sz="1300" kern="1200" dirty="0"/>
            <a:t>Free State – 2</a:t>
          </a:r>
          <a:endParaRPr lang="en-ZA" sz="1300" kern="1200" dirty="0"/>
        </a:p>
        <a:p>
          <a:pPr marL="114300" lvl="1" indent="-114300" algn="r" defTabSz="577850">
            <a:lnSpc>
              <a:spcPct val="90000"/>
            </a:lnSpc>
            <a:spcBef>
              <a:spcPct val="0"/>
            </a:spcBef>
            <a:spcAft>
              <a:spcPct val="15000"/>
            </a:spcAft>
            <a:buChar char="•"/>
          </a:pPr>
          <a:r>
            <a:rPr lang="en-GB" sz="1300" kern="1200" dirty="0"/>
            <a:t>North West – 1</a:t>
          </a:r>
          <a:endParaRPr lang="en-ZA" sz="1300" kern="1200" dirty="0"/>
        </a:p>
        <a:p>
          <a:pPr marL="114300" lvl="1" indent="-114300" algn="r" defTabSz="577850">
            <a:lnSpc>
              <a:spcPct val="90000"/>
            </a:lnSpc>
            <a:spcBef>
              <a:spcPct val="0"/>
            </a:spcBef>
            <a:spcAft>
              <a:spcPct val="15000"/>
            </a:spcAft>
            <a:buChar char="•"/>
          </a:pPr>
          <a:r>
            <a:rPr lang="en-GB" sz="1300" kern="1200" dirty="0"/>
            <a:t>Western Cape – 1</a:t>
          </a:r>
          <a:endParaRPr lang="en-ZA" sz="1300" kern="1200" dirty="0"/>
        </a:p>
        <a:p>
          <a:pPr marL="114300" lvl="1" indent="-114300" algn="r" defTabSz="577850">
            <a:lnSpc>
              <a:spcPct val="90000"/>
            </a:lnSpc>
            <a:spcBef>
              <a:spcPct val="0"/>
            </a:spcBef>
            <a:spcAft>
              <a:spcPct val="15000"/>
            </a:spcAft>
            <a:buChar char="•"/>
          </a:pPr>
          <a:r>
            <a:rPr lang="en-GB" sz="1300" kern="1200" dirty="0"/>
            <a:t>Mpumalanga – 1 </a:t>
          </a:r>
          <a:endParaRPr lang="en-ZA" sz="1300" kern="1200" dirty="0"/>
        </a:p>
      </dsp:txBody>
      <dsp:txXfrm>
        <a:off x="6636286" y="2554444"/>
        <a:ext cx="1675307" cy="1583315"/>
      </dsp:txXfrm>
    </dsp:sp>
    <dsp:sp modelId="{9EA8D03E-1E05-4157-B87A-983F7406B3B6}">
      <dsp:nvSpPr>
        <dsp:cNvPr id="0" name=""/>
        <dsp:cNvSpPr/>
      </dsp:nvSpPr>
      <dsp:spPr>
        <a:xfrm>
          <a:off x="6016387" y="586421"/>
          <a:ext cx="2534036" cy="728817"/>
        </a:xfrm>
        <a:prstGeom prst="roundRect">
          <a:avLst>
            <a:gd name="adj" fmla="val 10000"/>
          </a:avLst>
        </a:prstGeom>
        <a:noFill/>
        <a:ln w="19050" cap="flat" cmpd="sng" algn="ctr">
          <a:solidFill>
            <a:srgbClr val="3B7D2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114300" lvl="1" indent="-114300" algn="r" defTabSz="577850">
            <a:lnSpc>
              <a:spcPct val="90000"/>
            </a:lnSpc>
            <a:spcBef>
              <a:spcPct val="0"/>
            </a:spcBef>
            <a:spcAft>
              <a:spcPct val="15000"/>
            </a:spcAft>
            <a:buChar char="•"/>
          </a:pPr>
          <a:r>
            <a:rPr lang="en-GB" sz="1300" b="0" kern="1200" dirty="0"/>
            <a:t>Free State – 1</a:t>
          </a:r>
          <a:endParaRPr lang="en-ZA" sz="1300" b="0" kern="1200" dirty="0"/>
        </a:p>
        <a:p>
          <a:pPr marL="114300" lvl="1" indent="-114300" algn="r" defTabSz="577850">
            <a:lnSpc>
              <a:spcPct val="90000"/>
            </a:lnSpc>
            <a:spcBef>
              <a:spcPct val="0"/>
            </a:spcBef>
            <a:spcAft>
              <a:spcPct val="15000"/>
            </a:spcAft>
            <a:buChar char="•"/>
          </a:pPr>
          <a:r>
            <a:rPr lang="en-GB" sz="1300" b="0" kern="1200" dirty="0"/>
            <a:t>Gauteng – 1</a:t>
          </a:r>
          <a:endParaRPr lang="en-ZA" sz="1300" b="0" kern="1200" dirty="0"/>
        </a:p>
      </dsp:txBody>
      <dsp:txXfrm>
        <a:off x="6792608" y="602431"/>
        <a:ext cx="1741805" cy="514593"/>
      </dsp:txXfrm>
    </dsp:sp>
    <dsp:sp modelId="{67098ED4-5B13-43FD-9E6C-554A112F2433}">
      <dsp:nvSpPr>
        <dsp:cNvPr id="0" name=""/>
        <dsp:cNvSpPr/>
      </dsp:nvSpPr>
      <dsp:spPr>
        <a:xfrm>
          <a:off x="4043387" y="424979"/>
          <a:ext cx="1491688" cy="1296606"/>
        </a:xfrm>
        <a:prstGeom prst="pieWedge">
          <a:avLst/>
        </a:prstGeom>
        <a:solidFill>
          <a:schemeClr val="bg1">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ZA" sz="1400" b="1" kern="1200" dirty="0"/>
            <a:t>Merchant retail</a:t>
          </a:r>
        </a:p>
        <a:p>
          <a:pPr marL="0" lvl="0" indent="0" algn="ctr" defTabSz="622300">
            <a:lnSpc>
              <a:spcPct val="90000"/>
            </a:lnSpc>
            <a:spcBef>
              <a:spcPct val="0"/>
            </a:spcBef>
            <a:spcAft>
              <a:spcPct val="35000"/>
            </a:spcAft>
            <a:buNone/>
          </a:pPr>
          <a:r>
            <a:rPr lang="en-ZA" sz="1400" b="1" kern="1200" dirty="0"/>
            <a:t>0</a:t>
          </a:r>
        </a:p>
      </dsp:txBody>
      <dsp:txXfrm>
        <a:off x="4480292" y="804746"/>
        <a:ext cx="1054783" cy="916839"/>
      </dsp:txXfrm>
    </dsp:sp>
    <dsp:sp modelId="{3BF5B631-BCF3-4EB4-BAE9-27453EC0ECEB}">
      <dsp:nvSpPr>
        <dsp:cNvPr id="0" name=""/>
        <dsp:cNvSpPr/>
      </dsp:nvSpPr>
      <dsp:spPr>
        <a:xfrm rot="5400000">
          <a:off x="5656558" y="327438"/>
          <a:ext cx="1296606" cy="1491688"/>
        </a:xfrm>
        <a:prstGeom prst="pieWedge">
          <a:avLst/>
        </a:prstGeom>
        <a:solidFill>
          <a:schemeClr val="accent6">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ZA" sz="1400" b="1" kern="1200" dirty="0"/>
            <a:t>Static AV (Street)</a:t>
          </a:r>
        </a:p>
        <a:p>
          <a:pPr marL="0" lvl="0" indent="0" algn="ctr" defTabSz="622300">
            <a:lnSpc>
              <a:spcPct val="90000"/>
            </a:lnSpc>
            <a:spcBef>
              <a:spcPct val="0"/>
            </a:spcBef>
            <a:spcAft>
              <a:spcPct val="35000"/>
            </a:spcAft>
            <a:buNone/>
          </a:pPr>
          <a:r>
            <a:rPr lang="en-ZA" sz="1400" b="1" kern="1200" dirty="0"/>
            <a:t>2</a:t>
          </a:r>
        </a:p>
      </dsp:txBody>
      <dsp:txXfrm rot="-5400000">
        <a:off x="5559017" y="804746"/>
        <a:ext cx="1054783" cy="916839"/>
      </dsp:txXfrm>
    </dsp:sp>
    <dsp:sp modelId="{6635016F-ADA7-42B7-B53F-26F99969267C}">
      <dsp:nvSpPr>
        <dsp:cNvPr id="0" name=""/>
        <dsp:cNvSpPr/>
      </dsp:nvSpPr>
      <dsp:spPr>
        <a:xfrm rot="10800000">
          <a:off x="5553842" y="1744218"/>
          <a:ext cx="1491688" cy="1296606"/>
        </a:xfrm>
        <a:prstGeom prst="pieWedge">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ZA" sz="1100" b="1" kern="1200" dirty="0"/>
            <a:t>AV on road</a:t>
          </a:r>
        </a:p>
        <a:p>
          <a:pPr marL="0" lvl="0" indent="0" algn="ctr" defTabSz="488950">
            <a:lnSpc>
              <a:spcPct val="90000"/>
            </a:lnSpc>
            <a:spcBef>
              <a:spcPct val="0"/>
            </a:spcBef>
            <a:spcAft>
              <a:spcPct val="35000"/>
            </a:spcAft>
            <a:buNone/>
          </a:pPr>
          <a:r>
            <a:rPr lang="en-ZA" sz="1100" b="1" kern="1200" dirty="0"/>
            <a:t>17</a:t>
          </a:r>
        </a:p>
      </dsp:txBody>
      <dsp:txXfrm rot="10800000">
        <a:off x="5553842" y="1744218"/>
        <a:ext cx="1054783" cy="916839"/>
      </dsp:txXfrm>
    </dsp:sp>
    <dsp:sp modelId="{8B25F165-B7DD-4ADA-90B6-AE72EF5705F0}">
      <dsp:nvSpPr>
        <dsp:cNvPr id="0" name=""/>
        <dsp:cNvSpPr/>
      </dsp:nvSpPr>
      <dsp:spPr>
        <a:xfrm rot="16200000">
          <a:off x="4140928" y="1636771"/>
          <a:ext cx="1296606" cy="1491688"/>
        </a:xfrm>
        <a:prstGeom prst="pieWedge">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ZA" sz="1100" b="1" kern="1200" dirty="0"/>
            <a:t>Cross pavement</a:t>
          </a:r>
        </a:p>
        <a:p>
          <a:pPr marL="0" lvl="0" indent="0" algn="ctr" defTabSz="488950">
            <a:lnSpc>
              <a:spcPct val="90000"/>
            </a:lnSpc>
            <a:spcBef>
              <a:spcPct val="0"/>
            </a:spcBef>
            <a:spcAft>
              <a:spcPct val="35000"/>
            </a:spcAft>
            <a:buNone/>
          </a:pPr>
          <a:r>
            <a:rPr lang="en-ZA" sz="1100" b="1" kern="1200" dirty="0"/>
            <a:t>14</a:t>
          </a:r>
        </a:p>
        <a:p>
          <a:pPr marL="0" lvl="0" indent="0" algn="ctr" defTabSz="488950">
            <a:lnSpc>
              <a:spcPct val="90000"/>
            </a:lnSpc>
            <a:spcBef>
              <a:spcPct val="0"/>
            </a:spcBef>
            <a:spcAft>
              <a:spcPct val="35000"/>
            </a:spcAft>
            <a:buNone/>
          </a:pPr>
          <a:r>
            <a:rPr lang="en-ZA" sz="1100" b="1" kern="1200" dirty="0"/>
            <a:t>(ATM site 1)</a:t>
          </a:r>
        </a:p>
      </dsp:txBody>
      <dsp:txXfrm rot="5400000">
        <a:off x="4480292" y="1734312"/>
        <a:ext cx="1054783" cy="916839"/>
      </dsp:txXfrm>
    </dsp:sp>
    <dsp:sp modelId="{03D8C896-247D-4FF6-B8C0-18915772B3B4}">
      <dsp:nvSpPr>
        <dsp:cNvPr id="0" name=""/>
        <dsp:cNvSpPr/>
      </dsp:nvSpPr>
      <dsp:spPr>
        <a:xfrm>
          <a:off x="5173434" y="1323440"/>
          <a:ext cx="789456" cy="769980"/>
        </a:xfrm>
        <a:prstGeom prst="circularArrow">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68FA1A6-004A-44FE-86D3-38D3AA346B12}">
      <dsp:nvSpPr>
        <dsp:cNvPr id="0" name=""/>
        <dsp:cNvSpPr/>
      </dsp:nvSpPr>
      <dsp:spPr>
        <a:xfrm rot="10800000">
          <a:off x="5174431" y="1331993"/>
          <a:ext cx="787462" cy="752868"/>
        </a:xfrm>
        <a:prstGeom prst="circularArrow">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90665" cy="4968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sz="quarter" idx="1"/>
          </p:nvPr>
        </p:nvSpPr>
        <p:spPr>
          <a:xfrm>
            <a:off x="3776866" y="0"/>
            <a:ext cx="2890665" cy="496888"/>
          </a:xfrm>
          <a:prstGeom prst="rect">
            <a:avLst/>
          </a:prstGeom>
        </p:spPr>
        <p:txBody>
          <a:bodyPr vert="horz" lIns="91440" tIns="45720" rIns="91440" bIns="45720" rtlCol="0"/>
          <a:lstStyle>
            <a:lvl1pPr algn="r">
              <a:defRPr sz="1200"/>
            </a:lvl1pPr>
          </a:lstStyle>
          <a:p>
            <a:fld id="{D7892499-378C-4B99-9EEA-4F454C396037}" type="datetimeFigureOut">
              <a:rPr lang="en-ZA" smtClean="0"/>
              <a:t>2026/08/27</a:t>
            </a:fld>
            <a:endParaRPr lang="en-ZA"/>
          </a:p>
        </p:txBody>
      </p:sp>
      <p:sp>
        <p:nvSpPr>
          <p:cNvPr id="4" name="Footer Placeholder 3"/>
          <p:cNvSpPr>
            <a:spLocks noGrp="1"/>
          </p:cNvSpPr>
          <p:nvPr>
            <p:ph type="ftr" sz="quarter" idx="2"/>
          </p:nvPr>
        </p:nvSpPr>
        <p:spPr>
          <a:xfrm>
            <a:off x="0" y="9429750"/>
            <a:ext cx="2890665" cy="496888"/>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p:cNvSpPr>
            <a:spLocks noGrp="1"/>
          </p:cNvSpPr>
          <p:nvPr>
            <p:ph type="sldNum" sz="quarter" idx="3"/>
          </p:nvPr>
        </p:nvSpPr>
        <p:spPr>
          <a:xfrm>
            <a:off x="3776866" y="9429750"/>
            <a:ext cx="2890665" cy="496888"/>
          </a:xfrm>
          <a:prstGeom prst="rect">
            <a:avLst/>
          </a:prstGeom>
        </p:spPr>
        <p:txBody>
          <a:bodyPr vert="horz" lIns="91440" tIns="45720" rIns="91440" bIns="45720" rtlCol="0" anchor="b"/>
          <a:lstStyle>
            <a:lvl1pPr algn="r">
              <a:defRPr sz="1200"/>
            </a:lvl1pPr>
          </a:lstStyle>
          <a:p>
            <a:fld id="{93E69A92-5F7D-4A22-825B-763D4B3F6822}" type="slidenum">
              <a:rPr lang="en-ZA" smtClean="0"/>
              <a:t>‹#›</a:t>
            </a:fld>
            <a:endParaRPr lang="en-ZA"/>
          </a:p>
        </p:txBody>
      </p:sp>
    </p:spTree>
    <p:extLst>
      <p:ext uri="{BB962C8B-B14F-4D97-AF65-F5344CB8AC3E}">
        <p14:creationId xmlns:p14="http://schemas.microsoft.com/office/powerpoint/2010/main" val="16757923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3668DC1F-86CA-47B9-9F14-0996E48587B8}" type="datetimeFigureOut">
              <a:rPr lang="en-ZA" smtClean="0"/>
              <a:t>2026/08/27</a:t>
            </a:fld>
            <a:endParaRPr lang="en-ZA" dirty="0"/>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en-ZA" dirty="0"/>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9428585"/>
            <a:ext cx="2889938" cy="498055"/>
          </a:xfrm>
          <a:prstGeom prst="rect">
            <a:avLst/>
          </a:prstGeom>
        </p:spPr>
        <p:txBody>
          <a:bodyPr vert="horz" lIns="91440" tIns="45720" rIns="91440" bIns="45720" rtlCol="0" anchor="b"/>
          <a:lstStyle>
            <a:lvl1pPr algn="l">
              <a:defRPr sz="1200"/>
            </a:lvl1pPr>
          </a:lstStyle>
          <a:p>
            <a:endParaRPr lang="en-ZA" dirty="0"/>
          </a:p>
        </p:txBody>
      </p:sp>
      <p:sp>
        <p:nvSpPr>
          <p:cNvPr id="7" name="Slide Number Placeholder 6"/>
          <p:cNvSpPr>
            <a:spLocks noGrp="1"/>
          </p:cNvSpPr>
          <p:nvPr>
            <p:ph type="sldNum" sz="quarter" idx="5"/>
          </p:nvPr>
        </p:nvSpPr>
        <p:spPr>
          <a:xfrm>
            <a:off x="3777607" y="9428585"/>
            <a:ext cx="2889938" cy="498055"/>
          </a:xfrm>
          <a:prstGeom prst="rect">
            <a:avLst/>
          </a:prstGeom>
        </p:spPr>
        <p:txBody>
          <a:bodyPr vert="horz" lIns="91440" tIns="45720" rIns="91440" bIns="45720" rtlCol="0" anchor="b"/>
          <a:lstStyle>
            <a:lvl1pPr algn="r">
              <a:defRPr sz="1200"/>
            </a:lvl1pPr>
          </a:lstStyle>
          <a:p>
            <a:fld id="{9B7BCA9F-F0C4-4676-B2A5-1B993AB766C1}" type="slidenum">
              <a:rPr lang="en-ZA" smtClean="0"/>
              <a:t>‹#›</a:t>
            </a:fld>
            <a:endParaRPr lang="en-ZA" dirty="0"/>
          </a:p>
        </p:txBody>
      </p:sp>
    </p:spTree>
    <p:extLst>
      <p:ext uri="{BB962C8B-B14F-4D97-AF65-F5344CB8AC3E}">
        <p14:creationId xmlns:p14="http://schemas.microsoft.com/office/powerpoint/2010/main" val="10544593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1961B9CF-64EE-473C-B35A-B8D139D5CFD6}" type="slidenum">
              <a:rPr lang="en-ZA" smtClean="0"/>
              <a:t>1</a:t>
            </a:fld>
            <a:endParaRPr lang="en-ZA" dirty="0"/>
          </a:p>
        </p:txBody>
      </p:sp>
    </p:spTree>
    <p:extLst>
      <p:ext uri="{BB962C8B-B14F-4D97-AF65-F5344CB8AC3E}">
        <p14:creationId xmlns:p14="http://schemas.microsoft.com/office/powerpoint/2010/main" val="3680059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7BCA9F-F0C4-4676-B2A5-1B993AB766C1}" type="slidenum">
              <a:rPr lang="en-ZA" smtClean="0"/>
              <a:t>26</a:t>
            </a:fld>
            <a:endParaRPr lang="en-ZA" dirty="0"/>
          </a:p>
        </p:txBody>
      </p:sp>
    </p:spTree>
    <p:extLst>
      <p:ext uri="{BB962C8B-B14F-4D97-AF65-F5344CB8AC3E}">
        <p14:creationId xmlns:p14="http://schemas.microsoft.com/office/powerpoint/2010/main" val="35829204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9B7BCA9F-F0C4-4676-B2A5-1B993AB766C1}" type="slidenum">
              <a:rPr lang="en-ZA" smtClean="0"/>
              <a:t>28</a:t>
            </a:fld>
            <a:endParaRPr lang="en-ZA" dirty="0"/>
          </a:p>
        </p:txBody>
      </p:sp>
    </p:spTree>
    <p:extLst>
      <p:ext uri="{BB962C8B-B14F-4D97-AF65-F5344CB8AC3E}">
        <p14:creationId xmlns:p14="http://schemas.microsoft.com/office/powerpoint/2010/main" val="504102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9B7BCA9F-F0C4-4676-B2A5-1B993AB766C1}" type="slidenum">
              <a:rPr lang="en-ZA" smtClean="0"/>
              <a:t>32</a:t>
            </a:fld>
            <a:endParaRPr lang="en-ZA" dirty="0"/>
          </a:p>
        </p:txBody>
      </p:sp>
    </p:spTree>
    <p:extLst>
      <p:ext uri="{BB962C8B-B14F-4D97-AF65-F5344CB8AC3E}">
        <p14:creationId xmlns:p14="http://schemas.microsoft.com/office/powerpoint/2010/main" val="19800967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9B7BCA9F-F0C4-4676-B2A5-1B993AB766C1}" type="slidenum">
              <a:rPr lang="en-ZA" smtClean="0"/>
              <a:t>33</a:t>
            </a:fld>
            <a:endParaRPr lang="en-ZA" dirty="0"/>
          </a:p>
        </p:txBody>
      </p:sp>
    </p:spTree>
    <p:extLst>
      <p:ext uri="{BB962C8B-B14F-4D97-AF65-F5344CB8AC3E}">
        <p14:creationId xmlns:p14="http://schemas.microsoft.com/office/powerpoint/2010/main" val="23624891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7BCA9F-F0C4-4676-B2A5-1B993AB766C1}" type="slidenum">
              <a:rPr lang="en-ZA" smtClean="0"/>
              <a:t>38</a:t>
            </a:fld>
            <a:endParaRPr lang="en-ZA" dirty="0"/>
          </a:p>
        </p:txBody>
      </p:sp>
    </p:spTree>
    <p:extLst>
      <p:ext uri="{BB962C8B-B14F-4D97-AF65-F5344CB8AC3E}">
        <p14:creationId xmlns:p14="http://schemas.microsoft.com/office/powerpoint/2010/main" val="22305643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9B7BCA9F-F0C4-4676-B2A5-1B993AB766C1}" type="slidenum">
              <a:rPr lang="en-ZA" smtClean="0"/>
              <a:t>39</a:t>
            </a:fld>
            <a:endParaRPr lang="en-ZA" dirty="0"/>
          </a:p>
        </p:txBody>
      </p:sp>
    </p:spTree>
    <p:extLst>
      <p:ext uri="{BB962C8B-B14F-4D97-AF65-F5344CB8AC3E}">
        <p14:creationId xmlns:p14="http://schemas.microsoft.com/office/powerpoint/2010/main" val="16101955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7BCA9F-F0C4-4676-B2A5-1B993AB766C1}" type="slidenum">
              <a:rPr lang="en-ZA" smtClean="0"/>
              <a:t>41</a:t>
            </a:fld>
            <a:endParaRPr lang="en-ZA" dirty="0"/>
          </a:p>
        </p:txBody>
      </p:sp>
    </p:spTree>
    <p:extLst>
      <p:ext uri="{BB962C8B-B14F-4D97-AF65-F5344CB8AC3E}">
        <p14:creationId xmlns:p14="http://schemas.microsoft.com/office/powerpoint/2010/main" val="37055558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9B7BCA9F-F0C4-4676-B2A5-1B993AB766C1}" type="slidenum">
              <a:rPr lang="en-ZA" smtClean="0"/>
              <a:t>43</a:t>
            </a:fld>
            <a:endParaRPr lang="en-ZA" dirty="0"/>
          </a:p>
        </p:txBody>
      </p:sp>
    </p:spTree>
    <p:extLst>
      <p:ext uri="{BB962C8B-B14F-4D97-AF65-F5344CB8AC3E}">
        <p14:creationId xmlns:p14="http://schemas.microsoft.com/office/powerpoint/2010/main" val="26818839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9B7BCA9F-F0C4-4676-B2A5-1B993AB766C1}" type="slidenum">
              <a:rPr lang="en-ZA" smtClean="0"/>
              <a:t>46</a:t>
            </a:fld>
            <a:endParaRPr lang="en-ZA" dirty="0"/>
          </a:p>
        </p:txBody>
      </p:sp>
    </p:spTree>
    <p:extLst>
      <p:ext uri="{BB962C8B-B14F-4D97-AF65-F5344CB8AC3E}">
        <p14:creationId xmlns:p14="http://schemas.microsoft.com/office/powerpoint/2010/main" val="27186126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9B7BCA9F-F0C4-4676-B2A5-1B993AB766C1}" type="slidenum">
              <a:rPr lang="en-ZA" smtClean="0"/>
              <a:t>53</a:t>
            </a:fld>
            <a:endParaRPr lang="en-ZA" dirty="0"/>
          </a:p>
        </p:txBody>
      </p:sp>
    </p:spTree>
    <p:extLst>
      <p:ext uri="{BB962C8B-B14F-4D97-AF65-F5344CB8AC3E}">
        <p14:creationId xmlns:p14="http://schemas.microsoft.com/office/powerpoint/2010/main" val="2893802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9B7BCA9F-F0C4-4676-B2A5-1B993AB766C1}" type="slidenum">
              <a:rPr lang="en-ZA" smtClean="0"/>
              <a:t>15</a:t>
            </a:fld>
            <a:endParaRPr lang="en-ZA" dirty="0"/>
          </a:p>
        </p:txBody>
      </p:sp>
    </p:spTree>
    <p:extLst>
      <p:ext uri="{BB962C8B-B14F-4D97-AF65-F5344CB8AC3E}">
        <p14:creationId xmlns:p14="http://schemas.microsoft.com/office/powerpoint/2010/main" val="26782205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9B7BCA9F-F0C4-4676-B2A5-1B993AB766C1}" type="slidenum">
              <a:rPr lang="en-ZA" smtClean="0"/>
              <a:t>54</a:t>
            </a:fld>
            <a:endParaRPr lang="en-ZA" dirty="0"/>
          </a:p>
        </p:txBody>
      </p:sp>
    </p:spTree>
    <p:extLst>
      <p:ext uri="{BB962C8B-B14F-4D97-AF65-F5344CB8AC3E}">
        <p14:creationId xmlns:p14="http://schemas.microsoft.com/office/powerpoint/2010/main" val="32906552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9B7BCA9F-F0C4-4676-B2A5-1B993AB766C1}" type="slidenum">
              <a:rPr lang="en-ZA" smtClean="0"/>
              <a:t>66</a:t>
            </a:fld>
            <a:endParaRPr lang="en-ZA" dirty="0"/>
          </a:p>
        </p:txBody>
      </p:sp>
    </p:spTree>
    <p:extLst>
      <p:ext uri="{BB962C8B-B14F-4D97-AF65-F5344CB8AC3E}">
        <p14:creationId xmlns:p14="http://schemas.microsoft.com/office/powerpoint/2010/main" val="4149832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7BCA9F-F0C4-4676-B2A5-1B993AB766C1}"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Z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96818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7BCA9F-F0C4-4676-B2A5-1B993AB766C1}" type="slidenum">
              <a:rPr lang="en-ZA" smtClean="0"/>
              <a:t>79</a:t>
            </a:fld>
            <a:endParaRPr lang="en-ZA" dirty="0"/>
          </a:p>
        </p:txBody>
      </p:sp>
    </p:spTree>
    <p:extLst>
      <p:ext uri="{BB962C8B-B14F-4D97-AF65-F5344CB8AC3E}">
        <p14:creationId xmlns:p14="http://schemas.microsoft.com/office/powerpoint/2010/main" val="25007519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9B7BCA9F-F0C4-4676-B2A5-1B993AB766C1}" type="slidenum">
              <a:rPr lang="en-ZA" smtClean="0"/>
              <a:t>80</a:t>
            </a:fld>
            <a:endParaRPr lang="en-ZA" dirty="0"/>
          </a:p>
        </p:txBody>
      </p:sp>
    </p:spTree>
    <p:extLst>
      <p:ext uri="{BB962C8B-B14F-4D97-AF65-F5344CB8AC3E}">
        <p14:creationId xmlns:p14="http://schemas.microsoft.com/office/powerpoint/2010/main" val="30765075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9B7BCA9F-F0C4-4676-B2A5-1B993AB766C1}" type="slidenum">
              <a:rPr lang="en-ZA" smtClean="0"/>
              <a:t>114</a:t>
            </a:fld>
            <a:endParaRPr lang="en-ZA" dirty="0"/>
          </a:p>
        </p:txBody>
      </p:sp>
    </p:spTree>
    <p:extLst>
      <p:ext uri="{BB962C8B-B14F-4D97-AF65-F5344CB8AC3E}">
        <p14:creationId xmlns:p14="http://schemas.microsoft.com/office/powerpoint/2010/main" val="8087887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9B7BCA9F-F0C4-4676-B2A5-1B993AB766C1}" type="slidenum">
              <a:rPr lang="en-ZA" smtClean="0"/>
              <a:t>156</a:t>
            </a:fld>
            <a:endParaRPr lang="en-ZA" dirty="0"/>
          </a:p>
        </p:txBody>
      </p:sp>
    </p:spTree>
    <p:extLst>
      <p:ext uri="{BB962C8B-B14F-4D97-AF65-F5344CB8AC3E}">
        <p14:creationId xmlns:p14="http://schemas.microsoft.com/office/powerpoint/2010/main" val="10287250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9B7BCA9F-F0C4-4676-B2A5-1B993AB766C1}" type="slidenum">
              <a:rPr lang="en-ZA" smtClean="0"/>
              <a:t>158</a:t>
            </a:fld>
            <a:endParaRPr lang="en-ZA" dirty="0"/>
          </a:p>
        </p:txBody>
      </p:sp>
    </p:spTree>
    <p:extLst>
      <p:ext uri="{BB962C8B-B14F-4D97-AF65-F5344CB8AC3E}">
        <p14:creationId xmlns:p14="http://schemas.microsoft.com/office/powerpoint/2010/main" val="21001447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9B7BCA9F-F0C4-4676-B2A5-1B993AB766C1}" type="slidenum">
              <a:rPr lang="en-ZA" smtClean="0"/>
              <a:t>16</a:t>
            </a:fld>
            <a:endParaRPr lang="en-ZA" dirty="0"/>
          </a:p>
        </p:txBody>
      </p:sp>
    </p:spTree>
    <p:extLst>
      <p:ext uri="{BB962C8B-B14F-4D97-AF65-F5344CB8AC3E}">
        <p14:creationId xmlns:p14="http://schemas.microsoft.com/office/powerpoint/2010/main" val="1941953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9B7BCA9F-F0C4-4676-B2A5-1B993AB766C1}" type="slidenum">
              <a:rPr lang="en-ZA" smtClean="0"/>
              <a:t>17</a:t>
            </a:fld>
            <a:endParaRPr lang="en-ZA" dirty="0"/>
          </a:p>
        </p:txBody>
      </p:sp>
    </p:spTree>
    <p:extLst>
      <p:ext uri="{BB962C8B-B14F-4D97-AF65-F5344CB8AC3E}">
        <p14:creationId xmlns:p14="http://schemas.microsoft.com/office/powerpoint/2010/main" val="38478472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7BCA9F-F0C4-4676-B2A5-1B993AB766C1}" type="slidenum">
              <a:rPr lang="en-ZA" smtClean="0"/>
              <a:t>19</a:t>
            </a:fld>
            <a:endParaRPr lang="en-ZA" dirty="0"/>
          </a:p>
        </p:txBody>
      </p:sp>
    </p:spTree>
    <p:extLst>
      <p:ext uri="{BB962C8B-B14F-4D97-AF65-F5344CB8AC3E}">
        <p14:creationId xmlns:p14="http://schemas.microsoft.com/office/powerpoint/2010/main" val="27773443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9B7BCA9F-F0C4-4676-B2A5-1B993AB766C1}" type="slidenum">
              <a:rPr lang="en-ZA" smtClean="0"/>
              <a:t>20</a:t>
            </a:fld>
            <a:endParaRPr lang="en-ZA" dirty="0"/>
          </a:p>
        </p:txBody>
      </p:sp>
    </p:spTree>
    <p:extLst>
      <p:ext uri="{BB962C8B-B14F-4D97-AF65-F5344CB8AC3E}">
        <p14:creationId xmlns:p14="http://schemas.microsoft.com/office/powerpoint/2010/main" val="993994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9B7BCA9F-F0C4-4676-B2A5-1B993AB766C1}" type="slidenum">
              <a:rPr lang="en-ZA" smtClean="0"/>
              <a:t>22</a:t>
            </a:fld>
            <a:endParaRPr lang="en-ZA" dirty="0"/>
          </a:p>
        </p:txBody>
      </p:sp>
    </p:spTree>
    <p:extLst>
      <p:ext uri="{BB962C8B-B14F-4D97-AF65-F5344CB8AC3E}">
        <p14:creationId xmlns:p14="http://schemas.microsoft.com/office/powerpoint/2010/main" val="18964469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9B7BCA9F-F0C4-4676-B2A5-1B993AB766C1}" type="slidenum">
              <a:rPr lang="en-ZA" smtClean="0"/>
              <a:t>23</a:t>
            </a:fld>
            <a:endParaRPr lang="en-ZA" dirty="0"/>
          </a:p>
        </p:txBody>
      </p:sp>
    </p:spTree>
    <p:extLst>
      <p:ext uri="{BB962C8B-B14F-4D97-AF65-F5344CB8AC3E}">
        <p14:creationId xmlns:p14="http://schemas.microsoft.com/office/powerpoint/2010/main" val="30135078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7BCA9F-F0C4-4676-B2A5-1B993AB766C1}"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Z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93400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cid:image001.png@01D4691B.C12AFB40" TargetMode="External"/><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cid:image001.png@01D4691B.C12AFB40" TargetMode="External"/><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cid:image001.png@01D4691B.C12AFB40" TargetMode="External"/><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8" name="Picture 7" descr="A blue and yellow logo&#10;&#10;AI-generated content may be incorrect.">
            <a:extLst>
              <a:ext uri="{FF2B5EF4-FFF2-40B4-BE49-F238E27FC236}">
                <a16:creationId xmlns:a16="http://schemas.microsoft.com/office/drawing/2014/main" id="{3A18B4BD-C7F9-8F62-2CDE-2E82A8B86E83}"/>
              </a:ext>
            </a:extLst>
          </p:cNvPr>
          <p:cNvPicPr>
            <a:picLocks noChangeAspect="1"/>
          </p:cNvPicPr>
          <p:nvPr/>
        </p:nvPicPr>
        <p:blipFill>
          <a:blip r:embed="rId2"/>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AE0E904E-1911-8A79-E072-4471B029AD7B}"/>
              </a:ext>
            </a:extLst>
          </p:cNvPr>
          <p:cNvSpPr>
            <a:spLocks noGrp="1"/>
          </p:cNvSpPr>
          <p:nvPr>
            <p:ph type="subTitle" idx="1"/>
          </p:nvPr>
        </p:nvSpPr>
        <p:spPr>
          <a:xfrm>
            <a:off x="3048000" y="4144403"/>
            <a:ext cx="9144000" cy="1300413"/>
          </a:xfrm>
        </p:spPr>
        <p:txBody>
          <a:bodyPr>
            <a:normAutofit/>
          </a:bodyPr>
          <a:lstStyle>
            <a:lvl1pPr marL="0" indent="0" algn="ctr">
              <a:buNone/>
              <a:defRPr sz="3000" b="1">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Text Placeholder 2">
            <a:extLst>
              <a:ext uri="{FF2B5EF4-FFF2-40B4-BE49-F238E27FC236}">
                <a16:creationId xmlns:a16="http://schemas.microsoft.com/office/drawing/2014/main" id="{5132BF55-DCB4-4C1B-18E8-81BCAC79DE76}"/>
              </a:ext>
            </a:extLst>
          </p:cNvPr>
          <p:cNvSpPr>
            <a:spLocks noGrp="1"/>
          </p:cNvSpPr>
          <p:nvPr>
            <p:ph idx="10" hasCustomPrompt="1"/>
          </p:nvPr>
        </p:nvSpPr>
        <p:spPr>
          <a:xfrm>
            <a:off x="3048000" y="5519467"/>
            <a:ext cx="9144000" cy="369703"/>
          </a:xfrm>
          <a:prstGeom prst="rect">
            <a:avLst/>
          </a:prstGeom>
        </p:spPr>
        <p:txBody>
          <a:bodyPr vert="horz" lIns="91440" tIns="45720" rIns="91440" bIns="45720" rtlCol="0">
            <a:noAutofit/>
          </a:bodyPr>
          <a:lstStyle>
            <a:lvl1pPr marL="0" indent="0" algn="ctr">
              <a:buNone/>
              <a:defRPr sz="2000" b="1">
                <a:solidFill>
                  <a:schemeClr val="tx1"/>
                </a:solidFill>
                <a:latin typeface="Arial" panose="020B0604020202020204" pitchFamily="34" charset="0"/>
                <a:cs typeface="Arial" panose="020B0604020202020204" pitchFamily="34" charset="0"/>
              </a:defRPr>
            </a:lvl1pPr>
          </a:lstStyle>
          <a:p>
            <a:pPr lvl="0"/>
            <a:r>
              <a:rPr lang="en-GB" dirty="0"/>
              <a:t>Click to edit Master text styles</a:t>
            </a:r>
          </a:p>
        </p:txBody>
      </p:sp>
    </p:spTree>
    <p:extLst>
      <p:ext uri="{BB962C8B-B14F-4D97-AF65-F5344CB8AC3E}">
        <p14:creationId xmlns:p14="http://schemas.microsoft.com/office/powerpoint/2010/main" val="2929818836"/>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459122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9040" y="2194211"/>
            <a:ext cx="10266313" cy="2387600"/>
          </a:xfrm>
        </p:spPr>
        <p:txBody>
          <a:bodyPr anchor="ctr"/>
          <a:lstStyle>
            <a:lvl1pPr algn="ctr">
              <a:defRPr sz="6000" b="1">
                <a:solidFill>
                  <a:srgbClr val="D1B123"/>
                </a:solidFill>
              </a:defRPr>
            </a:lvl1pPr>
          </a:lstStyle>
          <a:p>
            <a:r>
              <a:rPr lang="en-US"/>
              <a:t>Click to edit Master title style</a:t>
            </a:r>
            <a:endParaRPr lang="en-ZA" dirty="0"/>
          </a:p>
        </p:txBody>
      </p:sp>
      <p:sp>
        <p:nvSpPr>
          <p:cNvPr id="3" name="Subtitle 2"/>
          <p:cNvSpPr>
            <a:spLocks noGrp="1"/>
          </p:cNvSpPr>
          <p:nvPr>
            <p:ph type="subTitle" idx="1"/>
          </p:nvPr>
        </p:nvSpPr>
        <p:spPr>
          <a:xfrm>
            <a:off x="561153" y="4723391"/>
            <a:ext cx="8752405" cy="1339812"/>
          </a:xfrm>
        </p:spPr>
        <p:txBody>
          <a:bodyPr anchor="ctr"/>
          <a:lstStyle>
            <a:lvl1pPr marL="0" indent="0" algn="ctr">
              <a:buNone/>
              <a:defRPr sz="2400">
                <a:solidFill>
                  <a:srgbClr val="D1B12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dirty="0"/>
          </a:p>
        </p:txBody>
      </p:sp>
      <p:sp>
        <p:nvSpPr>
          <p:cNvPr id="4" name="Slide Number Placeholder 3">
            <a:extLst>
              <a:ext uri="{FF2B5EF4-FFF2-40B4-BE49-F238E27FC236}">
                <a16:creationId xmlns:a16="http://schemas.microsoft.com/office/drawing/2014/main" id="{A5980993-CED5-A40F-FBC2-D8C733FD90B3}"/>
              </a:ext>
            </a:extLst>
          </p:cNvPr>
          <p:cNvSpPr>
            <a:spLocks noGrp="1"/>
          </p:cNvSpPr>
          <p:nvPr>
            <p:ph type="sldNum" sz="quarter" idx="12"/>
          </p:nvPr>
        </p:nvSpPr>
        <p:spPr>
          <a:xfrm>
            <a:off x="10837333" y="6650182"/>
            <a:ext cx="1259833" cy="233992"/>
          </a:xfrm>
          <a:prstGeom prst="rect">
            <a:avLst/>
          </a:prstGeom>
        </p:spPr>
        <p:txBody>
          <a:bodyPr/>
          <a:lstStyle>
            <a:lvl1pPr algn="r">
              <a:defRPr/>
            </a:lvl1pPr>
          </a:lstStyle>
          <a:p>
            <a:pPr algn="r"/>
            <a:fld id="{70AAA570-3596-44A9-950A-E638EE719369}" type="slidenum">
              <a:rPr lang="en-ZA" smtClean="0"/>
              <a:pPr algn="r"/>
              <a:t>‹#›</a:t>
            </a:fld>
            <a:endParaRPr lang="en-ZA" dirty="0"/>
          </a:p>
        </p:txBody>
      </p:sp>
    </p:spTree>
    <p:extLst>
      <p:ext uri="{BB962C8B-B14F-4D97-AF65-F5344CB8AC3E}">
        <p14:creationId xmlns:p14="http://schemas.microsoft.com/office/powerpoint/2010/main" val="206168940"/>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1_Heading &amp; Sub-headin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0837333" y="6650182"/>
            <a:ext cx="1259833" cy="233992"/>
          </a:xfrm>
          <a:prstGeom prst="rect">
            <a:avLst/>
          </a:prstGeom>
        </p:spPr>
        <p:txBody>
          <a:bodyPr/>
          <a:lstStyle>
            <a:lvl1pPr algn="r">
              <a:defRPr/>
            </a:lvl1pPr>
          </a:lstStyle>
          <a:p>
            <a:pPr algn="r"/>
            <a:fld id="{70AAA570-3596-44A9-950A-E638EE719369}" type="slidenum">
              <a:rPr lang="en-ZA" smtClean="0"/>
              <a:pPr algn="r"/>
              <a:t>‹#›</a:t>
            </a:fld>
            <a:endParaRPr lang="en-ZA" dirty="0"/>
          </a:p>
        </p:txBody>
      </p:sp>
      <p:sp>
        <p:nvSpPr>
          <p:cNvPr id="8" name="Text Placeholder 3">
            <a:extLst>
              <a:ext uri="{FF2B5EF4-FFF2-40B4-BE49-F238E27FC236}">
                <a16:creationId xmlns:a16="http://schemas.microsoft.com/office/drawing/2014/main" id="{3A2C2B97-C461-B598-F6E7-FBFDCE8225C0}"/>
              </a:ext>
            </a:extLst>
          </p:cNvPr>
          <p:cNvSpPr>
            <a:spLocks noGrp="1"/>
          </p:cNvSpPr>
          <p:nvPr>
            <p:ph type="body" sz="half" idx="2"/>
          </p:nvPr>
        </p:nvSpPr>
        <p:spPr>
          <a:xfrm>
            <a:off x="433388" y="623636"/>
            <a:ext cx="10936576" cy="442791"/>
          </a:xfrm>
        </p:spPr>
        <p:txBody>
          <a:bodyPr lIns="91440" rIns="91440">
            <a:normAutofit/>
          </a:bodyPr>
          <a:lstStyle>
            <a:lvl1pPr marL="0" indent="0">
              <a:lnSpc>
                <a:spcPct val="108000"/>
              </a:lnSpc>
              <a:spcBef>
                <a:spcPts val="600"/>
              </a:spcBef>
              <a:buNone/>
              <a:defRPr sz="16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7" name="Title 7">
            <a:extLst>
              <a:ext uri="{FF2B5EF4-FFF2-40B4-BE49-F238E27FC236}">
                <a16:creationId xmlns:a16="http://schemas.microsoft.com/office/drawing/2014/main" id="{8BA40F75-1BCE-325A-3E53-8DE40012084B}"/>
              </a:ext>
            </a:extLst>
          </p:cNvPr>
          <p:cNvSpPr>
            <a:spLocks noGrp="1"/>
          </p:cNvSpPr>
          <p:nvPr>
            <p:ph type="title"/>
          </p:nvPr>
        </p:nvSpPr>
        <p:spPr>
          <a:xfrm>
            <a:off x="433388" y="112977"/>
            <a:ext cx="10936576" cy="450442"/>
          </a:xfrm>
        </p:spPr>
        <p:txBody>
          <a:bodyPr>
            <a:noAutofit/>
          </a:bodyPr>
          <a:lstStyle>
            <a:lvl1pPr>
              <a:lnSpc>
                <a:spcPct val="80000"/>
              </a:lnSpc>
              <a:defRPr sz="2400"/>
            </a:lvl1pPr>
          </a:lstStyle>
          <a:p>
            <a:r>
              <a:rPr lang="en-US"/>
              <a:t>Click to edit Master title style</a:t>
            </a:r>
            <a:endParaRPr lang="en-US" dirty="0"/>
          </a:p>
        </p:txBody>
      </p:sp>
    </p:spTree>
    <p:extLst>
      <p:ext uri="{BB962C8B-B14F-4D97-AF65-F5344CB8AC3E}">
        <p14:creationId xmlns:p14="http://schemas.microsoft.com/office/powerpoint/2010/main" val="3133970239"/>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cSld name="1_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0837333" y="6650182"/>
            <a:ext cx="1259833" cy="233992"/>
          </a:xfrm>
        </p:spPr>
        <p:txBody>
          <a:bodyPr/>
          <a:lstStyle>
            <a:lvl1pPr algn="r">
              <a:defRPr/>
            </a:lvl1pPr>
          </a:lstStyle>
          <a:p>
            <a:fld id="{70AAA570-3596-44A9-950A-E638EE719369}" type="slidenum">
              <a:rPr lang="en-ZA" smtClean="0"/>
              <a:pPr/>
              <a:t>‹#›</a:t>
            </a:fld>
            <a:endParaRPr lang="en-ZA" dirty="0"/>
          </a:p>
        </p:txBody>
      </p:sp>
      <p:sp>
        <p:nvSpPr>
          <p:cNvPr id="7" name="Title 7">
            <a:extLst>
              <a:ext uri="{FF2B5EF4-FFF2-40B4-BE49-F238E27FC236}">
                <a16:creationId xmlns:a16="http://schemas.microsoft.com/office/drawing/2014/main" id="{8BA40F75-1BCE-325A-3E53-8DE40012084B}"/>
              </a:ext>
            </a:extLst>
          </p:cNvPr>
          <p:cNvSpPr>
            <a:spLocks noGrp="1"/>
          </p:cNvSpPr>
          <p:nvPr>
            <p:ph type="title"/>
          </p:nvPr>
        </p:nvSpPr>
        <p:spPr>
          <a:xfrm>
            <a:off x="433388" y="112977"/>
            <a:ext cx="10936576" cy="450442"/>
          </a:xfrm>
        </p:spPr>
        <p:txBody>
          <a:bodyPr>
            <a:noAutofit/>
          </a:bodyPr>
          <a:lstStyle>
            <a:lvl1pPr>
              <a:lnSpc>
                <a:spcPct val="80000"/>
              </a:lnSpc>
              <a:defRPr sz="2400"/>
            </a:lvl1pPr>
          </a:lstStyle>
          <a:p>
            <a:r>
              <a:rPr lang="en-US"/>
              <a:t>Click to edit Master title style</a:t>
            </a:r>
            <a:endParaRPr lang="en-US" dirty="0"/>
          </a:p>
        </p:txBody>
      </p:sp>
      <p:sp>
        <p:nvSpPr>
          <p:cNvPr id="8" name="Text Placeholder 3">
            <a:extLst>
              <a:ext uri="{FF2B5EF4-FFF2-40B4-BE49-F238E27FC236}">
                <a16:creationId xmlns:a16="http://schemas.microsoft.com/office/drawing/2014/main" id="{3A2C2B97-C461-B598-F6E7-FBFDCE8225C0}"/>
              </a:ext>
            </a:extLst>
          </p:cNvPr>
          <p:cNvSpPr>
            <a:spLocks noGrp="1"/>
          </p:cNvSpPr>
          <p:nvPr>
            <p:ph type="body" sz="half" idx="2"/>
          </p:nvPr>
        </p:nvSpPr>
        <p:spPr>
          <a:xfrm>
            <a:off x="433388" y="623636"/>
            <a:ext cx="10936576" cy="442791"/>
          </a:xfrm>
        </p:spPr>
        <p:txBody>
          <a:bodyPr lIns="91440" rIns="91440">
            <a:normAutofit/>
          </a:bodyPr>
          <a:lstStyle>
            <a:lvl1pPr marL="0" indent="0">
              <a:lnSpc>
                <a:spcPct val="108000"/>
              </a:lnSpc>
              <a:spcBef>
                <a:spcPts val="600"/>
              </a:spcBef>
              <a:buNone/>
              <a:defRPr sz="16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pic>
        <p:nvPicPr>
          <p:cNvPr id="9" name="Picture 8" descr="cid:image001.png@01D4691B.C12AFB40">
            <a:extLst>
              <a:ext uri="{FF2B5EF4-FFF2-40B4-BE49-F238E27FC236}">
                <a16:creationId xmlns:a16="http://schemas.microsoft.com/office/drawing/2014/main" id="{2E6CBF7A-794C-5639-6D42-D7064BF6AAD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059426" y="111707"/>
            <a:ext cx="1037740" cy="954720"/>
          </a:xfrm>
          <a:prstGeom prst="rect">
            <a:avLst/>
          </a:prstGeom>
          <a:noFill/>
          <a:ln>
            <a:noFill/>
          </a:ln>
        </p:spPr>
      </p:pic>
      <p:sp>
        <p:nvSpPr>
          <p:cNvPr id="10" name="Pentagon 6">
            <a:extLst>
              <a:ext uri="{FF2B5EF4-FFF2-40B4-BE49-F238E27FC236}">
                <a16:creationId xmlns:a16="http://schemas.microsoft.com/office/drawing/2014/main" id="{0ECB53E1-B8B3-371B-0002-459945806881}"/>
              </a:ext>
            </a:extLst>
          </p:cNvPr>
          <p:cNvSpPr/>
          <p:nvPr/>
        </p:nvSpPr>
        <p:spPr>
          <a:xfrm>
            <a:off x="0" y="0"/>
            <a:ext cx="230155" cy="6858000"/>
          </a:xfrm>
          <a:prstGeom prst="homePlate">
            <a:avLst>
              <a:gd name="adj" fmla="val 83127"/>
            </a:avLst>
          </a:prstGeom>
          <a:solidFill>
            <a:schemeClr val="accent5">
              <a:lumMod val="50000"/>
            </a:schemeClr>
          </a:solidFill>
          <a:ln>
            <a:solidFill>
              <a:srgbClr val="102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cxnSp>
        <p:nvCxnSpPr>
          <p:cNvPr id="2" name="Straight Connector 1">
            <a:extLst>
              <a:ext uri="{FF2B5EF4-FFF2-40B4-BE49-F238E27FC236}">
                <a16:creationId xmlns:a16="http://schemas.microsoft.com/office/drawing/2014/main" id="{8AFE6AEE-F7B2-5FD5-D9BC-CE34A29D039D}"/>
              </a:ext>
            </a:extLst>
          </p:cNvPr>
          <p:cNvCxnSpPr/>
          <p:nvPr/>
        </p:nvCxnSpPr>
        <p:spPr>
          <a:xfrm flipV="1">
            <a:off x="366011" y="111707"/>
            <a:ext cx="0" cy="954720"/>
          </a:xfrm>
          <a:prstGeom prst="line">
            <a:avLst/>
          </a:prstGeom>
          <a:ln>
            <a:solidFill>
              <a:srgbClr val="FFC000"/>
            </a:solidFill>
          </a:ln>
        </p:spPr>
        <p:style>
          <a:lnRef idx="2">
            <a:schemeClr val="accent3"/>
          </a:lnRef>
          <a:fillRef idx="0">
            <a:schemeClr val="accent3"/>
          </a:fillRef>
          <a:effectRef idx="1">
            <a:schemeClr val="accent3"/>
          </a:effectRef>
          <a:fontRef idx="minor">
            <a:schemeClr val="tx1"/>
          </a:fontRef>
        </p:style>
      </p:cxnSp>
      <p:pic>
        <p:nvPicPr>
          <p:cNvPr id="3" name="Picture 2" descr="cid:image001.png@01D4691B.C12AFB40">
            <a:extLst>
              <a:ext uri="{FF2B5EF4-FFF2-40B4-BE49-F238E27FC236}">
                <a16:creationId xmlns:a16="http://schemas.microsoft.com/office/drawing/2014/main" id="{6769914B-4538-1AB6-C0FE-3452C30EBDA5}"/>
              </a:ext>
            </a:extLst>
          </p:cNvPr>
          <p:cNvPicPr/>
          <p:nvPr userDrawn="1"/>
        </p:nvPicPr>
        <p:blipFill>
          <a:blip r:embed="rId2" r:link="rId3" cstate="print">
            <a:extLst>
              <a:ext uri="{28A0092B-C50C-407E-A947-70E740481C1C}">
                <a14:useLocalDpi xmlns:a14="http://schemas.microsoft.com/office/drawing/2010/main" val="0"/>
              </a:ext>
            </a:extLst>
          </a:blip>
          <a:srcRect/>
          <a:stretch>
            <a:fillRect/>
          </a:stretch>
        </p:blipFill>
        <p:spPr bwMode="auto">
          <a:xfrm>
            <a:off x="11059426" y="111707"/>
            <a:ext cx="1037740" cy="954720"/>
          </a:xfrm>
          <a:prstGeom prst="rect">
            <a:avLst/>
          </a:prstGeom>
          <a:noFill/>
          <a:ln>
            <a:noFill/>
          </a:ln>
        </p:spPr>
      </p:pic>
      <p:sp>
        <p:nvSpPr>
          <p:cNvPr id="5" name="Pentagon 6">
            <a:extLst>
              <a:ext uri="{FF2B5EF4-FFF2-40B4-BE49-F238E27FC236}">
                <a16:creationId xmlns:a16="http://schemas.microsoft.com/office/drawing/2014/main" id="{F58003F4-A6CA-1185-1742-DA8914D72A06}"/>
              </a:ext>
            </a:extLst>
          </p:cNvPr>
          <p:cNvSpPr/>
          <p:nvPr userDrawn="1"/>
        </p:nvSpPr>
        <p:spPr>
          <a:xfrm>
            <a:off x="0" y="0"/>
            <a:ext cx="230155" cy="6858000"/>
          </a:xfrm>
          <a:prstGeom prst="homePlate">
            <a:avLst>
              <a:gd name="adj" fmla="val 83127"/>
            </a:avLst>
          </a:prstGeom>
          <a:solidFill>
            <a:schemeClr val="accent5">
              <a:lumMod val="50000"/>
            </a:schemeClr>
          </a:solidFill>
          <a:ln>
            <a:solidFill>
              <a:srgbClr val="102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cxnSp>
        <p:nvCxnSpPr>
          <p:cNvPr id="6" name="Straight Connector 5">
            <a:extLst>
              <a:ext uri="{FF2B5EF4-FFF2-40B4-BE49-F238E27FC236}">
                <a16:creationId xmlns:a16="http://schemas.microsoft.com/office/drawing/2014/main" id="{19EA25F8-2F07-8B38-B35D-D50CFFBE7D75}"/>
              </a:ext>
            </a:extLst>
          </p:cNvPr>
          <p:cNvCxnSpPr/>
          <p:nvPr userDrawn="1"/>
        </p:nvCxnSpPr>
        <p:spPr>
          <a:xfrm flipV="1">
            <a:off x="366011" y="111707"/>
            <a:ext cx="0" cy="954720"/>
          </a:xfrm>
          <a:prstGeom prst="line">
            <a:avLst/>
          </a:prstGeom>
          <a:ln>
            <a:solidFill>
              <a:srgbClr val="FFC000"/>
            </a:solidFill>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37638158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cSld name="Table of content">
    <p:spTree>
      <p:nvGrpSpPr>
        <p:cNvPr id="1" name=""/>
        <p:cNvGrpSpPr/>
        <p:nvPr/>
      </p:nvGrpSpPr>
      <p:grpSpPr>
        <a:xfrm>
          <a:off x="0" y="0"/>
          <a:ext cx="0" cy="0"/>
          <a:chOff x="0" y="0"/>
          <a:chExt cx="0" cy="0"/>
        </a:xfrm>
      </p:grpSpPr>
      <p:sp>
        <p:nvSpPr>
          <p:cNvPr id="2" name="Title 1"/>
          <p:cNvSpPr>
            <a:spLocks noGrp="1"/>
          </p:cNvSpPr>
          <p:nvPr>
            <p:ph type="title"/>
          </p:nvPr>
        </p:nvSpPr>
        <p:spPr>
          <a:xfrm>
            <a:off x="904969" y="170654"/>
            <a:ext cx="10972804" cy="485100"/>
          </a:xfrm>
        </p:spPr>
        <p:txBody>
          <a:bodyPr anchor="ctr">
            <a:normAutofit/>
          </a:bodyPr>
          <a:lstStyle>
            <a:lvl1pPr algn="l">
              <a:defRPr sz="3200" b="1" spc="200" baseline="0">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22" name="Slide Number Placeholder 3">
            <a:extLst>
              <a:ext uri="{FF2B5EF4-FFF2-40B4-BE49-F238E27FC236}">
                <a16:creationId xmlns:a16="http://schemas.microsoft.com/office/drawing/2014/main" id="{ABD7826A-1644-800D-A0C8-FB564D922DCD}"/>
              </a:ext>
            </a:extLst>
          </p:cNvPr>
          <p:cNvSpPr>
            <a:spLocks noGrp="1"/>
          </p:cNvSpPr>
          <p:nvPr>
            <p:ph type="sldNum" sz="quarter" idx="12"/>
          </p:nvPr>
        </p:nvSpPr>
        <p:spPr>
          <a:xfrm>
            <a:off x="10837333" y="6650182"/>
            <a:ext cx="1259833" cy="233992"/>
          </a:xfrm>
        </p:spPr>
        <p:txBody>
          <a:bodyPr/>
          <a:lstStyle>
            <a:lvl1pPr algn="r">
              <a:defRPr/>
            </a:lvl1pPr>
          </a:lstStyle>
          <a:p>
            <a:pPr algn="r"/>
            <a:fld id="{70AAA570-3596-44A9-950A-E638EE719369}" type="slidenum">
              <a:rPr lang="en-ZA" smtClean="0"/>
              <a:pPr algn="r"/>
              <a:t>‹#›</a:t>
            </a:fld>
            <a:endParaRPr lang="en-ZA" dirty="0"/>
          </a:p>
        </p:txBody>
      </p:sp>
    </p:spTree>
    <p:extLst>
      <p:ext uri="{BB962C8B-B14F-4D97-AF65-F5344CB8AC3E}">
        <p14:creationId xmlns:p14="http://schemas.microsoft.com/office/powerpoint/2010/main" val="86206415"/>
      </p:ext>
    </p:extLst>
  </p:cSld>
  <p:clrMapOvr>
    <a:masterClrMapping/>
  </p:clrMapOvr>
  <p:hf hdr="0" ftr="0" dt="0"/>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2_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0837333" y="6650182"/>
            <a:ext cx="1259833" cy="233992"/>
          </a:xfrm>
        </p:spPr>
        <p:txBody>
          <a:bodyPr/>
          <a:lstStyle>
            <a:lvl1pPr algn="r">
              <a:defRPr/>
            </a:lvl1pPr>
          </a:lstStyle>
          <a:p>
            <a:fld id="{70AAA570-3596-44A9-950A-E638EE719369}" type="slidenum">
              <a:rPr lang="en-ZA" smtClean="0"/>
              <a:pPr/>
              <a:t>‹#›</a:t>
            </a:fld>
            <a:endParaRPr lang="en-ZA" dirty="0"/>
          </a:p>
        </p:txBody>
      </p:sp>
      <p:sp>
        <p:nvSpPr>
          <p:cNvPr id="7" name="Title 7">
            <a:extLst>
              <a:ext uri="{FF2B5EF4-FFF2-40B4-BE49-F238E27FC236}">
                <a16:creationId xmlns:a16="http://schemas.microsoft.com/office/drawing/2014/main" id="{8BA40F75-1BCE-325A-3E53-8DE40012084B}"/>
              </a:ext>
            </a:extLst>
          </p:cNvPr>
          <p:cNvSpPr>
            <a:spLocks noGrp="1"/>
          </p:cNvSpPr>
          <p:nvPr>
            <p:ph type="title"/>
          </p:nvPr>
        </p:nvSpPr>
        <p:spPr>
          <a:xfrm>
            <a:off x="433388" y="112977"/>
            <a:ext cx="10936576" cy="450442"/>
          </a:xfrm>
        </p:spPr>
        <p:txBody>
          <a:bodyPr>
            <a:noAutofit/>
          </a:bodyPr>
          <a:lstStyle>
            <a:lvl1pPr>
              <a:lnSpc>
                <a:spcPct val="80000"/>
              </a:lnSpc>
              <a:defRPr sz="2400"/>
            </a:lvl1pPr>
          </a:lstStyle>
          <a:p>
            <a:r>
              <a:rPr lang="en-US"/>
              <a:t>Click to edit Master title style</a:t>
            </a:r>
            <a:endParaRPr lang="en-US" dirty="0"/>
          </a:p>
        </p:txBody>
      </p:sp>
      <p:sp>
        <p:nvSpPr>
          <p:cNvPr id="8" name="Text Placeholder 3">
            <a:extLst>
              <a:ext uri="{FF2B5EF4-FFF2-40B4-BE49-F238E27FC236}">
                <a16:creationId xmlns:a16="http://schemas.microsoft.com/office/drawing/2014/main" id="{3A2C2B97-C461-B598-F6E7-FBFDCE8225C0}"/>
              </a:ext>
            </a:extLst>
          </p:cNvPr>
          <p:cNvSpPr>
            <a:spLocks noGrp="1"/>
          </p:cNvSpPr>
          <p:nvPr>
            <p:ph type="body" sz="half" idx="2"/>
          </p:nvPr>
        </p:nvSpPr>
        <p:spPr>
          <a:xfrm>
            <a:off x="433388" y="623636"/>
            <a:ext cx="10936576" cy="442791"/>
          </a:xfrm>
        </p:spPr>
        <p:txBody>
          <a:bodyPr lIns="91440" rIns="91440">
            <a:normAutofit/>
          </a:bodyPr>
          <a:lstStyle>
            <a:lvl1pPr marL="0" indent="0">
              <a:lnSpc>
                <a:spcPct val="108000"/>
              </a:lnSpc>
              <a:spcBef>
                <a:spcPts val="600"/>
              </a:spcBef>
              <a:buNone/>
              <a:defRPr sz="16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pic>
        <p:nvPicPr>
          <p:cNvPr id="9" name="Picture 8" descr="cid:image001.png@01D4691B.C12AFB40">
            <a:extLst>
              <a:ext uri="{FF2B5EF4-FFF2-40B4-BE49-F238E27FC236}">
                <a16:creationId xmlns:a16="http://schemas.microsoft.com/office/drawing/2014/main" id="{2E6CBF7A-794C-5639-6D42-D7064BF6AADF}"/>
              </a:ext>
            </a:extLst>
          </p:cNvPr>
          <p:cNvPicPr/>
          <p:nvPr userDrawn="1"/>
        </p:nvPicPr>
        <p:blipFill>
          <a:blip r:embed="rId2" r:link="rId3" cstate="print">
            <a:extLst>
              <a:ext uri="{28A0092B-C50C-407E-A947-70E740481C1C}">
                <a14:useLocalDpi xmlns:a14="http://schemas.microsoft.com/office/drawing/2010/main" val="0"/>
              </a:ext>
            </a:extLst>
          </a:blip>
          <a:srcRect/>
          <a:stretch>
            <a:fillRect/>
          </a:stretch>
        </p:blipFill>
        <p:spPr bwMode="auto">
          <a:xfrm>
            <a:off x="11059426" y="111707"/>
            <a:ext cx="1037740" cy="954720"/>
          </a:xfrm>
          <a:prstGeom prst="rect">
            <a:avLst/>
          </a:prstGeom>
          <a:noFill/>
          <a:ln>
            <a:noFill/>
          </a:ln>
        </p:spPr>
      </p:pic>
      <p:sp>
        <p:nvSpPr>
          <p:cNvPr id="10" name="Pentagon 6">
            <a:extLst>
              <a:ext uri="{FF2B5EF4-FFF2-40B4-BE49-F238E27FC236}">
                <a16:creationId xmlns:a16="http://schemas.microsoft.com/office/drawing/2014/main" id="{0ECB53E1-B8B3-371B-0002-459945806881}"/>
              </a:ext>
            </a:extLst>
          </p:cNvPr>
          <p:cNvSpPr/>
          <p:nvPr userDrawn="1"/>
        </p:nvSpPr>
        <p:spPr>
          <a:xfrm>
            <a:off x="0" y="0"/>
            <a:ext cx="230155" cy="6858000"/>
          </a:xfrm>
          <a:prstGeom prst="homePlate">
            <a:avLst>
              <a:gd name="adj" fmla="val 83127"/>
            </a:avLst>
          </a:prstGeom>
          <a:solidFill>
            <a:schemeClr val="accent5">
              <a:lumMod val="50000"/>
            </a:schemeClr>
          </a:solidFill>
          <a:ln>
            <a:solidFill>
              <a:srgbClr val="102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cxnSp>
        <p:nvCxnSpPr>
          <p:cNvPr id="2" name="Straight Connector 1">
            <a:extLst>
              <a:ext uri="{FF2B5EF4-FFF2-40B4-BE49-F238E27FC236}">
                <a16:creationId xmlns:a16="http://schemas.microsoft.com/office/drawing/2014/main" id="{8AFE6AEE-F7B2-5FD5-D9BC-CE34A29D039D}"/>
              </a:ext>
            </a:extLst>
          </p:cNvPr>
          <p:cNvCxnSpPr/>
          <p:nvPr userDrawn="1"/>
        </p:nvCxnSpPr>
        <p:spPr>
          <a:xfrm flipV="1">
            <a:off x="366011" y="111707"/>
            <a:ext cx="0" cy="954720"/>
          </a:xfrm>
          <a:prstGeom prst="line">
            <a:avLst/>
          </a:prstGeom>
          <a:ln>
            <a:solidFill>
              <a:srgbClr val="FFC000"/>
            </a:solidFill>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24890885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Heading &amp; Sub-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D2DB6-957C-678D-1E6D-ED13296F15A0}"/>
              </a:ext>
            </a:extLst>
          </p:cNvPr>
          <p:cNvSpPr>
            <a:spLocks noGrp="1"/>
          </p:cNvSpPr>
          <p:nvPr>
            <p:ph type="title" hasCustomPrompt="1"/>
          </p:nvPr>
        </p:nvSpPr>
        <p:spPr>
          <a:xfrm>
            <a:off x="168676" y="142043"/>
            <a:ext cx="11869444" cy="369703"/>
          </a:xfrm>
        </p:spPr>
        <p:txBody>
          <a:bodyPr>
            <a:normAutofit/>
          </a:bodyPr>
          <a:lstStyle>
            <a:lvl1pPr>
              <a:defRPr sz="2400" b="1">
                <a:solidFill>
                  <a:srgbClr val="15458A"/>
                </a:solidFill>
                <a:latin typeface="Arial" panose="020B0604020202020204" pitchFamily="34" charset="0"/>
                <a:cs typeface="Arial" panose="020B0604020202020204" pitchFamily="34" charset="0"/>
              </a:defRPr>
            </a:lvl1pPr>
          </a:lstStyle>
          <a:p>
            <a:r>
              <a:rPr lang="en-GB" dirty="0"/>
              <a:t>Add heading (font: Arial, font size: 24pt)</a:t>
            </a:r>
            <a:endParaRPr lang="en-US" dirty="0"/>
          </a:p>
        </p:txBody>
      </p:sp>
      <p:sp>
        <p:nvSpPr>
          <p:cNvPr id="6" name="Text Placeholder 2">
            <a:extLst>
              <a:ext uri="{FF2B5EF4-FFF2-40B4-BE49-F238E27FC236}">
                <a16:creationId xmlns:a16="http://schemas.microsoft.com/office/drawing/2014/main" id="{9E98ED7A-5040-37A4-135E-268A9AE9A0AE}"/>
              </a:ext>
            </a:extLst>
          </p:cNvPr>
          <p:cNvSpPr>
            <a:spLocks noGrp="1"/>
          </p:cNvSpPr>
          <p:nvPr>
            <p:ph idx="1" hasCustomPrompt="1"/>
          </p:nvPr>
        </p:nvSpPr>
        <p:spPr>
          <a:xfrm>
            <a:off x="168676" y="511746"/>
            <a:ext cx="11096050" cy="369703"/>
          </a:xfrm>
          <a:prstGeom prst="rect">
            <a:avLst/>
          </a:prstGeom>
        </p:spPr>
        <p:txBody>
          <a:bodyPr vert="horz" lIns="91440" tIns="45720" rIns="91440" bIns="45720" rtlCol="0">
            <a:noAutofit/>
          </a:bodyPr>
          <a:lstStyle>
            <a:lvl1pPr marL="0" indent="0">
              <a:buNone/>
              <a:defRPr sz="2000" b="1">
                <a:solidFill>
                  <a:srgbClr val="15458A"/>
                </a:solidFill>
                <a:latin typeface="Arial" panose="020B0604020202020204" pitchFamily="34" charset="0"/>
                <a:cs typeface="Arial" panose="020B0604020202020204" pitchFamily="34" charset="0"/>
              </a:defRPr>
            </a:lvl1pPr>
          </a:lstStyle>
          <a:p>
            <a:pPr lvl="0"/>
            <a:r>
              <a:rPr lang="en-GB" dirty="0"/>
              <a:t>Click to edit Master text styles</a:t>
            </a:r>
          </a:p>
        </p:txBody>
      </p:sp>
    </p:spTree>
    <p:extLst>
      <p:ext uri="{BB962C8B-B14F-4D97-AF65-F5344CB8AC3E}">
        <p14:creationId xmlns:p14="http://schemas.microsoft.com/office/powerpoint/2010/main" val="1168638419"/>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Heading &amp; Sub-heading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D2DB6-957C-678D-1E6D-ED13296F15A0}"/>
              </a:ext>
            </a:extLst>
          </p:cNvPr>
          <p:cNvSpPr>
            <a:spLocks noGrp="1"/>
          </p:cNvSpPr>
          <p:nvPr>
            <p:ph type="title" hasCustomPrompt="1"/>
          </p:nvPr>
        </p:nvSpPr>
        <p:spPr>
          <a:xfrm>
            <a:off x="168676" y="142043"/>
            <a:ext cx="11869444" cy="369703"/>
          </a:xfrm>
        </p:spPr>
        <p:txBody>
          <a:bodyPr>
            <a:normAutofit/>
          </a:bodyPr>
          <a:lstStyle>
            <a:lvl1pPr>
              <a:defRPr sz="2400">
                <a:solidFill>
                  <a:srgbClr val="15458A"/>
                </a:solidFill>
                <a:latin typeface="Arial" panose="020B0604020202020204" pitchFamily="34" charset="0"/>
                <a:cs typeface="Arial" panose="020B0604020202020204" pitchFamily="34" charset="0"/>
              </a:defRPr>
            </a:lvl1pPr>
          </a:lstStyle>
          <a:p>
            <a:r>
              <a:rPr lang="en-GB" dirty="0"/>
              <a:t>Add heading (font: Arial, font size: 24pt)</a:t>
            </a:r>
            <a:endParaRPr lang="en-US" dirty="0"/>
          </a:p>
        </p:txBody>
      </p:sp>
      <p:sp>
        <p:nvSpPr>
          <p:cNvPr id="4" name="Content Placeholder 2">
            <a:extLst>
              <a:ext uri="{FF2B5EF4-FFF2-40B4-BE49-F238E27FC236}">
                <a16:creationId xmlns:a16="http://schemas.microsoft.com/office/drawing/2014/main" id="{64304BF8-33F3-48A3-4F6D-ED59AE1CDCC2}"/>
              </a:ext>
            </a:extLst>
          </p:cNvPr>
          <p:cNvSpPr>
            <a:spLocks noGrp="1"/>
          </p:cNvSpPr>
          <p:nvPr>
            <p:ph idx="1"/>
          </p:nvPr>
        </p:nvSpPr>
        <p:spPr>
          <a:xfrm>
            <a:off x="417310" y="973370"/>
            <a:ext cx="11334878" cy="5519506"/>
          </a:xfrm>
        </p:spPr>
        <p:txBody>
          <a:bodyPr/>
          <a:lstStyle>
            <a:lvl1pPr marL="179388" indent="-179388" algn="just">
              <a:lnSpc>
                <a:spcPct val="150000"/>
              </a:lnSpc>
              <a:buFont typeface="Wingdings" panose="05000000000000000000" pitchFamily="2" charset="2"/>
              <a:buChar char="§"/>
              <a:defRPr sz="2000" baseline="0">
                <a:latin typeface="Segoe UI Light" panose="020B0502040204020203" pitchFamily="34" charset="0"/>
                <a:cs typeface="Segoe UI Light" panose="020B0502040204020203" pitchFamily="34" charset="0"/>
              </a:defRPr>
            </a:lvl1pPr>
            <a:lvl2pPr marL="358775" indent="-179388" algn="just">
              <a:lnSpc>
                <a:spcPct val="150000"/>
              </a:lnSpc>
              <a:defRPr sz="2000" baseline="0">
                <a:latin typeface="Segoe UI Light" panose="020B0502040204020203" pitchFamily="34" charset="0"/>
                <a:cs typeface="Segoe UI Light" panose="020B0502040204020203" pitchFamily="34" charset="0"/>
              </a:defRPr>
            </a:lvl2pPr>
            <a:lvl3pPr marL="538163" indent="-179388" algn="just">
              <a:lnSpc>
                <a:spcPct val="150000"/>
              </a:lnSpc>
              <a:buFont typeface="Segoe UI Light" panose="020B0502040204020203" pitchFamily="34" charset="0"/>
              <a:buChar char="­"/>
              <a:defRPr sz="1800" baseline="0">
                <a:latin typeface="Segoe UI Light" panose="020B0502040204020203" pitchFamily="34" charset="0"/>
                <a:cs typeface="Segoe UI Light" panose="020B0502040204020203" pitchFamily="34" charset="0"/>
              </a:defRPr>
            </a:lvl3pPr>
            <a:lvl4pPr marL="717550" indent="-179388" algn="just">
              <a:lnSpc>
                <a:spcPct val="150000"/>
              </a:lnSpc>
              <a:buFont typeface="Wingdings" panose="05000000000000000000" pitchFamily="2" charset="2"/>
              <a:buChar char="Ø"/>
              <a:defRPr sz="1800" baseline="0">
                <a:latin typeface="Segoe UI Light" panose="020B0502040204020203" pitchFamily="34" charset="0"/>
                <a:cs typeface="Segoe UI Light" panose="020B0502040204020203" pitchFamily="34" charset="0"/>
              </a:defRPr>
            </a:lvl4pPr>
            <a:lvl5pPr marL="896938" indent="-179388" algn="just">
              <a:lnSpc>
                <a:spcPct val="150000"/>
              </a:lnSpc>
              <a:buSzPct val="70000"/>
              <a:buFont typeface="Wingdings" panose="05000000000000000000" pitchFamily="2" charset="2"/>
              <a:buChar char="v"/>
              <a:defRPr sz="1800" baseline="0">
                <a:latin typeface="Segoe UI Light" panose="020B0502040204020203" pitchFamily="34" charset="0"/>
                <a:cs typeface="Segoe UI Light"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5" name="Text Placeholder 2">
            <a:extLst>
              <a:ext uri="{FF2B5EF4-FFF2-40B4-BE49-F238E27FC236}">
                <a16:creationId xmlns:a16="http://schemas.microsoft.com/office/drawing/2014/main" id="{D95580C2-37F0-A8DF-7077-18D0E6B377C5}"/>
              </a:ext>
            </a:extLst>
          </p:cNvPr>
          <p:cNvSpPr>
            <a:spLocks noGrp="1"/>
          </p:cNvSpPr>
          <p:nvPr>
            <p:ph idx="10" hasCustomPrompt="1"/>
          </p:nvPr>
        </p:nvSpPr>
        <p:spPr>
          <a:xfrm>
            <a:off x="168676" y="511746"/>
            <a:ext cx="11096050" cy="369703"/>
          </a:xfrm>
          <a:prstGeom prst="rect">
            <a:avLst/>
          </a:prstGeom>
        </p:spPr>
        <p:txBody>
          <a:bodyPr vert="horz" lIns="91440" tIns="45720" rIns="91440" bIns="45720" rtlCol="0">
            <a:noAutofit/>
          </a:bodyPr>
          <a:lstStyle>
            <a:lvl1pPr marL="0" indent="0">
              <a:buNone/>
              <a:defRPr sz="2000" b="1">
                <a:solidFill>
                  <a:srgbClr val="15458A"/>
                </a:solidFill>
                <a:latin typeface="Arial" panose="020B0604020202020204" pitchFamily="34" charset="0"/>
                <a:cs typeface="Arial" panose="020B0604020202020204" pitchFamily="34" charset="0"/>
              </a:defRPr>
            </a:lvl1pPr>
          </a:lstStyle>
          <a:p>
            <a:pPr lvl="0"/>
            <a:r>
              <a:rPr lang="en-GB" dirty="0"/>
              <a:t>Click to edit Master text styles</a:t>
            </a:r>
          </a:p>
        </p:txBody>
      </p:sp>
    </p:spTree>
    <p:extLst>
      <p:ext uri="{BB962C8B-B14F-4D97-AF65-F5344CB8AC3E}">
        <p14:creationId xmlns:p14="http://schemas.microsoft.com/office/powerpoint/2010/main" val="3149038416"/>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D2DB6-957C-678D-1E6D-ED13296F15A0}"/>
              </a:ext>
            </a:extLst>
          </p:cNvPr>
          <p:cNvSpPr>
            <a:spLocks noGrp="1"/>
          </p:cNvSpPr>
          <p:nvPr>
            <p:ph type="title" hasCustomPrompt="1"/>
          </p:nvPr>
        </p:nvSpPr>
        <p:spPr/>
        <p:txBody>
          <a:bodyPr>
            <a:normAutofit/>
          </a:bodyPr>
          <a:lstStyle>
            <a:lvl1pPr>
              <a:defRPr sz="3000">
                <a:solidFill>
                  <a:srgbClr val="15458A"/>
                </a:solidFill>
                <a:latin typeface="Arial" panose="020B0604020202020204" pitchFamily="34" charset="0"/>
                <a:cs typeface="Arial" panose="020B0604020202020204" pitchFamily="34" charset="0"/>
              </a:defRPr>
            </a:lvl1pPr>
          </a:lstStyle>
          <a:p>
            <a:r>
              <a:rPr lang="en-GB" dirty="0"/>
              <a:t>Add heading (font: Arial, font size: 30pt)</a:t>
            </a:r>
            <a:endParaRPr lang="en-US" dirty="0"/>
          </a:p>
        </p:txBody>
      </p:sp>
      <p:sp>
        <p:nvSpPr>
          <p:cNvPr id="6" name="Content Placeholder 2">
            <a:extLst>
              <a:ext uri="{FF2B5EF4-FFF2-40B4-BE49-F238E27FC236}">
                <a16:creationId xmlns:a16="http://schemas.microsoft.com/office/drawing/2014/main" id="{8F699C0D-737D-7076-413A-D15A21FC1A73}"/>
              </a:ext>
            </a:extLst>
          </p:cNvPr>
          <p:cNvSpPr>
            <a:spLocks noGrp="1"/>
          </p:cNvSpPr>
          <p:nvPr>
            <p:ph idx="1" hasCustomPrompt="1"/>
          </p:nvPr>
        </p:nvSpPr>
        <p:spPr>
          <a:xfrm>
            <a:off x="838200" y="1825625"/>
            <a:ext cx="10515600" cy="4351338"/>
          </a:xfrm>
        </p:spPr>
        <p:txBody>
          <a:bodyPr>
            <a:normAutofit/>
          </a:bodyPr>
          <a:lstStyle>
            <a:lvl1pPr marL="0" indent="0">
              <a:buNone/>
              <a:defRPr sz="16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dirty="0"/>
              <a:t>Add text (font Arial, font size: 16pt) </a:t>
            </a:r>
          </a:p>
        </p:txBody>
      </p:sp>
    </p:spTree>
    <p:extLst>
      <p:ext uri="{BB962C8B-B14F-4D97-AF65-F5344CB8AC3E}">
        <p14:creationId xmlns:p14="http://schemas.microsoft.com/office/powerpoint/2010/main" val="2836466075"/>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Title Only">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EBCE896-ED7C-1818-4969-ED33A596ABEE}"/>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rot="5400000">
            <a:off x="-3077054" y="3077054"/>
            <a:ext cx="6858000" cy="703891"/>
          </a:xfrm>
          <a:prstGeom prst="rect">
            <a:avLst/>
          </a:prstGeom>
        </p:spPr>
      </p:pic>
      <p:sp>
        <p:nvSpPr>
          <p:cNvPr id="2" name="Title 1">
            <a:extLst>
              <a:ext uri="{FF2B5EF4-FFF2-40B4-BE49-F238E27FC236}">
                <a16:creationId xmlns:a16="http://schemas.microsoft.com/office/drawing/2014/main" id="{7A2D2DB6-957C-678D-1E6D-ED13296F15A0}"/>
              </a:ext>
            </a:extLst>
          </p:cNvPr>
          <p:cNvSpPr>
            <a:spLocks noGrp="1"/>
          </p:cNvSpPr>
          <p:nvPr>
            <p:ph type="title" hasCustomPrompt="1"/>
          </p:nvPr>
        </p:nvSpPr>
        <p:spPr>
          <a:xfrm>
            <a:off x="838200" y="365125"/>
            <a:ext cx="10515600" cy="568129"/>
          </a:xfrm>
        </p:spPr>
        <p:txBody>
          <a:bodyPr>
            <a:normAutofit/>
          </a:bodyPr>
          <a:lstStyle>
            <a:lvl1pPr>
              <a:defRPr sz="3000">
                <a:solidFill>
                  <a:srgbClr val="15458A"/>
                </a:solidFill>
                <a:latin typeface="Arial" panose="020B0604020202020204" pitchFamily="34" charset="0"/>
                <a:cs typeface="Arial" panose="020B0604020202020204" pitchFamily="34" charset="0"/>
              </a:defRPr>
            </a:lvl1pPr>
          </a:lstStyle>
          <a:p>
            <a:r>
              <a:rPr lang="en-GB" dirty="0"/>
              <a:t>Add heading (font: Arial, font size: 30pt)</a:t>
            </a:r>
            <a:endParaRPr lang="en-US" dirty="0"/>
          </a:p>
        </p:txBody>
      </p:sp>
    </p:spTree>
    <p:extLst>
      <p:ext uri="{BB962C8B-B14F-4D97-AF65-F5344CB8AC3E}">
        <p14:creationId xmlns:p14="http://schemas.microsoft.com/office/powerpoint/2010/main" val="4082468810"/>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93B05-B47B-EAE1-A929-06C94FF5A112}"/>
              </a:ext>
            </a:extLst>
          </p:cNvPr>
          <p:cNvSpPr>
            <a:spLocks noGrp="1"/>
          </p:cNvSpPr>
          <p:nvPr>
            <p:ph type="title" hasCustomPrompt="1"/>
          </p:nvPr>
        </p:nvSpPr>
        <p:spPr/>
        <p:txBody>
          <a:bodyPr>
            <a:normAutofit/>
          </a:bodyPr>
          <a:lstStyle>
            <a:lvl1pPr>
              <a:defRPr sz="3000">
                <a:solidFill>
                  <a:srgbClr val="15458A"/>
                </a:solidFill>
                <a:latin typeface="Arial" panose="020B0604020202020204" pitchFamily="34" charset="0"/>
                <a:cs typeface="Arial" panose="020B0604020202020204" pitchFamily="34" charset="0"/>
              </a:defRPr>
            </a:lvl1pPr>
          </a:lstStyle>
          <a:p>
            <a:r>
              <a:rPr lang="en-GB" dirty="0"/>
              <a:t>Add heading (font: Arial, font size: 30pt)</a:t>
            </a:r>
            <a:endParaRPr lang="en-US" dirty="0"/>
          </a:p>
        </p:txBody>
      </p:sp>
      <p:sp>
        <p:nvSpPr>
          <p:cNvPr id="3" name="Content Placeholder 2">
            <a:extLst>
              <a:ext uri="{FF2B5EF4-FFF2-40B4-BE49-F238E27FC236}">
                <a16:creationId xmlns:a16="http://schemas.microsoft.com/office/drawing/2014/main" id="{CEF21268-D4A1-78E9-97D2-CEAFAD33493E}"/>
              </a:ext>
            </a:extLst>
          </p:cNvPr>
          <p:cNvSpPr>
            <a:spLocks noGrp="1"/>
          </p:cNvSpPr>
          <p:nvPr>
            <p:ph idx="1" hasCustomPrompt="1"/>
          </p:nvPr>
        </p:nvSpPr>
        <p:spPr/>
        <p:txBody>
          <a:bodyPr>
            <a:normAutofit/>
          </a:bodyPr>
          <a:lstStyle>
            <a:lvl1pPr>
              <a:defRPr sz="16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GB" dirty="0"/>
              <a:t>Filled round bullet (Arial 16pt)</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4" name="Picture 3" descr="cid:image001.png@01D4691B.C12AFB40">
            <a:extLst>
              <a:ext uri="{FF2B5EF4-FFF2-40B4-BE49-F238E27FC236}">
                <a16:creationId xmlns:a16="http://schemas.microsoft.com/office/drawing/2014/main" id="{5BAF40A8-14E0-A543-6A94-77B9C01053C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87789" y="170654"/>
            <a:ext cx="1223211" cy="1112714"/>
          </a:xfrm>
          <a:prstGeom prst="rect">
            <a:avLst/>
          </a:prstGeom>
          <a:noFill/>
          <a:ln>
            <a:noFill/>
          </a:ln>
        </p:spPr>
      </p:pic>
      <p:sp>
        <p:nvSpPr>
          <p:cNvPr id="5" name="Pentagon 6">
            <a:extLst>
              <a:ext uri="{FF2B5EF4-FFF2-40B4-BE49-F238E27FC236}">
                <a16:creationId xmlns:a16="http://schemas.microsoft.com/office/drawing/2014/main" id="{C708B907-3343-C6B0-4021-7D514579CC11}"/>
              </a:ext>
            </a:extLst>
          </p:cNvPr>
          <p:cNvSpPr/>
          <p:nvPr/>
        </p:nvSpPr>
        <p:spPr>
          <a:xfrm>
            <a:off x="0" y="0"/>
            <a:ext cx="230155" cy="6858000"/>
          </a:xfrm>
          <a:prstGeom prst="homePlate">
            <a:avLst>
              <a:gd name="adj" fmla="val 83127"/>
            </a:avLst>
          </a:prstGeom>
          <a:solidFill>
            <a:schemeClr val="accent5">
              <a:lumMod val="50000"/>
            </a:schemeClr>
          </a:solidFill>
          <a:ln>
            <a:solidFill>
              <a:srgbClr val="102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6" name="Picture 5" descr="cid:image001.png@01D4691B.C12AFB40">
            <a:extLst>
              <a:ext uri="{FF2B5EF4-FFF2-40B4-BE49-F238E27FC236}">
                <a16:creationId xmlns:a16="http://schemas.microsoft.com/office/drawing/2014/main" id="{E31781E8-C33C-005F-55F0-E46AE78BC786}"/>
              </a:ext>
            </a:extLst>
          </p:cNvPr>
          <p:cNvPicPr/>
          <p:nvPr userDrawn="1"/>
        </p:nvPicPr>
        <p:blipFill>
          <a:blip r:embed="rId2" r:link="rId3" cstate="print">
            <a:extLst>
              <a:ext uri="{28A0092B-C50C-407E-A947-70E740481C1C}">
                <a14:useLocalDpi xmlns:a14="http://schemas.microsoft.com/office/drawing/2010/main" val="0"/>
              </a:ext>
            </a:extLst>
          </a:blip>
          <a:srcRect/>
          <a:stretch>
            <a:fillRect/>
          </a:stretch>
        </p:blipFill>
        <p:spPr bwMode="auto">
          <a:xfrm>
            <a:off x="10587789" y="170654"/>
            <a:ext cx="1223211" cy="1112714"/>
          </a:xfrm>
          <a:prstGeom prst="rect">
            <a:avLst/>
          </a:prstGeom>
          <a:noFill/>
          <a:ln>
            <a:noFill/>
          </a:ln>
        </p:spPr>
      </p:pic>
      <p:sp>
        <p:nvSpPr>
          <p:cNvPr id="7" name="Pentagon 6">
            <a:extLst>
              <a:ext uri="{FF2B5EF4-FFF2-40B4-BE49-F238E27FC236}">
                <a16:creationId xmlns:a16="http://schemas.microsoft.com/office/drawing/2014/main" id="{D1417437-66AD-FDE2-D9B0-4B5459A04908}"/>
              </a:ext>
            </a:extLst>
          </p:cNvPr>
          <p:cNvSpPr/>
          <p:nvPr userDrawn="1"/>
        </p:nvSpPr>
        <p:spPr>
          <a:xfrm>
            <a:off x="0" y="0"/>
            <a:ext cx="230155" cy="6858000"/>
          </a:xfrm>
          <a:prstGeom prst="homePlate">
            <a:avLst>
              <a:gd name="adj" fmla="val 83127"/>
            </a:avLst>
          </a:prstGeom>
          <a:solidFill>
            <a:schemeClr val="accent5">
              <a:lumMod val="50000"/>
            </a:schemeClr>
          </a:solidFill>
          <a:ln>
            <a:solidFill>
              <a:srgbClr val="102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Tree>
    <p:extLst>
      <p:ext uri="{BB962C8B-B14F-4D97-AF65-F5344CB8AC3E}">
        <p14:creationId xmlns:p14="http://schemas.microsoft.com/office/powerpoint/2010/main" val="4257693869"/>
      </p:ext>
    </p:extLst>
  </p:cSld>
  <p:clrMapOvr>
    <a:masterClrMapping/>
  </p:clrMapOvr>
  <p:extLst>
    <p:ext uri="{DCECCB84-F9BA-43D5-87BE-67443E8EF086}">
      <p15:sldGuideLst xmlns:p15="http://schemas.microsoft.com/office/powerpoint/2012/main">
        <p15:guide id="3" orient="horz" pos="2160" userDrawn="1">
          <p15:clr>
            <a:srgbClr val="FBAE40"/>
          </p15:clr>
        </p15:guide>
        <p15:guide id="4"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A2B77-C1EA-887F-9063-76B851568768}"/>
              </a:ext>
            </a:extLst>
          </p:cNvPr>
          <p:cNvSpPr>
            <a:spLocks noGrp="1"/>
          </p:cNvSpPr>
          <p:nvPr>
            <p:ph type="title" hasCustomPrompt="1"/>
          </p:nvPr>
        </p:nvSpPr>
        <p:spPr/>
        <p:txBody>
          <a:bodyPr>
            <a:normAutofit/>
          </a:bodyPr>
          <a:lstStyle>
            <a:lvl1pPr>
              <a:defRPr sz="3000">
                <a:solidFill>
                  <a:srgbClr val="15458A"/>
                </a:solidFill>
                <a:latin typeface="Arial" panose="020B0604020202020204" pitchFamily="34" charset="0"/>
                <a:cs typeface="Arial" panose="020B0604020202020204" pitchFamily="34" charset="0"/>
              </a:defRPr>
            </a:lvl1pPr>
          </a:lstStyle>
          <a:p>
            <a:r>
              <a:rPr lang="en-GB" dirty="0"/>
              <a:t>Add heading (font: Arial, font size: 30pt)</a:t>
            </a:r>
            <a:endParaRPr lang="en-US" dirty="0"/>
          </a:p>
        </p:txBody>
      </p:sp>
      <p:sp>
        <p:nvSpPr>
          <p:cNvPr id="3" name="Content Placeholder 2">
            <a:extLst>
              <a:ext uri="{FF2B5EF4-FFF2-40B4-BE49-F238E27FC236}">
                <a16:creationId xmlns:a16="http://schemas.microsoft.com/office/drawing/2014/main" id="{270D4D80-781B-3A2F-A3E8-A5681ECDD082}"/>
              </a:ext>
            </a:extLst>
          </p:cNvPr>
          <p:cNvSpPr>
            <a:spLocks noGrp="1"/>
          </p:cNvSpPr>
          <p:nvPr>
            <p:ph sz="half" idx="1" hasCustomPrompt="1"/>
          </p:nvPr>
        </p:nvSpPr>
        <p:spPr>
          <a:xfrm>
            <a:off x="838200" y="1825625"/>
            <a:ext cx="5181600" cy="4351338"/>
          </a:xfrm>
        </p:spPr>
        <p:txBody>
          <a:bodyPr>
            <a:normAutofit/>
          </a:bodyPr>
          <a:lstStyle>
            <a:lvl1pPr>
              <a:defRPr sz="16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GB" dirty="0"/>
              <a:t>Filled round bullet (Arial 16pt)</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C109A51E-C739-3306-0A8E-E64DE47F5048}"/>
              </a:ext>
            </a:extLst>
          </p:cNvPr>
          <p:cNvSpPr>
            <a:spLocks noGrp="1"/>
          </p:cNvSpPr>
          <p:nvPr>
            <p:ph sz="half" idx="2" hasCustomPrompt="1"/>
          </p:nvPr>
        </p:nvSpPr>
        <p:spPr>
          <a:xfrm>
            <a:off x="6172200" y="1825625"/>
            <a:ext cx="5181600" cy="4351338"/>
          </a:xfrm>
        </p:spPr>
        <p:txBody>
          <a:bodyPr>
            <a:normAutofit/>
          </a:bodyPr>
          <a:lstStyle>
            <a:lvl1pPr>
              <a:defRPr sz="16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GB" dirty="0"/>
              <a:t>Filled round bullet (Arial 16pt)</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910806451"/>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85B35-DD41-F69A-A8AE-A47EE346E92C}"/>
              </a:ext>
            </a:extLst>
          </p:cNvPr>
          <p:cNvSpPr>
            <a:spLocks noGrp="1"/>
          </p:cNvSpPr>
          <p:nvPr>
            <p:ph type="title" hasCustomPrompt="1"/>
          </p:nvPr>
        </p:nvSpPr>
        <p:spPr>
          <a:xfrm>
            <a:off x="839788" y="365125"/>
            <a:ext cx="10515600" cy="1325563"/>
          </a:xfrm>
        </p:spPr>
        <p:txBody>
          <a:bodyPr>
            <a:normAutofit/>
          </a:bodyPr>
          <a:lstStyle>
            <a:lvl1pPr>
              <a:defRPr sz="3000">
                <a:solidFill>
                  <a:srgbClr val="15458A"/>
                </a:solidFill>
                <a:latin typeface="Arial" panose="020B0604020202020204" pitchFamily="34" charset="0"/>
                <a:cs typeface="Arial" panose="020B0604020202020204" pitchFamily="34" charset="0"/>
              </a:defRPr>
            </a:lvl1pPr>
          </a:lstStyle>
          <a:p>
            <a:r>
              <a:rPr lang="en-GB" dirty="0"/>
              <a:t>Add heading (font: Arial, font size: 30pt)</a:t>
            </a:r>
            <a:endParaRPr lang="en-US" dirty="0"/>
          </a:p>
        </p:txBody>
      </p:sp>
      <p:sp>
        <p:nvSpPr>
          <p:cNvPr id="11" name="Picture Placeholder 10">
            <a:extLst>
              <a:ext uri="{FF2B5EF4-FFF2-40B4-BE49-F238E27FC236}">
                <a16:creationId xmlns:a16="http://schemas.microsoft.com/office/drawing/2014/main" id="{C72CA93E-B0D8-4526-B5F7-AF424AAEFAAC}"/>
              </a:ext>
            </a:extLst>
          </p:cNvPr>
          <p:cNvSpPr>
            <a:spLocks noGrp="1"/>
          </p:cNvSpPr>
          <p:nvPr>
            <p:ph type="pic" sz="quarter" idx="13" hasCustomPrompt="1"/>
          </p:nvPr>
        </p:nvSpPr>
        <p:spPr>
          <a:xfrm>
            <a:off x="838199" y="1859306"/>
            <a:ext cx="10515599" cy="3875571"/>
          </a:xfrm>
        </p:spPr>
        <p:txBody>
          <a:bodyPr>
            <a:normAutofit/>
          </a:bodyPr>
          <a:lstStyle>
            <a:lvl1pPr marL="0" indent="0">
              <a:buNone/>
              <a:defRPr sz="1600">
                <a:latin typeface="Arial" panose="020B0604020202020204" pitchFamily="34" charset="0"/>
                <a:cs typeface="Arial" panose="020B0604020202020204" pitchFamily="34" charset="0"/>
              </a:defRPr>
            </a:lvl1pPr>
          </a:lstStyle>
          <a:p>
            <a:r>
              <a:rPr lang="en-US" dirty="0"/>
              <a:t>Insert picture or graph</a:t>
            </a:r>
          </a:p>
        </p:txBody>
      </p:sp>
    </p:spTree>
    <p:extLst>
      <p:ext uri="{BB962C8B-B14F-4D97-AF65-F5344CB8AC3E}">
        <p14:creationId xmlns:p14="http://schemas.microsoft.com/office/powerpoint/2010/main" val="3715237764"/>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5E585-DA8C-0C97-EEAE-9688E713AD5E}"/>
              </a:ext>
            </a:extLst>
          </p:cNvPr>
          <p:cNvSpPr>
            <a:spLocks noGrp="1"/>
          </p:cNvSpPr>
          <p:nvPr>
            <p:ph type="title" hasCustomPrompt="1"/>
          </p:nvPr>
        </p:nvSpPr>
        <p:spPr>
          <a:xfrm>
            <a:off x="831850" y="1709738"/>
            <a:ext cx="10515600" cy="2852737"/>
          </a:xfrm>
        </p:spPr>
        <p:txBody>
          <a:bodyPr anchor="b">
            <a:normAutofit/>
          </a:bodyPr>
          <a:lstStyle>
            <a:lvl1pPr>
              <a:defRPr sz="2000">
                <a:latin typeface="Arial" panose="020B0604020202020204" pitchFamily="34" charset="0"/>
                <a:cs typeface="Arial" panose="020B0604020202020204" pitchFamily="34" charset="0"/>
              </a:defRPr>
            </a:lvl1pPr>
          </a:lstStyle>
          <a:p>
            <a:r>
              <a:rPr lang="en-GB" dirty="0"/>
              <a:t>Thank You</a:t>
            </a:r>
            <a:endParaRPr lang="en-US" dirty="0"/>
          </a:p>
        </p:txBody>
      </p:sp>
      <p:sp>
        <p:nvSpPr>
          <p:cNvPr id="3" name="Text Placeholder 2">
            <a:extLst>
              <a:ext uri="{FF2B5EF4-FFF2-40B4-BE49-F238E27FC236}">
                <a16:creationId xmlns:a16="http://schemas.microsoft.com/office/drawing/2014/main" id="{6EDC5D6B-304D-8DF5-DD1C-A786FE71704F}"/>
              </a:ext>
            </a:extLst>
          </p:cNvPr>
          <p:cNvSpPr>
            <a:spLocks noGrp="1"/>
          </p:cNvSpPr>
          <p:nvPr>
            <p:ph type="body" idx="1" hasCustomPrompt="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Contact Information</a:t>
            </a:r>
          </a:p>
        </p:txBody>
      </p:sp>
    </p:spTree>
    <p:extLst>
      <p:ext uri="{BB962C8B-B14F-4D97-AF65-F5344CB8AC3E}">
        <p14:creationId xmlns:p14="http://schemas.microsoft.com/office/powerpoint/2010/main" val="2963763054"/>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close-up of a white background&#10;&#10;AI-generated content may be incorrect.">
            <a:extLst>
              <a:ext uri="{FF2B5EF4-FFF2-40B4-BE49-F238E27FC236}">
                <a16:creationId xmlns:a16="http://schemas.microsoft.com/office/drawing/2014/main" id="{F8D3651A-D0DD-C732-0CBE-89D68B9937A9}"/>
              </a:ext>
            </a:extLst>
          </p:cNvPr>
          <p:cNvPicPr>
            <a:picLocks noChangeAspect="1"/>
          </p:cNvPicPr>
          <p:nvPr/>
        </p:nvPicPr>
        <p:blipFill>
          <a:blip r:embed="rId17"/>
          <a:stretch>
            <a:fillRect/>
          </a:stretch>
        </p:blipFill>
        <p:spPr>
          <a:xfrm>
            <a:off x="-1" y="3802325"/>
            <a:ext cx="12192001" cy="3055675"/>
          </a:xfrm>
          <a:prstGeom prst="rect">
            <a:avLst/>
          </a:prstGeom>
        </p:spPr>
      </p:pic>
      <p:sp>
        <p:nvSpPr>
          <p:cNvPr id="2" name="Title Placeholder 1">
            <a:extLst>
              <a:ext uri="{FF2B5EF4-FFF2-40B4-BE49-F238E27FC236}">
                <a16:creationId xmlns:a16="http://schemas.microsoft.com/office/drawing/2014/main" id="{688949F1-124E-8379-7699-83D0A2BDA2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67D4E4-87D3-353E-AD41-44A1F36189D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207E5D-CDBF-2030-0781-B4979746C6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6B175FC-5A84-B247-9659-2963974C443D}" type="datetime1">
              <a:rPr lang="en-ZA" smtClean="0"/>
              <a:t>2026/08/27</a:t>
            </a:fld>
            <a:endParaRPr lang="en-US"/>
          </a:p>
        </p:txBody>
      </p:sp>
      <p:sp>
        <p:nvSpPr>
          <p:cNvPr id="6" name="Slide Number Placeholder 5">
            <a:extLst>
              <a:ext uri="{FF2B5EF4-FFF2-40B4-BE49-F238E27FC236}">
                <a16:creationId xmlns:a16="http://schemas.microsoft.com/office/drawing/2014/main" id="{009040BA-7829-0CD4-77C9-6DDBD1168056}"/>
              </a:ext>
            </a:extLst>
          </p:cNvPr>
          <p:cNvSpPr>
            <a:spLocks noGrp="1"/>
          </p:cNvSpPr>
          <p:nvPr>
            <p:ph type="sldNum" sz="quarter" idx="4"/>
          </p:nvPr>
        </p:nvSpPr>
        <p:spPr>
          <a:xfrm>
            <a:off x="8610600" y="6356350"/>
            <a:ext cx="2743200" cy="365125"/>
          </a:xfrm>
          <a:prstGeom prst="rect">
            <a:avLst/>
          </a:prstGeom>
          <a:noFill/>
        </p:spPr>
        <p:txBody>
          <a:bodyPr vert="horz" lIns="91440" tIns="45720" rIns="91440" bIns="45720" rtlCol="0" anchor="ctr"/>
          <a:lstStyle>
            <a:lvl1pPr algn="r">
              <a:defRPr sz="1200">
                <a:solidFill>
                  <a:sysClr val="windowText" lastClr="000000"/>
                </a:solidFill>
                <a:highlight>
                  <a:srgbClr val="FFFFFF"/>
                </a:highlight>
              </a:defRPr>
            </a:lvl1pPr>
          </a:lstStyle>
          <a:p>
            <a:pPr algn="r"/>
            <a:fld id="{70AAA570-3596-44A9-950A-E638EE719369}" type="slidenum">
              <a:rPr lang="en-ZA" smtClean="0"/>
              <a:pPr algn="r"/>
              <a:t>‹#›</a:t>
            </a:fld>
            <a:endParaRPr lang="en-ZA" dirty="0"/>
          </a:p>
        </p:txBody>
      </p:sp>
    </p:spTree>
    <p:extLst>
      <p:ext uri="{BB962C8B-B14F-4D97-AF65-F5344CB8AC3E}">
        <p14:creationId xmlns:p14="http://schemas.microsoft.com/office/powerpoint/2010/main" val="233489530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31"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74.emf"/><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2" Type="http://schemas.openxmlformats.org/officeDocument/2006/relationships/image" Target="../media/image77.emf"/><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78.emf"/><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79.emf"/><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80.emf"/><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8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82.emf"/><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83.emf"/><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84.emf"/><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6.xml.rels><?xml version="1.0" encoding="UTF-8" standalone="yes"?>
<Relationships xmlns="http://schemas.openxmlformats.org/package/2006/relationships"><Relationship Id="rId2" Type="http://schemas.openxmlformats.org/officeDocument/2006/relationships/image" Target="../media/image85.emf"/><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86.emf"/><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87.emf"/><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88.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89.emf"/><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90.emf"/><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91.emf"/><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92.emf"/><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93.emf"/><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94.emf"/><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8.xml.rels><?xml version="1.0" encoding="UTF-8" standalone="yes"?>
<Relationships xmlns="http://schemas.openxmlformats.org/package/2006/relationships"><Relationship Id="rId2" Type="http://schemas.openxmlformats.org/officeDocument/2006/relationships/image" Target="../media/image95.emf"/><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96.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2" Type="http://schemas.openxmlformats.org/officeDocument/2006/relationships/image" Target="../media/image97.emf"/><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98.emf"/><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99.emf"/><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100.emf"/><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101.emf"/><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102.emf"/><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103.emf"/><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104.emf"/><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105.emf"/><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106.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107.emf"/><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108.emf"/><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109.emf"/><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110.emf"/><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111.emf"/><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112.emf"/><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113.emf"/><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114.emf"/><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115.emf"/><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116.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hyperlink" Target="https://www.saps.gov.za/services/crimestats.php" TargetMode="Externa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6.emf"/><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8.emf"/><Relationship Id="rId7" Type="http://schemas.openxmlformats.org/officeDocument/2006/relationships/diagramColors" Target="../diagrams/colors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saps.gov.za/services/crimestats.php" TargetMode="Externa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8" Type="http://schemas.openxmlformats.org/officeDocument/2006/relationships/chart" Target="../charts/chart4.xm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53.png"/></Relationships>
</file>

<file path=ppt/slides/_rels/slide7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66.emf"/><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67.emf"/><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68.emf"/><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69.emf"/><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70.emf"/><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72.emf"/><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3409" y="5772478"/>
            <a:ext cx="2692736" cy="931104"/>
          </a:xfrm>
          <a:solidFill>
            <a:schemeClr val="bg1"/>
          </a:solidFill>
          <a:ln w="57150">
            <a:solidFill>
              <a:srgbClr val="D1B123"/>
            </a:solidFill>
          </a:ln>
        </p:spPr>
        <p:txBody>
          <a:bodyPr>
            <a:normAutofit/>
          </a:bodyPr>
          <a:lstStyle/>
          <a:p>
            <a:pPr algn="l"/>
            <a:r>
              <a:rPr lang="en-US" sz="1400" b="1" u="sng" dirty="0">
                <a:solidFill>
                  <a:srgbClr val="002060"/>
                </a:solidFill>
                <a:latin typeface="Segoe UI Black" panose="020B0A02040204020203" pitchFamily="34" charset="0"/>
                <a:ea typeface="Segoe UI Black" panose="020B0A02040204020203" pitchFamily="34" charset="0"/>
              </a:rPr>
              <a:t>Compiled by:</a:t>
            </a:r>
          </a:p>
          <a:p>
            <a:pPr algn="l"/>
            <a:r>
              <a:rPr lang="en-US" sz="1400" b="1" dirty="0">
                <a:solidFill>
                  <a:srgbClr val="002060"/>
                </a:solidFill>
                <a:ea typeface="Segoe UI Black" panose="020B0A02040204020203" pitchFamily="34" charset="0"/>
              </a:rPr>
              <a:t>Crime Registrar Head Office</a:t>
            </a:r>
          </a:p>
          <a:p>
            <a:pPr algn="l"/>
            <a:r>
              <a:rPr lang="en-US" sz="1400" b="1" dirty="0">
                <a:solidFill>
                  <a:srgbClr val="002060"/>
                </a:solidFill>
                <a:ea typeface="Segoe UI Black" panose="020B0A02040204020203" pitchFamily="34" charset="0"/>
              </a:rPr>
              <a:t>Telephone: 012 360 1056/78</a:t>
            </a:r>
          </a:p>
        </p:txBody>
      </p:sp>
      <p:sp>
        <p:nvSpPr>
          <p:cNvPr id="4" name="Content Placeholder 3">
            <a:extLst>
              <a:ext uri="{FF2B5EF4-FFF2-40B4-BE49-F238E27FC236}">
                <a16:creationId xmlns:a16="http://schemas.microsoft.com/office/drawing/2014/main" id="{7D8997FB-5C23-4E10-4950-65F6BE003F30}"/>
              </a:ext>
            </a:extLst>
          </p:cNvPr>
          <p:cNvSpPr>
            <a:spLocks noGrp="1"/>
          </p:cNvSpPr>
          <p:nvPr>
            <p:ph idx="10"/>
          </p:nvPr>
        </p:nvSpPr>
        <p:spPr>
          <a:xfrm>
            <a:off x="2846146" y="4614389"/>
            <a:ext cx="9345854" cy="835677"/>
          </a:xfrm>
        </p:spPr>
        <p:txBody>
          <a:bodyPr/>
          <a:lstStyle/>
          <a:p>
            <a:r>
              <a:rPr lang="en-US" sz="2400" i="1" dirty="0">
                <a:ln>
                  <a:solidFill>
                    <a:srgbClr val="002060"/>
                  </a:solidFill>
                </a:ln>
                <a:solidFill>
                  <a:srgbClr val="FFC000"/>
                </a:solidFill>
              </a:rPr>
              <a:t>First Quarter of 2026-2027 Financial year</a:t>
            </a:r>
            <a:br>
              <a:rPr lang="en-US" sz="2400" i="1" dirty="0">
                <a:ln>
                  <a:solidFill>
                    <a:srgbClr val="002060"/>
                  </a:solidFill>
                </a:ln>
                <a:solidFill>
                  <a:srgbClr val="FFC000"/>
                </a:solidFill>
              </a:rPr>
            </a:br>
            <a:r>
              <a:rPr lang="en-US" sz="2400" i="1" dirty="0">
                <a:ln>
                  <a:solidFill>
                    <a:srgbClr val="002060"/>
                  </a:solidFill>
                </a:ln>
                <a:solidFill>
                  <a:srgbClr val="FFC000"/>
                </a:solidFill>
              </a:rPr>
              <a:t>(</a:t>
            </a:r>
            <a:r>
              <a:rPr lang="en-GB" sz="2400" i="1" dirty="0">
                <a:ln>
                  <a:solidFill>
                    <a:srgbClr val="002060"/>
                  </a:solidFill>
                </a:ln>
                <a:solidFill>
                  <a:srgbClr val="FFC000"/>
                </a:solidFill>
              </a:rPr>
              <a:t>April 2026 to June 2026</a:t>
            </a:r>
            <a:r>
              <a:rPr lang="en-US" sz="2400" i="1" dirty="0">
                <a:ln>
                  <a:solidFill>
                    <a:srgbClr val="002060"/>
                  </a:solidFill>
                </a:ln>
                <a:solidFill>
                  <a:srgbClr val="FFC000"/>
                </a:solidFill>
              </a:rPr>
              <a:t>)</a:t>
            </a:r>
            <a:endParaRPr lang="en-ZA" sz="2400" dirty="0"/>
          </a:p>
        </p:txBody>
      </p:sp>
      <p:sp>
        <p:nvSpPr>
          <p:cNvPr id="2" name="Title 1"/>
          <p:cNvSpPr>
            <a:spLocks noGrp="1"/>
          </p:cNvSpPr>
          <p:nvPr>
            <p:ph type="ctrTitle" idx="4294967295"/>
          </p:nvPr>
        </p:nvSpPr>
        <p:spPr>
          <a:xfrm>
            <a:off x="2846145" y="3100482"/>
            <a:ext cx="9345855" cy="1659243"/>
          </a:xfrm>
        </p:spPr>
        <p:txBody>
          <a:bodyPr>
            <a:noAutofit/>
          </a:bodyPr>
          <a:lstStyle/>
          <a:p>
            <a:pPr algn="ctr"/>
            <a:r>
              <a:rPr lang="en-US" sz="3600" dirty="0">
                <a:ln>
                  <a:solidFill>
                    <a:srgbClr val="002060"/>
                  </a:solidFill>
                </a:ln>
                <a:solidFill>
                  <a:schemeClr val="bg1"/>
                </a:solidFill>
                <a:latin typeface="Segoe UI Black" panose="020B0A02040204020203" pitchFamily="34" charset="0"/>
                <a:ea typeface="Segoe UI Black" panose="020B0A02040204020203" pitchFamily="34" charset="0"/>
              </a:rPr>
              <a:t>POLICE RECORDED CRIME STATISTICS</a:t>
            </a:r>
            <a:br>
              <a:rPr lang="en-US" sz="3600" dirty="0">
                <a:solidFill>
                  <a:schemeClr val="bg1"/>
                </a:solidFill>
                <a:latin typeface="Segoe UI Black" panose="020B0A02040204020203" pitchFamily="34" charset="0"/>
                <a:ea typeface="Segoe UI Black" panose="020B0A02040204020203" pitchFamily="34" charset="0"/>
              </a:rPr>
            </a:br>
            <a:r>
              <a:rPr lang="en-US" sz="3600" dirty="0">
                <a:ln>
                  <a:solidFill>
                    <a:srgbClr val="002060"/>
                  </a:solidFill>
                </a:ln>
                <a:solidFill>
                  <a:schemeClr val="bg1"/>
                </a:solidFill>
                <a:latin typeface="Segoe UI Black" panose="020B0A02040204020203" pitchFamily="34" charset="0"/>
                <a:ea typeface="Segoe UI Black" panose="020B0A02040204020203" pitchFamily="34" charset="0"/>
              </a:rPr>
              <a:t>REPUBLIC OF SOUTH AFRICA</a:t>
            </a:r>
          </a:p>
        </p:txBody>
      </p:sp>
    </p:spTree>
    <p:extLst>
      <p:ext uri="{BB962C8B-B14F-4D97-AF65-F5344CB8AC3E}">
        <p14:creationId xmlns:p14="http://schemas.microsoft.com/office/powerpoint/2010/main" val="20967487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Republic of South Africa</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Crime situation</a:t>
            </a:r>
            <a:r>
              <a:rPr lang="en-ZA" sz="1200" b="1" dirty="0"/>
              <a:t>…continue</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10</a:t>
            </a:fld>
            <a:endParaRPr lang="en-ZA" dirty="0"/>
          </a:p>
        </p:txBody>
      </p:sp>
      <p:pic>
        <p:nvPicPr>
          <p:cNvPr id="6" name="Picture 5">
            <a:extLst>
              <a:ext uri="{FF2B5EF4-FFF2-40B4-BE49-F238E27FC236}">
                <a16:creationId xmlns:a16="http://schemas.microsoft.com/office/drawing/2014/main" id="{A2C72D4F-92F2-FD16-B721-94DE71314C04}"/>
              </a:ext>
            </a:extLst>
          </p:cNvPr>
          <p:cNvPicPr>
            <a:picLocks noChangeAspect="1"/>
          </p:cNvPicPr>
          <p:nvPr/>
        </p:nvPicPr>
        <p:blipFill>
          <a:blip r:embed="rId2"/>
          <a:stretch>
            <a:fillRect/>
          </a:stretch>
        </p:blipFill>
        <p:spPr>
          <a:xfrm>
            <a:off x="190500" y="952500"/>
            <a:ext cx="11874500" cy="5385522"/>
          </a:xfrm>
          <a:prstGeom prst="rect">
            <a:avLst/>
          </a:prstGeom>
        </p:spPr>
      </p:pic>
    </p:spTree>
    <p:extLst>
      <p:ext uri="{BB962C8B-B14F-4D97-AF65-F5344CB8AC3E}">
        <p14:creationId xmlns:p14="http://schemas.microsoft.com/office/powerpoint/2010/main" val="188324082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Theft out of or from motor vehicle</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sz="1600" b="1" dirty="0"/>
              <a:t>TOP 30 stations</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100</a:t>
            </a:fld>
            <a:endParaRPr lang="en-ZA" dirty="0"/>
          </a:p>
        </p:txBody>
      </p:sp>
      <p:pic>
        <p:nvPicPr>
          <p:cNvPr id="6" name="Picture 5">
            <a:extLst>
              <a:ext uri="{FF2B5EF4-FFF2-40B4-BE49-F238E27FC236}">
                <a16:creationId xmlns:a16="http://schemas.microsoft.com/office/drawing/2014/main" id="{94969BBD-5284-8EFB-93BB-8C845B72005B}"/>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143269026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Stock-theft</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101</a:t>
            </a:fld>
            <a:endParaRPr lang="en-ZA" dirty="0"/>
          </a:p>
        </p:txBody>
      </p:sp>
      <p:pic>
        <p:nvPicPr>
          <p:cNvPr id="5" name="Picture 4">
            <a:extLst>
              <a:ext uri="{FF2B5EF4-FFF2-40B4-BE49-F238E27FC236}">
                <a16:creationId xmlns:a16="http://schemas.microsoft.com/office/drawing/2014/main" id="{109255F7-54AB-4A08-B9C0-FE8EFE92B69C}"/>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1625355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Stock-theft</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sz="1600" b="1" dirty="0"/>
              <a:t>TOP 30 stations</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102</a:t>
            </a:fld>
            <a:endParaRPr lang="en-ZA" dirty="0"/>
          </a:p>
        </p:txBody>
      </p:sp>
      <p:pic>
        <p:nvPicPr>
          <p:cNvPr id="6" name="Picture 5">
            <a:extLst>
              <a:ext uri="{FF2B5EF4-FFF2-40B4-BE49-F238E27FC236}">
                <a16:creationId xmlns:a16="http://schemas.microsoft.com/office/drawing/2014/main" id="{4F50ED1C-2AC9-DA5B-702A-76FD54949107}"/>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307762925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Stock-theft</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GB" b="1" dirty="0"/>
              <a:t>April 2026 to June 2026</a:t>
            </a:r>
            <a:r>
              <a:rPr lang="en-ZA" b="1" dirty="0"/>
              <a:t> – </a:t>
            </a:r>
            <a:r>
              <a:rPr lang="en-ZA" sz="1600" b="1" dirty="0"/>
              <a:t>Type of stock stolen</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103</a:t>
            </a:fld>
            <a:endParaRPr lang="en-ZA" dirty="0"/>
          </a:p>
        </p:txBody>
      </p:sp>
      <p:sp>
        <p:nvSpPr>
          <p:cNvPr id="6" name="TextBox 5">
            <a:extLst>
              <a:ext uri="{FF2B5EF4-FFF2-40B4-BE49-F238E27FC236}">
                <a16:creationId xmlns:a16="http://schemas.microsoft.com/office/drawing/2014/main" id="{657C1B58-503D-B7F5-2B3C-25CEB25E05D9}"/>
              </a:ext>
            </a:extLst>
          </p:cNvPr>
          <p:cNvSpPr txBox="1"/>
          <p:nvPr/>
        </p:nvSpPr>
        <p:spPr>
          <a:xfrm>
            <a:off x="0" y="6602400"/>
            <a:ext cx="12192000" cy="276999"/>
          </a:xfrm>
          <a:prstGeom prst="rect">
            <a:avLst/>
          </a:prstGeom>
          <a:noFill/>
        </p:spPr>
        <p:txBody>
          <a:bodyPr wrap="square" rtlCol="0">
            <a:spAutoFit/>
          </a:bodyPr>
          <a:lstStyle/>
          <a:p>
            <a:r>
              <a:rPr lang="en-ZA" sz="1200" b="1" dirty="0"/>
              <a:t>_</a:t>
            </a:r>
          </a:p>
        </p:txBody>
      </p:sp>
      <p:graphicFrame>
        <p:nvGraphicFramePr>
          <p:cNvPr id="9" name="Chart 8">
            <a:extLst>
              <a:ext uri="{FF2B5EF4-FFF2-40B4-BE49-F238E27FC236}">
                <a16:creationId xmlns:a16="http://schemas.microsoft.com/office/drawing/2014/main" id="{9C156F5E-B18D-C1CB-B2C0-3E75A29873AD}"/>
              </a:ext>
            </a:extLst>
          </p:cNvPr>
          <p:cNvGraphicFramePr/>
          <p:nvPr>
            <p:extLst>
              <p:ext uri="{D42A27DB-BD31-4B8C-83A1-F6EECF244321}">
                <p14:modId xmlns:p14="http://schemas.microsoft.com/office/powerpoint/2010/main" val="2495436714"/>
              </p:ext>
            </p:extLst>
          </p:nvPr>
        </p:nvGraphicFramePr>
        <p:xfrm>
          <a:off x="190500" y="952500"/>
          <a:ext cx="11874500" cy="549345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2750128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a:bodyPr>
          <a:lstStyle/>
          <a:p>
            <a:r>
              <a:rPr lang="en-ZA" dirty="0"/>
              <a:t>Other serious crime</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104</a:t>
            </a:fld>
            <a:endParaRPr lang="en-ZA" dirty="0"/>
          </a:p>
        </p:txBody>
      </p:sp>
      <p:sp>
        <p:nvSpPr>
          <p:cNvPr id="5" name="Content Placeholder 2">
            <a:extLst>
              <a:ext uri="{FF2B5EF4-FFF2-40B4-BE49-F238E27FC236}">
                <a16:creationId xmlns:a16="http://schemas.microsoft.com/office/drawing/2014/main" id="{2C2D73F3-AB62-2485-8FD6-243314D01DAF}"/>
              </a:ext>
            </a:extLst>
          </p:cNvPr>
          <p:cNvSpPr txBox="1">
            <a:spLocks/>
          </p:cNvSpPr>
          <p:nvPr/>
        </p:nvSpPr>
        <p:spPr>
          <a:xfrm>
            <a:off x="838200" y="933254"/>
            <a:ext cx="11192198" cy="2298899"/>
          </a:xfrm>
          <a:prstGeom prst="rect">
            <a:avLst/>
          </a:prstGeom>
        </p:spPr>
        <p:txBody>
          <a:bodyPr anchor="ctr" anchorCtr="0">
            <a:noAutofit/>
          </a:bodyPr>
          <a:lstStyle>
            <a:lvl1pPr marL="91438" indent="-91438" algn="l" defTabSz="914377"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Calibri" panose="020F0502020204030204" pitchFamily="34" charset="0"/>
                <a:ea typeface="+mn-ea"/>
                <a:cs typeface="Calibri" panose="020F0502020204030204" pitchFamily="34" charset="0"/>
              </a:defRPr>
            </a:lvl1pPr>
            <a:lvl2pPr marL="265169" indent="-137157" algn="l" defTabSz="914377"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Calibri" panose="020F0502020204030204" pitchFamily="34" charset="0"/>
                <a:ea typeface="+mn-ea"/>
                <a:cs typeface="Calibri" panose="020F0502020204030204" pitchFamily="34" charset="0"/>
              </a:defRPr>
            </a:lvl2pPr>
            <a:lvl3pPr marL="448045"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Calibri" panose="020F0502020204030204" pitchFamily="34" charset="0"/>
              </a:defRPr>
            </a:lvl3pPr>
            <a:lvl4pPr marL="594345"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Calibri" panose="020F0502020204030204" pitchFamily="34" charset="0"/>
              </a:defRPr>
            </a:lvl4pPr>
            <a:lvl5pPr marL="777221"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Calibri" panose="020F0502020204030204" pitchFamily="34" charset="0"/>
              </a:defRPr>
            </a:lvl5pPr>
            <a:lvl6pPr marL="914377"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677"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22"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22"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0" indent="0">
              <a:buNone/>
            </a:pPr>
            <a:r>
              <a:rPr lang="en-US" sz="2000" b="0" i="0" u="none" strike="noStrike" baseline="0" dirty="0">
                <a:solidFill>
                  <a:srgbClr val="002060"/>
                </a:solidFill>
                <a:ea typeface="Calibri" panose="020F0502020204030204" pitchFamily="34" charset="0"/>
              </a:rPr>
              <a:t>Includes all </a:t>
            </a:r>
            <a:r>
              <a:rPr lang="en-US" sz="2000" dirty="0">
                <a:solidFill>
                  <a:srgbClr val="002060"/>
                </a:solidFill>
                <a:ea typeface="Calibri" panose="020F0502020204030204" pitchFamily="34" charset="0"/>
              </a:rPr>
              <a:t>s</a:t>
            </a:r>
            <a:r>
              <a:rPr lang="en-US" sz="2000" b="0" i="0" u="none" strike="noStrike" baseline="0" dirty="0">
                <a:solidFill>
                  <a:srgbClr val="002060"/>
                </a:solidFill>
                <a:ea typeface="Calibri" panose="020F0502020204030204" pitchFamily="34" charset="0"/>
              </a:rPr>
              <a:t>erious crimes not mentioned in the above categories</a:t>
            </a:r>
          </a:p>
          <a:p>
            <a:pPr marL="0" indent="0">
              <a:buNone/>
            </a:pPr>
            <a:endParaRPr lang="en-US" sz="2000" b="0" i="0" u="none" strike="noStrike" baseline="0" dirty="0">
              <a:solidFill>
                <a:srgbClr val="002060"/>
              </a:solidFill>
              <a:ea typeface="Calibri" panose="020F0502020204030204" pitchFamily="34" charset="0"/>
            </a:endParaRPr>
          </a:p>
          <a:p>
            <a:pPr marL="358775" indent="-358775">
              <a:buClrTx/>
              <a:buFont typeface="Wingdings" panose="05000000000000000000" pitchFamily="2" charset="2"/>
              <a:buChar char="q"/>
            </a:pPr>
            <a:r>
              <a:rPr lang="en-US" sz="2000" b="0" i="0" u="none" strike="noStrike" baseline="0" dirty="0">
                <a:solidFill>
                  <a:srgbClr val="002060"/>
                </a:solidFill>
                <a:ea typeface="Calibri" panose="020F0502020204030204" pitchFamily="34" charset="0"/>
              </a:rPr>
              <a:t>All Theft not mentioned elsewhere</a:t>
            </a:r>
          </a:p>
          <a:p>
            <a:pPr marL="358775" indent="-358775">
              <a:buClrTx/>
              <a:buFont typeface="Wingdings" panose="05000000000000000000" pitchFamily="2" charset="2"/>
              <a:buChar char="q"/>
            </a:pPr>
            <a:r>
              <a:rPr lang="en-US" sz="2000" b="0" i="0" u="none" strike="noStrike" baseline="0" dirty="0">
                <a:solidFill>
                  <a:srgbClr val="002060"/>
                </a:solidFill>
                <a:ea typeface="Calibri" panose="020F0502020204030204" pitchFamily="34" charset="0"/>
              </a:rPr>
              <a:t>Commercial Crime</a:t>
            </a:r>
          </a:p>
          <a:p>
            <a:pPr marL="358775" indent="-358775">
              <a:buClrTx/>
              <a:buFont typeface="Wingdings" panose="05000000000000000000" pitchFamily="2" charset="2"/>
              <a:buChar char="q"/>
            </a:pPr>
            <a:r>
              <a:rPr lang="en-US" sz="2000" b="0" i="0" u="none" strike="noStrike" baseline="0" dirty="0">
                <a:solidFill>
                  <a:srgbClr val="002060"/>
                </a:solidFill>
                <a:ea typeface="Calibri" panose="020F0502020204030204" pitchFamily="34" charset="0"/>
              </a:rPr>
              <a:t>Shoplifting</a:t>
            </a:r>
          </a:p>
        </p:txBody>
      </p:sp>
    </p:spTree>
    <p:extLst>
      <p:ext uri="{BB962C8B-B14F-4D97-AF65-F5344CB8AC3E}">
        <p14:creationId xmlns:p14="http://schemas.microsoft.com/office/powerpoint/2010/main" val="392567419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Other serious crime</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105</a:t>
            </a:fld>
            <a:endParaRPr lang="en-ZA" dirty="0"/>
          </a:p>
        </p:txBody>
      </p:sp>
      <p:pic>
        <p:nvPicPr>
          <p:cNvPr id="6" name="Picture 5">
            <a:extLst>
              <a:ext uri="{FF2B5EF4-FFF2-40B4-BE49-F238E27FC236}">
                <a16:creationId xmlns:a16="http://schemas.microsoft.com/office/drawing/2014/main" id="{BA563BD6-9836-8EBB-AFBA-15064272669F}"/>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52556531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Other serious crime</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sz="1600" b="1" dirty="0"/>
              <a:t>TOP 30 stations</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106</a:t>
            </a:fld>
            <a:endParaRPr lang="en-ZA" dirty="0"/>
          </a:p>
        </p:txBody>
      </p:sp>
      <p:pic>
        <p:nvPicPr>
          <p:cNvPr id="6" name="Picture 5">
            <a:extLst>
              <a:ext uri="{FF2B5EF4-FFF2-40B4-BE49-F238E27FC236}">
                <a16:creationId xmlns:a16="http://schemas.microsoft.com/office/drawing/2014/main" id="{1161B021-70CD-7851-47F0-C4FA3BBB0840}"/>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226576161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All theft not mentioned elsewhere</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107</a:t>
            </a:fld>
            <a:endParaRPr lang="en-ZA" dirty="0"/>
          </a:p>
        </p:txBody>
      </p:sp>
      <p:pic>
        <p:nvPicPr>
          <p:cNvPr id="6" name="Picture 5">
            <a:extLst>
              <a:ext uri="{FF2B5EF4-FFF2-40B4-BE49-F238E27FC236}">
                <a16:creationId xmlns:a16="http://schemas.microsoft.com/office/drawing/2014/main" id="{B2C6B228-F54E-5884-6CB3-131FF83495A0}"/>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402564635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All theft not mentioned elsewhere</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sz="1600" b="1" dirty="0"/>
              <a:t>TOP 30 stations</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108</a:t>
            </a:fld>
            <a:endParaRPr lang="en-ZA" dirty="0"/>
          </a:p>
        </p:txBody>
      </p:sp>
      <p:pic>
        <p:nvPicPr>
          <p:cNvPr id="6" name="Picture 5">
            <a:extLst>
              <a:ext uri="{FF2B5EF4-FFF2-40B4-BE49-F238E27FC236}">
                <a16:creationId xmlns:a16="http://schemas.microsoft.com/office/drawing/2014/main" id="{D4BF810D-54E3-1AE1-E6CD-FA43ECB23DA2}"/>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398292029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Commercial crime</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109</a:t>
            </a:fld>
            <a:endParaRPr lang="en-ZA" dirty="0"/>
          </a:p>
        </p:txBody>
      </p:sp>
      <p:pic>
        <p:nvPicPr>
          <p:cNvPr id="5" name="Picture 4">
            <a:extLst>
              <a:ext uri="{FF2B5EF4-FFF2-40B4-BE49-F238E27FC236}">
                <a16:creationId xmlns:a16="http://schemas.microsoft.com/office/drawing/2014/main" id="{8BC5EF08-74D7-5BD7-A12C-3057DEA5DF61}"/>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185598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17 community-reported serious crimes</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11</a:t>
            </a:fld>
            <a:endParaRPr lang="en-ZA" dirty="0"/>
          </a:p>
        </p:txBody>
      </p:sp>
      <p:pic>
        <p:nvPicPr>
          <p:cNvPr id="6" name="Picture 5">
            <a:extLst>
              <a:ext uri="{FF2B5EF4-FFF2-40B4-BE49-F238E27FC236}">
                <a16:creationId xmlns:a16="http://schemas.microsoft.com/office/drawing/2014/main" id="{B3C4DB55-D5E5-9DAE-4FA0-CDFFF2B5C37D}"/>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46764462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Commercial crime</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sz="1600" b="1" dirty="0"/>
              <a:t>TOP 30 stations</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110</a:t>
            </a:fld>
            <a:endParaRPr lang="en-ZA" dirty="0"/>
          </a:p>
        </p:txBody>
      </p:sp>
      <p:pic>
        <p:nvPicPr>
          <p:cNvPr id="6" name="Picture 5">
            <a:extLst>
              <a:ext uri="{FF2B5EF4-FFF2-40B4-BE49-F238E27FC236}">
                <a16:creationId xmlns:a16="http://schemas.microsoft.com/office/drawing/2014/main" id="{196B6B25-0B01-A8E3-DE1D-75C47398EBB7}"/>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161804819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Shoplifting</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111</a:t>
            </a:fld>
            <a:endParaRPr lang="en-ZA" dirty="0"/>
          </a:p>
        </p:txBody>
      </p:sp>
      <p:pic>
        <p:nvPicPr>
          <p:cNvPr id="5" name="Picture 4">
            <a:extLst>
              <a:ext uri="{FF2B5EF4-FFF2-40B4-BE49-F238E27FC236}">
                <a16:creationId xmlns:a16="http://schemas.microsoft.com/office/drawing/2014/main" id="{C801C799-4822-D6FF-2EC0-E28C6189D782}"/>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135721986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Shoplifting</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sz="1600" b="1" dirty="0"/>
              <a:t>TOP 30 stations</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112</a:t>
            </a:fld>
            <a:endParaRPr lang="en-ZA" dirty="0"/>
          </a:p>
        </p:txBody>
      </p:sp>
      <p:pic>
        <p:nvPicPr>
          <p:cNvPr id="6" name="Picture 5">
            <a:extLst>
              <a:ext uri="{FF2B5EF4-FFF2-40B4-BE49-F238E27FC236}">
                <a16:creationId xmlns:a16="http://schemas.microsoft.com/office/drawing/2014/main" id="{BCD9D071-31F0-2E77-3409-7B27D52CF2BD}"/>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48553041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1A87-C591-17BD-96F2-8116AEFD655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277C37D-9351-9E8A-B112-8C6FDCD2D078}"/>
              </a:ext>
            </a:extLst>
          </p:cNvPr>
          <p:cNvSpPr>
            <a:spLocks noGrp="1"/>
          </p:cNvSpPr>
          <p:nvPr>
            <p:ph type="title"/>
          </p:nvPr>
        </p:nvSpPr>
        <p:spPr/>
        <p:txBody>
          <a:bodyPr>
            <a:normAutofit fontScale="90000"/>
          </a:bodyPr>
          <a:lstStyle/>
          <a:p>
            <a:r>
              <a:rPr lang="en-US" dirty="0"/>
              <a:t>Environmental crimes</a:t>
            </a:r>
            <a:endParaRPr lang="en-ZA" dirty="0"/>
          </a:p>
        </p:txBody>
      </p:sp>
      <p:sp>
        <p:nvSpPr>
          <p:cNvPr id="4" name="Text Placeholder 3">
            <a:extLst>
              <a:ext uri="{FF2B5EF4-FFF2-40B4-BE49-F238E27FC236}">
                <a16:creationId xmlns:a16="http://schemas.microsoft.com/office/drawing/2014/main" id="{11953731-99B2-60F9-3B2C-C80F22432EAB}"/>
              </a:ext>
            </a:extLst>
          </p:cNvPr>
          <p:cNvSpPr>
            <a:spLocks noGrp="1"/>
          </p:cNvSpPr>
          <p:nvPr>
            <p:ph idx="1"/>
          </p:nvPr>
        </p:nvSpPr>
        <p:spPr/>
        <p:txBody>
          <a:bodyPr/>
          <a:lstStyle/>
          <a:p>
            <a:r>
              <a:rPr lang="en-GB" b="1" dirty="0"/>
              <a:t>April 2026 to June 2026</a:t>
            </a:r>
            <a:endParaRPr lang="en-ZA" dirty="0"/>
          </a:p>
          <a:p>
            <a:endParaRPr lang="en-ZA" dirty="0"/>
          </a:p>
        </p:txBody>
      </p:sp>
      <p:sp>
        <p:nvSpPr>
          <p:cNvPr id="2" name="Slide Number Placeholder 1">
            <a:extLst>
              <a:ext uri="{FF2B5EF4-FFF2-40B4-BE49-F238E27FC236}">
                <a16:creationId xmlns:a16="http://schemas.microsoft.com/office/drawing/2014/main" id="{4C4E7F51-480F-8D26-E226-F8445B4E4079}"/>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113</a:t>
            </a:fld>
            <a:endParaRPr lang="en-ZA" dirty="0"/>
          </a:p>
        </p:txBody>
      </p:sp>
      <p:sp>
        <p:nvSpPr>
          <p:cNvPr id="10" name="TextBox 9">
            <a:extLst>
              <a:ext uri="{FF2B5EF4-FFF2-40B4-BE49-F238E27FC236}">
                <a16:creationId xmlns:a16="http://schemas.microsoft.com/office/drawing/2014/main" id="{8A050476-0447-30C0-AA30-2756D02B61B8}"/>
              </a:ext>
            </a:extLst>
          </p:cNvPr>
          <p:cNvSpPr txBox="1"/>
          <p:nvPr/>
        </p:nvSpPr>
        <p:spPr>
          <a:xfrm>
            <a:off x="0" y="6606523"/>
            <a:ext cx="12192000" cy="276999"/>
          </a:xfrm>
          <a:prstGeom prst="rect">
            <a:avLst/>
          </a:prstGeom>
          <a:noFill/>
        </p:spPr>
        <p:txBody>
          <a:bodyPr wrap="square" rtlCol="0">
            <a:spAutoFit/>
          </a:bodyPr>
          <a:lstStyle/>
          <a:p>
            <a:pPr algn="ctr"/>
            <a:r>
              <a:rPr lang="en-ZA" sz="1200" b="1" dirty="0">
                <a:solidFill>
                  <a:srgbClr val="FF0000"/>
                </a:solidFill>
              </a:rPr>
              <a:t>Note: the measuring unit is number of cases analysed not number of animals</a:t>
            </a:r>
          </a:p>
        </p:txBody>
      </p:sp>
      <p:graphicFrame>
        <p:nvGraphicFramePr>
          <p:cNvPr id="8" name="Table 7">
            <a:extLst>
              <a:ext uri="{FF2B5EF4-FFF2-40B4-BE49-F238E27FC236}">
                <a16:creationId xmlns:a16="http://schemas.microsoft.com/office/drawing/2014/main" id="{A26D624E-4C51-FDFD-6799-050B5CFE2418}"/>
              </a:ext>
            </a:extLst>
          </p:cNvPr>
          <p:cNvGraphicFramePr>
            <a:graphicFrameLocks noGrp="1"/>
          </p:cNvGraphicFramePr>
          <p:nvPr>
            <p:extLst>
              <p:ext uri="{D42A27DB-BD31-4B8C-83A1-F6EECF244321}">
                <p14:modId xmlns:p14="http://schemas.microsoft.com/office/powerpoint/2010/main" val="271524359"/>
              </p:ext>
            </p:extLst>
          </p:nvPr>
        </p:nvGraphicFramePr>
        <p:xfrm>
          <a:off x="453655" y="952501"/>
          <a:ext cx="11185452" cy="4831611"/>
        </p:xfrm>
        <a:graphic>
          <a:graphicData uri="http://schemas.openxmlformats.org/drawingml/2006/table">
            <a:tbl>
              <a:tblPr/>
              <a:tblGrid>
                <a:gridCol w="4125433">
                  <a:extLst>
                    <a:ext uri="{9D8B030D-6E8A-4147-A177-3AD203B41FA5}">
                      <a16:colId xmlns:a16="http://schemas.microsoft.com/office/drawing/2014/main" val="3222287554"/>
                    </a:ext>
                  </a:extLst>
                </a:gridCol>
                <a:gridCol w="1779182">
                  <a:extLst>
                    <a:ext uri="{9D8B030D-6E8A-4147-A177-3AD203B41FA5}">
                      <a16:colId xmlns:a16="http://schemas.microsoft.com/office/drawing/2014/main" val="195459335"/>
                    </a:ext>
                  </a:extLst>
                </a:gridCol>
                <a:gridCol w="1779182">
                  <a:extLst>
                    <a:ext uri="{9D8B030D-6E8A-4147-A177-3AD203B41FA5}">
                      <a16:colId xmlns:a16="http://schemas.microsoft.com/office/drawing/2014/main" val="1326065278"/>
                    </a:ext>
                  </a:extLst>
                </a:gridCol>
                <a:gridCol w="1779182">
                  <a:extLst>
                    <a:ext uri="{9D8B030D-6E8A-4147-A177-3AD203B41FA5}">
                      <a16:colId xmlns:a16="http://schemas.microsoft.com/office/drawing/2014/main" val="2768624025"/>
                    </a:ext>
                  </a:extLst>
                </a:gridCol>
                <a:gridCol w="1722473">
                  <a:extLst>
                    <a:ext uri="{9D8B030D-6E8A-4147-A177-3AD203B41FA5}">
                      <a16:colId xmlns:a16="http://schemas.microsoft.com/office/drawing/2014/main" val="1467583606"/>
                    </a:ext>
                  </a:extLst>
                </a:gridCol>
              </a:tblGrid>
              <a:tr h="534980">
                <a:tc>
                  <a:txBody>
                    <a:bodyPr/>
                    <a:lstStyle/>
                    <a:p>
                      <a:pPr algn="l" rtl="0" fontAlgn="b"/>
                      <a:r>
                        <a:rPr lang="en-ZA" sz="1200" b="0" i="0" u="none" strike="noStrike">
                          <a:solidFill>
                            <a:srgbClr val="000000"/>
                          </a:solidFill>
                          <a:effectLst/>
                          <a:latin typeface="Arial" panose="020B0604020202020204" pitchFamily="34" charset="0"/>
                        </a:rPr>
                        <a:t> </a:t>
                      </a:r>
                    </a:p>
                  </a:txBody>
                  <a:tcPr marL="7620" marR="7620" marT="7620" marB="0" anchor="b">
                    <a:lnL>
                      <a:noFill/>
                    </a:lnL>
                    <a:lnR w="25400" cap="flat" cmpd="dbl"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noFill/>
                  </a:tcPr>
                </a:tc>
                <a:tc>
                  <a:txBody>
                    <a:bodyPr/>
                    <a:lstStyle/>
                    <a:p>
                      <a:pPr algn="ctr" rtl="0" fontAlgn="ctr"/>
                      <a:r>
                        <a:rPr lang="en-ZA" sz="1600" b="1" i="0" u="none" strike="noStrike" dirty="0">
                          <a:solidFill>
                            <a:srgbClr val="000000"/>
                          </a:solidFill>
                          <a:effectLst/>
                          <a:latin typeface="Arial" panose="020B0604020202020204" pitchFamily="34" charset="0"/>
                        </a:rPr>
                        <a:t>1</a:t>
                      </a:r>
                      <a:r>
                        <a:rPr lang="en-ZA" sz="1600" b="1" i="0" u="none" strike="noStrike" baseline="30000" dirty="0">
                          <a:solidFill>
                            <a:srgbClr val="000000"/>
                          </a:solidFill>
                          <a:effectLst/>
                          <a:latin typeface="Arial" panose="020B0604020202020204" pitchFamily="34" charset="0"/>
                        </a:rPr>
                        <a:t>st</a:t>
                      </a:r>
                      <a:r>
                        <a:rPr lang="en-ZA" sz="1600" b="1" i="0" u="none" strike="noStrike" dirty="0">
                          <a:solidFill>
                            <a:srgbClr val="000000"/>
                          </a:solidFill>
                          <a:effectLst/>
                          <a:latin typeface="Arial" panose="020B0604020202020204" pitchFamily="34" charset="0"/>
                        </a:rPr>
                        <a:t> Q 2025/2026</a:t>
                      </a:r>
                    </a:p>
                  </a:txBody>
                  <a:tcPr marL="7620" marR="7620" marT="762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CC"/>
                    </a:solidFill>
                  </a:tcPr>
                </a:tc>
                <a:tc>
                  <a:txBody>
                    <a:bodyPr/>
                    <a:lstStyle/>
                    <a:p>
                      <a:pPr algn="ctr" rtl="0" fontAlgn="ctr"/>
                      <a:r>
                        <a:rPr lang="en-ZA" sz="1600" b="1" i="0" u="none" strike="noStrike" dirty="0">
                          <a:solidFill>
                            <a:srgbClr val="000000"/>
                          </a:solidFill>
                          <a:effectLst/>
                          <a:latin typeface="Arial" panose="020B0604020202020204" pitchFamily="34" charset="0"/>
                        </a:rPr>
                        <a:t>1</a:t>
                      </a:r>
                      <a:r>
                        <a:rPr lang="en-ZA" sz="1600" b="1" i="0" u="none" strike="noStrike" baseline="30000" dirty="0">
                          <a:solidFill>
                            <a:srgbClr val="000000"/>
                          </a:solidFill>
                          <a:effectLst/>
                          <a:latin typeface="Arial" panose="020B0604020202020204" pitchFamily="34" charset="0"/>
                        </a:rPr>
                        <a:t>st</a:t>
                      </a:r>
                      <a:r>
                        <a:rPr lang="en-ZA" sz="1600" b="1" i="0" u="none" strike="noStrike" dirty="0">
                          <a:solidFill>
                            <a:srgbClr val="000000"/>
                          </a:solidFill>
                          <a:effectLst/>
                          <a:latin typeface="Arial" panose="020B0604020202020204" pitchFamily="34" charset="0"/>
                        </a:rPr>
                        <a:t> Q 2026/2027</a:t>
                      </a:r>
                    </a:p>
                  </a:txBody>
                  <a:tcPr marL="7620" marR="7620" marT="762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CC"/>
                    </a:solidFill>
                  </a:tcPr>
                </a:tc>
                <a:tc>
                  <a:txBody>
                    <a:bodyPr/>
                    <a:lstStyle/>
                    <a:p>
                      <a:pPr algn="ctr" rtl="0" fontAlgn="ctr"/>
                      <a:r>
                        <a:rPr lang="en-ZA" sz="1600" b="1" i="0" u="none" strike="noStrike" dirty="0">
                          <a:solidFill>
                            <a:srgbClr val="000000"/>
                          </a:solidFill>
                          <a:effectLst/>
                          <a:latin typeface="Arial" panose="020B0604020202020204" pitchFamily="34" charset="0"/>
                        </a:rPr>
                        <a:t>Case difference</a:t>
                      </a:r>
                    </a:p>
                  </a:txBody>
                  <a:tcPr marL="7620" marR="7620" marT="762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CC"/>
                    </a:solidFill>
                  </a:tcPr>
                </a:tc>
                <a:tc>
                  <a:txBody>
                    <a:bodyPr/>
                    <a:lstStyle/>
                    <a:p>
                      <a:pPr algn="ctr" rtl="0" fontAlgn="ctr"/>
                      <a:r>
                        <a:rPr lang="en-ZA" sz="1600" b="1" i="0" u="none" strike="noStrike" dirty="0">
                          <a:solidFill>
                            <a:srgbClr val="000000"/>
                          </a:solidFill>
                          <a:effectLst/>
                          <a:latin typeface="Arial" panose="020B0604020202020204" pitchFamily="34" charset="0"/>
                        </a:rPr>
                        <a:t>% Change</a:t>
                      </a:r>
                    </a:p>
                  </a:txBody>
                  <a:tcPr marL="7620" marR="7620" marT="762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1861664300"/>
                  </a:ext>
                </a:extLst>
              </a:tr>
              <a:tr h="534980">
                <a:tc>
                  <a:txBody>
                    <a:bodyPr/>
                    <a:lstStyle/>
                    <a:p>
                      <a:pPr algn="r" rtl="0" fontAlgn="ctr"/>
                      <a:r>
                        <a:rPr lang="en-ZA" sz="1600" b="1" i="1" u="none" strike="noStrike">
                          <a:solidFill>
                            <a:srgbClr val="000000"/>
                          </a:solidFill>
                          <a:effectLst/>
                          <a:latin typeface="Arial" panose="020B0604020202020204" pitchFamily="34" charset="0"/>
                        </a:rPr>
                        <a:t> ABALONE  </a:t>
                      </a:r>
                    </a:p>
                  </a:txBody>
                  <a:tcPr marL="7620" marR="144000" marT="762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ZA" sz="1600" b="1" i="1" u="none" strike="noStrike">
                          <a:solidFill>
                            <a:srgbClr val="000000"/>
                          </a:solidFill>
                          <a:effectLst/>
                          <a:latin typeface="Arial" panose="020B0604020202020204" pitchFamily="34" charset="0"/>
                        </a:rPr>
                        <a:t>57</a:t>
                      </a:r>
                    </a:p>
                  </a:txBody>
                  <a:tcPr marL="7620" marR="7620" marT="762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ZA" sz="1600" b="1" i="1" u="none" strike="noStrike">
                          <a:solidFill>
                            <a:srgbClr val="000000"/>
                          </a:solidFill>
                          <a:effectLst/>
                          <a:latin typeface="Arial" panose="020B0604020202020204" pitchFamily="34" charset="0"/>
                        </a:rPr>
                        <a:t>46</a:t>
                      </a:r>
                    </a:p>
                  </a:txBody>
                  <a:tcPr marL="7620" marR="7620" marT="762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ZA" sz="1600" b="1" i="1" u="none" strike="noStrike">
                          <a:solidFill>
                            <a:srgbClr val="00B050"/>
                          </a:solidFill>
                          <a:effectLst/>
                          <a:latin typeface="Arial" panose="020B0604020202020204" pitchFamily="34" charset="0"/>
                        </a:rPr>
                        <a:t>-11</a:t>
                      </a:r>
                    </a:p>
                  </a:txBody>
                  <a:tcPr marL="7620" marR="7620" marT="762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ZA" sz="1600" b="1" i="1" u="none" strike="noStrike">
                          <a:solidFill>
                            <a:srgbClr val="000000"/>
                          </a:solidFill>
                          <a:effectLst/>
                          <a:latin typeface="Arial" panose="020B0604020202020204" pitchFamily="34" charset="0"/>
                        </a:rPr>
                        <a:t>11 counts lower </a:t>
                      </a:r>
                    </a:p>
                  </a:txBody>
                  <a:tcPr marL="7620" marR="7620" marT="762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080"/>
                    </a:solidFill>
                  </a:tcPr>
                </a:tc>
                <a:extLst>
                  <a:ext uri="{0D108BD9-81ED-4DB2-BD59-A6C34878D82A}">
                    <a16:rowId xmlns:a16="http://schemas.microsoft.com/office/drawing/2014/main" val="335990906"/>
                  </a:ext>
                </a:extLst>
              </a:tr>
              <a:tr h="534980">
                <a:tc>
                  <a:txBody>
                    <a:bodyPr/>
                    <a:lstStyle/>
                    <a:p>
                      <a:pPr algn="r" rtl="0" fontAlgn="ctr"/>
                      <a:r>
                        <a:rPr lang="en-ZA" sz="1600" b="1" i="1" u="none" strike="noStrike">
                          <a:solidFill>
                            <a:srgbClr val="000000"/>
                          </a:solidFill>
                          <a:effectLst/>
                          <a:latin typeface="Arial" panose="020B0604020202020204" pitchFamily="34" charset="0"/>
                        </a:rPr>
                        <a:t> RHINOCEROS  </a:t>
                      </a:r>
                    </a:p>
                  </a:txBody>
                  <a:tcPr marL="7620" marR="144000" marT="762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ZA" sz="1600" b="1" i="1" u="none" strike="noStrike">
                          <a:solidFill>
                            <a:srgbClr val="000000"/>
                          </a:solidFill>
                          <a:effectLst/>
                          <a:latin typeface="Arial" panose="020B0604020202020204" pitchFamily="34" charset="0"/>
                        </a:rPr>
                        <a:t>73</a:t>
                      </a:r>
                    </a:p>
                  </a:txBody>
                  <a:tcPr marL="7620" marR="7620" marT="762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ZA" sz="1600" b="1" i="1" u="none" strike="noStrike">
                          <a:solidFill>
                            <a:srgbClr val="000000"/>
                          </a:solidFill>
                          <a:effectLst/>
                          <a:latin typeface="Arial" panose="020B0604020202020204" pitchFamily="34" charset="0"/>
                        </a:rPr>
                        <a:t>59</a:t>
                      </a:r>
                    </a:p>
                  </a:txBody>
                  <a:tcPr marL="7620" marR="7620" marT="762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ZA" sz="1600" b="1" i="1" u="none" strike="noStrike">
                          <a:solidFill>
                            <a:srgbClr val="00B050"/>
                          </a:solidFill>
                          <a:effectLst/>
                          <a:latin typeface="Arial" panose="020B0604020202020204" pitchFamily="34" charset="0"/>
                        </a:rPr>
                        <a:t>-14</a:t>
                      </a:r>
                    </a:p>
                  </a:txBody>
                  <a:tcPr marL="7620" marR="7620" marT="762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ZA" sz="1600" b="1" i="1" u="none" strike="noStrike">
                          <a:solidFill>
                            <a:srgbClr val="000000"/>
                          </a:solidFill>
                          <a:effectLst/>
                          <a:latin typeface="Arial" panose="020B0604020202020204" pitchFamily="34" charset="0"/>
                        </a:rPr>
                        <a:t>18 counts lower</a:t>
                      </a:r>
                    </a:p>
                  </a:txBody>
                  <a:tcPr marL="7620" marR="7620" marT="762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FF80"/>
                    </a:solidFill>
                  </a:tcPr>
                </a:tc>
                <a:extLst>
                  <a:ext uri="{0D108BD9-81ED-4DB2-BD59-A6C34878D82A}">
                    <a16:rowId xmlns:a16="http://schemas.microsoft.com/office/drawing/2014/main" val="2604220665"/>
                  </a:ext>
                </a:extLst>
              </a:tr>
              <a:tr h="534980">
                <a:tc>
                  <a:txBody>
                    <a:bodyPr/>
                    <a:lstStyle/>
                    <a:p>
                      <a:pPr algn="r" rtl="0" fontAlgn="ctr"/>
                      <a:r>
                        <a:rPr lang="en-ZA" sz="1600" b="1" i="1" u="none" strike="noStrike">
                          <a:solidFill>
                            <a:srgbClr val="000000"/>
                          </a:solidFill>
                          <a:effectLst/>
                          <a:latin typeface="Arial" panose="020B0604020202020204" pitchFamily="34" charset="0"/>
                        </a:rPr>
                        <a:t> ELEPHANT  </a:t>
                      </a:r>
                    </a:p>
                  </a:txBody>
                  <a:tcPr marL="7620" marR="144000" marT="762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ZA" sz="1600" b="1" i="1" u="none" strike="noStrike">
                          <a:solidFill>
                            <a:srgbClr val="000000"/>
                          </a:solidFill>
                          <a:effectLst/>
                          <a:latin typeface="Arial" panose="020B0604020202020204" pitchFamily="34" charset="0"/>
                        </a:rPr>
                        <a:t>5</a:t>
                      </a:r>
                    </a:p>
                  </a:txBody>
                  <a:tcPr marL="7620" marR="7620" marT="762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ZA" sz="1600" b="1" i="1" u="none" strike="noStrike">
                          <a:solidFill>
                            <a:srgbClr val="000000"/>
                          </a:solidFill>
                          <a:effectLst/>
                          <a:latin typeface="Arial" panose="020B0604020202020204" pitchFamily="34" charset="0"/>
                        </a:rPr>
                        <a:t>4</a:t>
                      </a:r>
                    </a:p>
                  </a:txBody>
                  <a:tcPr marL="7620" marR="7620" marT="762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ZA" sz="1600" b="1" i="1" u="none" strike="noStrike">
                          <a:solidFill>
                            <a:srgbClr val="00B050"/>
                          </a:solidFill>
                          <a:effectLst/>
                          <a:latin typeface="Arial" panose="020B0604020202020204" pitchFamily="34" charset="0"/>
                        </a:rPr>
                        <a:t>-1</a:t>
                      </a:r>
                    </a:p>
                  </a:txBody>
                  <a:tcPr marL="7620" marR="7620" marT="762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ZA" sz="1600" b="1" i="1" u="none" strike="noStrike">
                          <a:solidFill>
                            <a:srgbClr val="000000"/>
                          </a:solidFill>
                          <a:effectLst/>
                          <a:latin typeface="Arial" panose="020B0604020202020204" pitchFamily="34" charset="0"/>
                        </a:rPr>
                        <a:t>3 counts lower</a:t>
                      </a:r>
                    </a:p>
                  </a:txBody>
                  <a:tcPr marL="7620" marR="7620" marT="762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FF80"/>
                    </a:solidFill>
                  </a:tcPr>
                </a:tc>
                <a:extLst>
                  <a:ext uri="{0D108BD9-81ED-4DB2-BD59-A6C34878D82A}">
                    <a16:rowId xmlns:a16="http://schemas.microsoft.com/office/drawing/2014/main" val="3349545574"/>
                  </a:ext>
                </a:extLst>
              </a:tr>
              <a:tr h="534980">
                <a:tc>
                  <a:txBody>
                    <a:bodyPr/>
                    <a:lstStyle/>
                    <a:p>
                      <a:pPr algn="r" rtl="0" fontAlgn="ctr"/>
                      <a:r>
                        <a:rPr lang="en-ZA" sz="1600" b="1" i="1" u="none" strike="noStrike">
                          <a:solidFill>
                            <a:srgbClr val="000000"/>
                          </a:solidFill>
                          <a:effectLst/>
                          <a:latin typeface="Arial" panose="020B0604020202020204" pitchFamily="34" charset="0"/>
                        </a:rPr>
                        <a:t> LION  </a:t>
                      </a:r>
                    </a:p>
                  </a:txBody>
                  <a:tcPr marL="7620" marR="144000" marT="762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ZA" sz="1600" b="1" i="1" u="none" strike="noStrike">
                          <a:solidFill>
                            <a:srgbClr val="000000"/>
                          </a:solidFill>
                          <a:effectLst/>
                          <a:latin typeface="Arial" panose="020B0604020202020204" pitchFamily="34" charset="0"/>
                        </a:rPr>
                        <a:t>6</a:t>
                      </a:r>
                    </a:p>
                  </a:txBody>
                  <a:tcPr marL="7620" marR="7620" marT="762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ZA" sz="1600" b="1" i="1" u="none" strike="noStrike">
                          <a:solidFill>
                            <a:srgbClr val="000000"/>
                          </a:solidFill>
                          <a:effectLst/>
                          <a:latin typeface="Arial" panose="020B0604020202020204" pitchFamily="34" charset="0"/>
                        </a:rPr>
                        <a:t>3</a:t>
                      </a:r>
                    </a:p>
                  </a:txBody>
                  <a:tcPr marL="7620" marR="7620" marT="762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ZA" sz="1600" b="1" i="1" u="none" strike="noStrike">
                          <a:solidFill>
                            <a:srgbClr val="00B050"/>
                          </a:solidFill>
                          <a:effectLst/>
                          <a:latin typeface="Arial" panose="020B0604020202020204" pitchFamily="34" charset="0"/>
                        </a:rPr>
                        <a:t>-3</a:t>
                      </a:r>
                    </a:p>
                  </a:txBody>
                  <a:tcPr marL="7620" marR="7620" marT="762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ZA" sz="1600" b="1" i="1" u="none" strike="noStrike">
                          <a:solidFill>
                            <a:srgbClr val="000000"/>
                          </a:solidFill>
                          <a:effectLst/>
                          <a:latin typeface="Arial" panose="020B0604020202020204" pitchFamily="34" charset="0"/>
                        </a:rPr>
                        <a:t>3 counts lower</a:t>
                      </a:r>
                    </a:p>
                  </a:txBody>
                  <a:tcPr marL="7620" marR="7620" marT="762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FF80"/>
                    </a:solidFill>
                  </a:tcPr>
                </a:tc>
                <a:extLst>
                  <a:ext uri="{0D108BD9-81ED-4DB2-BD59-A6C34878D82A}">
                    <a16:rowId xmlns:a16="http://schemas.microsoft.com/office/drawing/2014/main" val="3091634490"/>
                  </a:ext>
                </a:extLst>
              </a:tr>
              <a:tr h="534980">
                <a:tc>
                  <a:txBody>
                    <a:bodyPr/>
                    <a:lstStyle/>
                    <a:p>
                      <a:pPr algn="r" rtl="0" fontAlgn="ctr"/>
                      <a:r>
                        <a:rPr lang="en-ZA" sz="1600" b="1" i="1" u="none" strike="noStrike">
                          <a:solidFill>
                            <a:srgbClr val="000000"/>
                          </a:solidFill>
                          <a:effectLst/>
                          <a:latin typeface="Arial" panose="020B0604020202020204" pitchFamily="34" charset="0"/>
                        </a:rPr>
                        <a:t> PANGOLIN  </a:t>
                      </a:r>
                    </a:p>
                  </a:txBody>
                  <a:tcPr marL="7620" marR="144000" marT="762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ZA" sz="1600" b="1" i="1" u="none" strike="noStrike">
                          <a:solidFill>
                            <a:srgbClr val="000000"/>
                          </a:solidFill>
                          <a:effectLst/>
                          <a:latin typeface="Arial" panose="020B0604020202020204" pitchFamily="34" charset="0"/>
                        </a:rPr>
                        <a:t>4</a:t>
                      </a:r>
                    </a:p>
                  </a:txBody>
                  <a:tcPr marL="7620" marR="7620" marT="762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ZA" sz="1600" b="1" i="1" u="none" strike="noStrike">
                          <a:solidFill>
                            <a:srgbClr val="000000"/>
                          </a:solidFill>
                          <a:effectLst/>
                          <a:latin typeface="Arial" panose="020B0604020202020204" pitchFamily="34" charset="0"/>
                        </a:rPr>
                        <a:t>7</a:t>
                      </a:r>
                    </a:p>
                  </a:txBody>
                  <a:tcPr marL="7620" marR="7620" marT="762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ZA" sz="1600" b="1" i="1" u="none" strike="noStrike">
                          <a:solidFill>
                            <a:srgbClr val="FF0000"/>
                          </a:solidFill>
                          <a:effectLst/>
                          <a:latin typeface="Arial" panose="020B0604020202020204" pitchFamily="34" charset="0"/>
                        </a:rPr>
                        <a:t>3</a:t>
                      </a:r>
                    </a:p>
                  </a:txBody>
                  <a:tcPr marL="7620" marR="7620" marT="762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ZA" sz="1600" b="1" i="1" u="none" strike="noStrike">
                          <a:solidFill>
                            <a:srgbClr val="000000"/>
                          </a:solidFill>
                          <a:effectLst/>
                          <a:latin typeface="Arial" panose="020B0604020202020204" pitchFamily="34" charset="0"/>
                        </a:rPr>
                        <a:t>3 count higher</a:t>
                      </a:r>
                    </a:p>
                  </a:txBody>
                  <a:tcPr marL="7620" marR="7620" marT="762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580FF"/>
                    </a:solidFill>
                  </a:tcPr>
                </a:tc>
                <a:extLst>
                  <a:ext uri="{0D108BD9-81ED-4DB2-BD59-A6C34878D82A}">
                    <a16:rowId xmlns:a16="http://schemas.microsoft.com/office/drawing/2014/main" val="352262459"/>
                  </a:ext>
                </a:extLst>
              </a:tr>
              <a:tr h="551771">
                <a:tc>
                  <a:txBody>
                    <a:bodyPr/>
                    <a:lstStyle/>
                    <a:p>
                      <a:pPr algn="r" rtl="0" fontAlgn="ctr"/>
                      <a:r>
                        <a:rPr lang="en-ZA" sz="1600" b="1" i="1" u="none" strike="noStrike">
                          <a:solidFill>
                            <a:srgbClr val="000000"/>
                          </a:solidFill>
                          <a:effectLst/>
                          <a:latin typeface="Arial" panose="020B0604020202020204" pitchFamily="34" charset="0"/>
                        </a:rPr>
                        <a:t> MARINE/FISH_(EXCLUDING ABALONE)  </a:t>
                      </a:r>
                    </a:p>
                  </a:txBody>
                  <a:tcPr marL="7620" marR="144000" marT="762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ZA" sz="1600" b="1" i="1" u="none" strike="noStrike">
                          <a:solidFill>
                            <a:srgbClr val="000000"/>
                          </a:solidFill>
                          <a:effectLst/>
                          <a:latin typeface="Arial" panose="020B0604020202020204" pitchFamily="34" charset="0"/>
                        </a:rPr>
                        <a:t>472</a:t>
                      </a:r>
                    </a:p>
                  </a:txBody>
                  <a:tcPr marL="7620" marR="7620" marT="762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ZA" sz="1600" b="1" i="1" u="none" strike="noStrike">
                          <a:solidFill>
                            <a:srgbClr val="000000"/>
                          </a:solidFill>
                          <a:effectLst/>
                          <a:latin typeface="Arial" panose="020B0604020202020204" pitchFamily="34" charset="0"/>
                        </a:rPr>
                        <a:t>591</a:t>
                      </a:r>
                    </a:p>
                  </a:txBody>
                  <a:tcPr marL="7620" marR="7620" marT="762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ZA" sz="1600" b="1" i="1" u="none" strike="noStrike">
                          <a:solidFill>
                            <a:srgbClr val="FF0000"/>
                          </a:solidFill>
                          <a:effectLst/>
                          <a:latin typeface="Arial" panose="020B0604020202020204" pitchFamily="34" charset="0"/>
                        </a:rPr>
                        <a:t>119</a:t>
                      </a:r>
                    </a:p>
                  </a:txBody>
                  <a:tcPr marL="7620" marR="7620" marT="762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ZA" sz="1600" b="1" i="1" u="none" strike="noStrike">
                          <a:solidFill>
                            <a:srgbClr val="000000"/>
                          </a:solidFill>
                          <a:effectLst/>
                          <a:latin typeface="Arial" panose="020B0604020202020204" pitchFamily="34" charset="0"/>
                        </a:rPr>
                        <a:t>25,21%</a:t>
                      </a:r>
                    </a:p>
                  </a:txBody>
                  <a:tcPr marL="7620" marR="7620" marT="762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080"/>
                    </a:solidFill>
                  </a:tcPr>
                </a:tc>
                <a:extLst>
                  <a:ext uri="{0D108BD9-81ED-4DB2-BD59-A6C34878D82A}">
                    <a16:rowId xmlns:a16="http://schemas.microsoft.com/office/drawing/2014/main" val="3864186189"/>
                  </a:ext>
                </a:extLst>
              </a:tr>
              <a:tr h="534980">
                <a:tc>
                  <a:txBody>
                    <a:bodyPr/>
                    <a:lstStyle/>
                    <a:p>
                      <a:pPr algn="r" rtl="0" fontAlgn="ctr"/>
                      <a:r>
                        <a:rPr lang="en-ZA" sz="1600" b="1" i="1" u="none" strike="noStrike">
                          <a:solidFill>
                            <a:srgbClr val="000000"/>
                          </a:solidFill>
                          <a:effectLst/>
                          <a:latin typeface="Arial" panose="020B0604020202020204" pitchFamily="34" charset="0"/>
                        </a:rPr>
                        <a:t> FLORA (PLANT AND TREES)  </a:t>
                      </a:r>
                    </a:p>
                  </a:txBody>
                  <a:tcPr marL="7620" marR="144000" marT="762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rtl="0" fontAlgn="ctr"/>
                      <a:r>
                        <a:rPr lang="en-ZA" sz="1600" b="1" i="1" u="none" strike="noStrike">
                          <a:solidFill>
                            <a:srgbClr val="000000"/>
                          </a:solidFill>
                          <a:effectLst/>
                          <a:latin typeface="Arial" panose="020B0604020202020204" pitchFamily="34" charset="0"/>
                        </a:rPr>
                        <a:t>126</a:t>
                      </a:r>
                    </a:p>
                  </a:txBody>
                  <a:tcPr marL="7620" marR="7620" marT="762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rtl="0" fontAlgn="ctr"/>
                      <a:r>
                        <a:rPr lang="en-ZA" sz="1600" b="1" i="1" u="none" strike="noStrike">
                          <a:solidFill>
                            <a:srgbClr val="000000"/>
                          </a:solidFill>
                          <a:effectLst/>
                          <a:latin typeface="Arial" panose="020B0604020202020204" pitchFamily="34" charset="0"/>
                        </a:rPr>
                        <a:t>137</a:t>
                      </a:r>
                    </a:p>
                  </a:txBody>
                  <a:tcPr marL="7620" marR="7620" marT="762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rtl="0" fontAlgn="ctr"/>
                      <a:r>
                        <a:rPr lang="en-ZA" sz="1600" b="1" i="1" u="none" strike="noStrike">
                          <a:solidFill>
                            <a:srgbClr val="FF0000"/>
                          </a:solidFill>
                          <a:effectLst/>
                          <a:latin typeface="Arial" panose="020B0604020202020204" pitchFamily="34" charset="0"/>
                        </a:rPr>
                        <a:t>11</a:t>
                      </a:r>
                    </a:p>
                  </a:txBody>
                  <a:tcPr marL="7620" marR="7620" marT="762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rtl="0" fontAlgn="ctr"/>
                      <a:r>
                        <a:rPr lang="en-ZA" sz="1600" b="1" i="1" u="none" strike="noStrike">
                          <a:solidFill>
                            <a:srgbClr val="000000"/>
                          </a:solidFill>
                          <a:effectLst/>
                          <a:latin typeface="Arial" panose="020B0604020202020204" pitchFamily="34" charset="0"/>
                        </a:rPr>
                        <a:t>8,73%</a:t>
                      </a:r>
                    </a:p>
                  </a:txBody>
                  <a:tcPr marL="7620" marR="7620" marT="762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8080"/>
                    </a:solidFill>
                  </a:tcPr>
                </a:tc>
                <a:extLst>
                  <a:ext uri="{0D108BD9-81ED-4DB2-BD59-A6C34878D82A}">
                    <a16:rowId xmlns:a16="http://schemas.microsoft.com/office/drawing/2014/main" val="1539495476"/>
                  </a:ext>
                </a:extLst>
              </a:tr>
              <a:tr h="534980">
                <a:tc>
                  <a:txBody>
                    <a:bodyPr/>
                    <a:lstStyle/>
                    <a:p>
                      <a:pPr algn="r" rtl="0" fontAlgn="ctr"/>
                      <a:r>
                        <a:rPr lang="en-ZA" sz="1600" b="1" i="1" u="none" strike="noStrike" dirty="0">
                          <a:solidFill>
                            <a:srgbClr val="000000"/>
                          </a:solidFill>
                          <a:effectLst/>
                          <a:latin typeface="Arial" panose="020B0604020202020204" pitchFamily="34" charset="0"/>
                        </a:rPr>
                        <a:t> TOTAL  </a:t>
                      </a:r>
                    </a:p>
                  </a:txBody>
                  <a:tcPr marL="7620" marR="144000" marT="762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rtl="0" fontAlgn="ctr"/>
                      <a:r>
                        <a:rPr lang="en-ZA" sz="1600" b="1" i="1" u="none" strike="noStrike">
                          <a:solidFill>
                            <a:srgbClr val="000000"/>
                          </a:solidFill>
                          <a:effectLst/>
                          <a:latin typeface="Arial" panose="020B0604020202020204" pitchFamily="34" charset="0"/>
                        </a:rPr>
                        <a:t>743</a:t>
                      </a:r>
                    </a:p>
                  </a:txBody>
                  <a:tcPr marL="7620" marR="7620" marT="762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rtl="0" fontAlgn="ctr"/>
                      <a:r>
                        <a:rPr lang="en-ZA" sz="1600" b="1" i="1" u="none" strike="noStrike">
                          <a:solidFill>
                            <a:srgbClr val="000000"/>
                          </a:solidFill>
                          <a:effectLst/>
                          <a:latin typeface="Arial" panose="020B0604020202020204" pitchFamily="34" charset="0"/>
                        </a:rPr>
                        <a:t>847</a:t>
                      </a:r>
                    </a:p>
                  </a:txBody>
                  <a:tcPr marL="7620" marR="7620" marT="762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rtl="0" fontAlgn="ctr"/>
                      <a:r>
                        <a:rPr lang="en-ZA" sz="1600" b="1" i="1" u="none" strike="noStrike">
                          <a:solidFill>
                            <a:srgbClr val="FF0000"/>
                          </a:solidFill>
                          <a:effectLst/>
                          <a:latin typeface="Arial" panose="020B0604020202020204" pitchFamily="34" charset="0"/>
                        </a:rPr>
                        <a:t>104</a:t>
                      </a:r>
                    </a:p>
                  </a:txBody>
                  <a:tcPr marL="7620" marR="7620" marT="762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rtl="0" fontAlgn="ctr"/>
                      <a:r>
                        <a:rPr lang="en-ZA" sz="1600" b="1" i="1" u="none" strike="noStrike" dirty="0">
                          <a:solidFill>
                            <a:srgbClr val="000000"/>
                          </a:solidFill>
                          <a:effectLst/>
                          <a:latin typeface="Arial" panose="020B0604020202020204" pitchFamily="34" charset="0"/>
                        </a:rPr>
                        <a:t>14,00%</a:t>
                      </a:r>
                    </a:p>
                  </a:txBody>
                  <a:tcPr marL="7620" marR="7620" marT="762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8080"/>
                    </a:solidFill>
                  </a:tcPr>
                </a:tc>
                <a:extLst>
                  <a:ext uri="{0D108BD9-81ED-4DB2-BD59-A6C34878D82A}">
                    <a16:rowId xmlns:a16="http://schemas.microsoft.com/office/drawing/2014/main" val="1164771489"/>
                  </a:ext>
                </a:extLst>
              </a:tr>
            </a:tbl>
          </a:graphicData>
        </a:graphic>
      </p:graphicFrame>
    </p:spTree>
    <p:extLst>
      <p:ext uri="{BB962C8B-B14F-4D97-AF65-F5344CB8AC3E}">
        <p14:creationId xmlns:p14="http://schemas.microsoft.com/office/powerpoint/2010/main" val="409726971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E3763-C8FE-C91B-329C-1BD40BD9A46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CA60B2F-84E2-9484-0B69-B7D7AFB74884}"/>
              </a:ext>
            </a:extLst>
          </p:cNvPr>
          <p:cNvSpPr>
            <a:spLocks noGrp="1"/>
          </p:cNvSpPr>
          <p:nvPr>
            <p:ph type="title"/>
          </p:nvPr>
        </p:nvSpPr>
        <p:spPr/>
        <p:txBody>
          <a:bodyPr>
            <a:normAutofit fontScale="90000"/>
          </a:bodyPr>
          <a:lstStyle/>
          <a:p>
            <a:r>
              <a:rPr lang="en-US" dirty="0"/>
              <a:t>Environmental crimes</a:t>
            </a:r>
            <a:endParaRPr lang="en-ZA" dirty="0"/>
          </a:p>
        </p:txBody>
      </p:sp>
      <p:sp>
        <p:nvSpPr>
          <p:cNvPr id="4" name="Text Placeholder 3">
            <a:extLst>
              <a:ext uri="{FF2B5EF4-FFF2-40B4-BE49-F238E27FC236}">
                <a16:creationId xmlns:a16="http://schemas.microsoft.com/office/drawing/2014/main" id="{A8D1DA9A-0A30-23E0-DF55-1A5642357BC5}"/>
              </a:ext>
            </a:extLst>
          </p:cNvPr>
          <p:cNvSpPr>
            <a:spLocks noGrp="1"/>
          </p:cNvSpPr>
          <p:nvPr>
            <p:ph idx="1"/>
          </p:nvPr>
        </p:nvSpPr>
        <p:spPr/>
        <p:txBody>
          <a:bodyPr/>
          <a:lstStyle/>
          <a:p>
            <a:r>
              <a:rPr lang="en-GB" b="1" dirty="0"/>
              <a:t>April 2026 to June 2026</a:t>
            </a:r>
            <a:r>
              <a:rPr lang="en-US" b="1" dirty="0"/>
              <a:t> </a:t>
            </a:r>
            <a:r>
              <a:rPr lang="en-US" sz="1200" b="1" dirty="0"/>
              <a:t>… continue</a:t>
            </a:r>
            <a:endParaRPr lang="en-ZA" dirty="0"/>
          </a:p>
          <a:p>
            <a:endParaRPr lang="en-ZA" dirty="0"/>
          </a:p>
        </p:txBody>
      </p:sp>
      <p:sp>
        <p:nvSpPr>
          <p:cNvPr id="2" name="Slide Number Placeholder 1">
            <a:extLst>
              <a:ext uri="{FF2B5EF4-FFF2-40B4-BE49-F238E27FC236}">
                <a16:creationId xmlns:a16="http://schemas.microsoft.com/office/drawing/2014/main" id="{51598C6E-3EB1-D884-F46B-6DE6447A654C}"/>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114</a:t>
            </a:fld>
            <a:endParaRPr lang="en-ZA" dirty="0"/>
          </a:p>
        </p:txBody>
      </p:sp>
      <p:sp>
        <p:nvSpPr>
          <p:cNvPr id="8" name="TextBox 7">
            <a:extLst>
              <a:ext uri="{FF2B5EF4-FFF2-40B4-BE49-F238E27FC236}">
                <a16:creationId xmlns:a16="http://schemas.microsoft.com/office/drawing/2014/main" id="{478CB3DC-CB4F-474D-E679-89A44E39A7A1}"/>
              </a:ext>
            </a:extLst>
          </p:cNvPr>
          <p:cNvSpPr txBox="1"/>
          <p:nvPr/>
        </p:nvSpPr>
        <p:spPr>
          <a:xfrm>
            <a:off x="0" y="6606523"/>
            <a:ext cx="12192000" cy="276999"/>
          </a:xfrm>
          <a:prstGeom prst="rect">
            <a:avLst/>
          </a:prstGeom>
          <a:noFill/>
        </p:spPr>
        <p:txBody>
          <a:bodyPr wrap="square" rtlCol="0">
            <a:spAutoFit/>
          </a:bodyPr>
          <a:lstStyle/>
          <a:p>
            <a:pPr algn="ctr"/>
            <a:r>
              <a:rPr lang="en-ZA" sz="1200" b="1" dirty="0">
                <a:solidFill>
                  <a:srgbClr val="FF0000"/>
                </a:solidFill>
              </a:rPr>
              <a:t>Note: the measuring unit is number of cases analysed not number of animals</a:t>
            </a:r>
          </a:p>
        </p:txBody>
      </p:sp>
      <p:graphicFrame>
        <p:nvGraphicFramePr>
          <p:cNvPr id="7" name="Table 6">
            <a:extLst>
              <a:ext uri="{FF2B5EF4-FFF2-40B4-BE49-F238E27FC236}">
                <a16:creationId xmlns:a16="http://schemas.microsoft.com/office/drawing/2014/main" id="{B1E40E32-7C1D-0481-CCD3-40161C1B9695}"/>
              </a:ext>
            </a:extLst>
          </p:cNvPr>
          <p:cNvGraphicFramePr>
            <a:graphicFrameLocks noGrp="1"/>
          </p:cNvGraphicFramePr>
          <p:nvPr>
            <p:extLst>
              <p:ext uri="{D42A27DB-BD31-4B8C-83A1-F6EECF244321}">
                <p14:modId xmlns:p14="http://schemas.microsoft.com/office/powerpoint/2010/main" val="2789700473"/>
              </p:ext>
            </p:extLst>
          </p:nvPr>
        </p:nvGraphicFramePr>
        <p:xfrm>
          <a:off x="168676" y="676682"/>
          <a:ext cx="11874498" cy="5992922"/>
        </p:xfrm>
        <a:graphic>
          <a:graphicData uri="http://schemas.openxmlformats.org/drawingml/2006/table">
            <a:tbl>
              <a:tblPr/>
              <a:tblGrid>
                <a:gridCol w="85551">
                  <a:extLst>
                    <a:ext uri="{9D8B030D-6E8A-4147-A177-3AD203B41FA5}">
                      <a16:colId xmlns:a16="http://schemas.microsoft.com/office/drawing/2014/main" val="2337122165"/>
                    </a:ext>
                  </a:extLst>
                </a:gridCol>
                <a:gridCol w="3216722">
                  <a:extLst>
                    <a:ext uri="{9D8B030D-6E8A-4147-A177-3AD203B41FA5}">
                      <a16:colId xmlns:a16="http://schemas.microsoft.com/office/drawing/2014/main" val="1894776653"/>
                    </a:ext>
                  </a:extLst>
                </a:gridCol>
                <a:gridCol w="821291">
                  <a:extLst>
                    <a:ext uri="{9D8B030D-6E8A-4147-A177-3AD203B41FA5}">
                      <a16:colId xmlns:a16="http://schemas.microsoft.com/office/drawing/2014/main" val="2772470475"/>
                    </a:ext>
                  </a:extLst>
                </a:gridCol>
                <a:gridCol w="821291">
                  <a:extLst>
                    <a:ext uri="{9D8B030D-6E8A-4147-A177-3AD203B41FA5}">
                      <a16:colId xmlns:a16="http://schemas.microsoft.com/office/drawing/2014/main" val="1495227130"/>
                    </a:ext>
                  </a:extLst>
                </a:gridCol>
                <a:gridCol w="821291">
                  <a:extLst>
                    <a:ext uri="{9D8B030D-6E8A-4147-A177-3AD203B41FA5}">
                      <a16:colId xmlns:a16="http://schemas.microsoft.com/office/drawing/2014/main" val="920110780"/>
                    </a:ext>
                  </a:extLst>
                </a:gridCol>
                <a:gridCol w="821291">
                  <a:extLst>
                    <a:ext uri="{9D8B030D-6E8A-4147-A177-3AD203B41FA5}">
                      <a16:colId xmlns:a16="http://schemas.microsoft.com/office/drawing/2014/main" val="147717274"/>
                    </a:ext>
                  </a:extLst>
                </a:gridCol>
                <a:gridCol w="821291">
                  <a:extLst>
                    <a:ext uri="{9D8B030D-6E8A-4147-A177-3AD203B41FA5}">
                      <a16:colId xmlns:a16="http://schemas.microsoft.com/office/drawing/2014/main" val="1776412646"/>
                    </a:ext>
                  </a:extLst>
                </a:gridCol>
                <a:gridCol w="821291">
                  <a:extLst>
                    <a:ext uri="{9D8B030D-6E8A-4147-A177-3AD203B41FA5}">
                      <a16:colId xmlns:a16="http://schemas.microsoft.com/office/drawing/2014/main" val="2826859046"/>
                    </a:ext>
                  </a:extLst>
                </a:gridCol>
                <a:gridCol w="821291">
                  <a:extLst>
                    <a:ext uri="{9D8B030D-6E8A-4147-A177-3AD203B41FA5}">
                      <a16:colId xmlns:a16="http://schemas.microsoft.com/office/drawing/2014/main" val="3765091373"/>
                    </a:ext>
                  </a:extLst>
                </a:gridCol>
                <a:gridCol w="821291">
                  <a:extLst>
                    <a:ext uri="{9D8B030D-6E8A-4147-A177-3AD203B41FA5}">
                      <a16:colId xmlns:a16="http://schemas.microsoft.com/office/drawing/2014/main" val="4284941156"/>
                    </a:ext>
                  </a:extLst>
                </a:gridCol>
                <a:gridCol w="821291">
                  <a:extLst>
                    <a:ext uri="{9D8B030D-6E8A-4147-A177-3AD203B41FA5}">
                      <a16:colId xmlns:a16="http://schemas.microsoft.com/office/drawing/2014/main" val="1543392453"/>
                    </a:ext>
                  </a:extLst>
                </a:gridCol>
                <a:gridCol w="1095055">
                  <a:extLst>
                    <a:ext uri="{9D8B030D-6E8A-4147-A177-3AD203B41FA5}">
                      <a16:colId xmlns:a16="http://schemas.microsoft.com/office/drawing/2014/main" val="1713163015"/>
                    </a:ext>
                  </a:extLst>
                </a:gridCol>
                <a:gridCol w="85551">
                  <a:extLst>
                    <a:ext uri="{9D8B030D-6E8A-4147-A177-3AD203B41FA5}">
                      <a16:colId xmlns:a16="http://schemas.microsoft.com/office/drawing/2014/main" val="2121002452"/>
                    </a:ext>
                  </a:extLst>
                </a:gridCol>
              </a:tblGrid>
              <a:tr h="131253">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a:noFill/>
                    </a:lnR>
                    <a:lnT>
                      <a:noFill/>
                    </a:lnT>
                    <a:lnB>
                      <a:noFill/>
                    </a:lnB>
                    <a:no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a:noFill/>
                    </a:lnR>
                    <a:lnT>
                      <a:noFill/>
                    </a:lnT>
                    <a:lnB>
                      <a:noFill/>
                    </a:lnB>
                    <a:no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a:noFill/>
                    </a:lnR>
                    <a:lnT>
                      <a:noFill/>
                    </a:lnT>
                    <a:lnB w="25400" cap="flat" cmpd="dbl" algn="ctr">
                      <a:solidFill>
                        <a:srgbClr val="000000"/>
                      </a:solidFill>
                      <a:prstDash val="solid"/>
                      <a:round/>
                      <a:headEnd type="none" w="med" len="med"/>
                      <a:tailEnd type="none" w="med" len="med"/>
                    </a:lnB>
                    <a:no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a:noFill/>
                    </a:lnR>
                    <a:lnT>
                      <a:noFill/>
                    </a:lnT>
                    <a:lnB>
                      <a:noFill/>
                    </a:lnB>
                    <a:noFill/>
                  </a:tcPr>
                </a:tc>
                <a:extLst>
                  <a:ext uri="{0D108BD9-81ED-4DB2-BD59-A6C34878D82A}">
                    <a16:rowId xmlns:a16="http://schemas.microsoft.com/office/drawing/2014/main" val="1048911767"/>
                  </a:ext>
                </a:extLst>
              </a:tr>
              <a:tr h="182614">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a:noFill/>
                    </a:lnR>
                    <a:lnT>
                      <a:noFill/>
                    </a:lnT>
                    <a:lnB>
                      <a:noFill/>
                    </a:lnB>
                    <a:noFill/>
                  </a:tcPr>
                </a:tc>
                <a:tc>
                  <a:txBody>
                    <a:bodyPr/>
                    <a:lstStyle/>
                    <a:p>
                      <a:pPr algn="l" fontAlgn="ctr"/>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ctr">
                    <a:lnL>
                      <a:noFill/>
                    </a:lnL>
                    <a:lnR w="25400" cap="flat" cmpd="dbl"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noFill/>
                  </a:tcPr>
                </a:tc>
                <a:tc>
                  <a:txBody>
                    <a:bodyPr/>
                    <a:lstStyle/>
                    <a:p>
                      <a:pPr algn="ctr" fontAlgn="ctr"/>
                      <a:r>
                        <a:rPr lang="en-ZA" sz="1600" b="1" i="0" u="none" strike="noStrike">
                          <a:solidFill>
                            <a:srgbClr val="000000"/>
                          </a:solidFill>
                          <a:effectLst/>
                          <a:latin typeface="Arial" panose="020B0604020202020204" pitchFamily="34" charset="0"/>
                          <a:cs typeface="Arial" panose="020B0604020202020204" pitchFamily="34" charset="0"/>
                        </a:rPr>
                        <a:t>EC</a:t>
                      </a:r>
                    </a:p>
                  </a:txBody>
                  <a:tcPr marL="5707" marR="5707" marT="5707"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ctr"/>
                      <a:r>
                        <a:rPr lang="en-ZA" sz="1600" b="1" i="0" u="none" strike="noStrike">
                          <a:solidFill>
                            <a:srgbClr val="000000"/>
                          </a:solidFill>
                          <a:effectLst/>
                          <a:latin typeface="Arial" panose="020B0604020202020204" pitchFamily="34" charset="0"/>
                          <a:cs typeface="Arial" panose="020B0604020202020204" pitchFamily="34" charset="0"/>
                        </a:rPr>
                        <a:t>FS</a:t>
                      </a:r>
                    </a:p>
                  </a:txBody>
                  <a:tcPr marL="5707" marR="5707" marT="5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ctr"/>
                      <a:r>
                        <a:rPr lang="en-ZA" sz="1600" b="1" i="0" u="none" strike="noStrike">
                          <a:solidFill>
                            <a:srgbClr val="000000"/>
                          </a:solidFill>
                          <a:effectLst/>
                          <a:latin typeface="Arial" panose="020B0604020202020204" pitchFamily="34" charset="0"/>
                          <a:cs typeface="Arial" panose="020B0604020202020204" pitchFamily="34" charset="0"/>
                        </a:rPr>
                        <a:t>GP</a:t>
                      </a:r>
                    </a:p>
                  </a:txBody>
                  <a:tcPr marL="5707" marR="5707" marT="5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ctr"/>
                      <a:r>
                        <a:rPr lang="en-ZA" sz="1600" b="1" i="0" u="none" strike="noStrike">
                          <a:solidFill>
                            <a:srgbClr val="000000"/>
                          </a:solidFill>
                          <a:effectLst/>
                          <a:latin typeface="Arial" panose="020B0604020202020204" pitchFamily="34" charset="0"/>
                          <a:cs typeface="Arial" panose="020B0604020202020204" pitchFamily="34" charset="0"/>
                        </a:rPr>
                        <a:t>KZN</a:t>
                      </a:r>
                    </a:p>
                  </a:txBody>
                  <a:tcPr marL="5707" marR="5707" marT="5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ctr"/>
                      <a:r>
                        <a:rPr lang="en-ZA" sz="1600" b="1" i="0" u="none" strike="noStrike">
                          <a:solidFill>
                            <a:srgbClr val="000000"/>
                          </a:solidFill>
                          <a:effectLst/>
                          <a:latin typeface="Arial" panose="020B0604020202020204" pitchFamily="34" charset="0"/>
                          <a:cs typeface="Arial" panose="020B0604020202020204" pitchFamily="34" charset="0"/>
                        </a:rPr>
                        <a:t>LP</a:t>
                      </a:r>
                    </a:p>
                  </a:txBody>
                  <a:tcPr marL="5707" marR="5707" marT="5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ctr"/>
                      <a:r>
                        <a:rPr lang="en-ZA" sz="1600" b="1" i="0" u="none" strike="noStrike">
                          <a:solidFill>
                            <a:srgbClr val="000000"/>
                          </a:solidFill>
                          <a:effectLst/>
                          <a:latin typeface="Arial" panose="020B0604020202020204" pitchFamily="34" charset="0"/>
                          <a:cs typeface="Arial" panose="020B0604020202020204" pitchFamily="34" charset="0"/>
                        </a:rPr>
                        <a:t>MP</a:t>
                      </a:r>
                    </a:p>
                  </a:txBody>
                  <a:tcPr marL="5707" marR="5707" marT="5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ctr"/>
                      <a:r>
                        <a:rPr lang="en-ZA" sz="1600" b="1" i="0" u="none" strike="noStrike">
                          <a:solidFill>
                            <a:srgbClr val="000000"/>
                          </a:solidFill>
                          <a:effectLst/>
                          <a:latin typeface="Arial" panose="020B0604020202020204" pitchFamily="34" charset="0"/>
                          <a:cs typeface="Arial" panose="020B0604020202020204" pitchFamily="34" charset="0"/>
                        </a:rPr>
                        <a:t>NW</a:t>
                      </a:r>
                    </a:p>
                  </a:txBody>
                  <a:tcPr marL="5707" marR="5707" marT="5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ctr"/>
                      <a:r>
                        <a:rPr lang="en-ZA" sz="1600" b="1" i="0" u="none" strike="noStrike">
                          <a:solidFill>
                            <a:srgbClr val="000000"/>
                          </a:solidFill>
                          <a:effectLst/>
                          <a:latin typeface="Arial" panose="020B0604020202020204" pitchFamily="34" charset="0"/>
                          <a:cs typeface="Arial" panose="020B0604020202020204" pitchFamily="34" charset="0"/>
                        </a:rPr>
                        <a:t>NC</a:t>
                      </a:r>
                    </a:p>
                  </a:txBody>
                  <a:tcPr marL="5707" marR="5707" marT="5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ctr"/>
                      <a:r>
                        <a:rPr lang="en-ZA" sz="1600" b="1" i="0" u="none" strike="noStrike">
                          <a:solidFill>
                            <a:srgbClr val="000000"/>
                          </a:solidFill>
                          <a:effectLst/>
                          <a:latin typeface="Arial" panose="020B0604020202020204" pitchFamily="34" charset="0"/>
                          <a:cs typeface="Arial" panose="020B0604020202020204" pitchFamily="34" charset="0"/>
                        </a:rPr>
                        <a:t>WC</a:t>
                      </a:r>
                    </a:p>
                  </a:txBody>
                  <a:tcPr marL="5707" marR="5707" marT="5707"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ctr"/>
                      <a:r>
                        <a:rPr lang="en-ZA" sz="1600" b="1" i="0" u="none" strike="noStrike">
                          <a:solidFill>
                            <a:srgbClr val="002060"/>
                          </a:solidFill>
                          <a:effectLst/>
                          <a:latin typeface="Arial" panose="020B0604020202020204" pitchFamily="34" charset="0"/>
                          <a:cs typeface="Arial" panose="020B0604020202020204" pitchFamily="34" charset="0"/>
                        </a:rPr>
                        <a:t>RSA</a:t>
                      </a:r>
                    </a:p>
                  </a:txBody>
                  <a:tcPr marL="5707" marR="5707" marT="570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w="25400" cap="flat" cmpd="dbl"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242188205"/>
                  </a:ext>
                </a:extLst>
              </a:tr>
              <a:tr h="134107">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w="25400" cap="flat" cmpd="dbl" algn="ctr">
                      <a:solidFill>
                        <a:srgbClr val="000000"/>
                      </a:solidFill>
                      <a:prstDash val="solid"/>
                      <a:round/>
                      <a:headEnd type="none" w="med" len="med"/>
                      <a:tailEnd type="none" w="med" len="med"/>
                    </a:lnR>
                    <a:lnT>
                      <a:noFill/>
                    </a:lnT>
                    <a:lnB>
                      <a:noFill/>
                    </a:lnB>
                    <a:noFill/>
                  </a:tcPr>
                </a:tc>
                <a:tc>
                  <a:txBody>
                    <a:bodyPr/>
                    <a:lstStyle/>
                    <a:p>
                      <a:pPr algn="r" fontAlgn="ctr"/>
                      <a:r>
                        <a:rPr lang="en-ZA" sz="1100" b="0" i="0" u="none" strike="noStrike" dirty="0">
                          <a:solidFill>
                            <a:srgbClr val="000000"/>
                          </a:solidFill>
                          <a:effectLst/>
                          <a:latin typeface="Arial" panose="020B0604020202020204" pitchFamily="34" charset="0"/>
                          <a:cs typeface="Arial" panose="020B0604020202020204" pitchFamily="34" charset="0"/>
                        </a:rPr>
                        <a:t>ABALONE</a:t>
                      </a:r>
                    </a:p>
                  </a:txBody>
                  <a:tcPr marL="7620" marR="72000" marT="762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24</a:t>
                      </a:r>
                    </a:p>
                  </a:txBody>
                  <a:tcPr marL="0" marR="0" marT="0"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21</a:t>
                      </a:r>
                    </a:p>
                  </a:txBody>
                  <a:tcPr marL="0" marR="0" marT="0"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0" u="none" strike="noStrike">
                          <a:solidFill>
                            <a:srgbClr val="FFFFFF"/>
                          </a:solidFill>
                          <a:effectLst/>
                          <a:latin typeface="Arial" panose="020B0604020202020204" pitchFamily="34" charset="0"/>
                        </a:rPr>
                        <a:t>46</a:t>
                      </a:r>
                    </a:p>
                  </a:txBody>
                  <a:tcPr marL="0" marR="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w="25400" cap="flat" cmpd="dbl"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863062641"/>
                  </a:ext>
                </a:extLst>
              </a:tr>
              <a:tr h="134107">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w="25400" cap="flat" cmpd="dbl" algn="ctr">
                      <a:solidFill>
                        <a:srgbClr val="000000"/>
                      </a:solidFill>
                      <a:prstDash val="solid"/>
                      <a:round/>
                      <a:headEnd type="none" w="med" len="med"/>
                      <a:tailEnd type="none" w="med" len="med"/>
                    </a:lnR>
                    <a:lnT>
                      <a:noFill/>
                    </a:lnT>
                    <a:lnB>
                      <a:noFill/>
                    </a:lnB>
                    <a:noFill/>
                  </a:tcPr>
                </a:tc>
                <a:tc>
                  <a:txBody>
                    <a:bodyPr/>
                    <a:lstStyle/>
                    <a:p>
                      <a:pPr algn="r" fontAlgn="ctr"/>
                      <a:r>
                        <a:rPr lang="en-ZA" sz="1100" b="0" i="0" u="none" strike="noStrike">
                          <a:solidFill>
                            <a:srgbClr val="000000"/>
                          </a:solidFill>
                          <a:effectLst/>
                          <a:latin typeface="Arial" panose="020B0604020202020204" pitchFamily="34" charset="0"/>
                          <a:cs typeface="Arial" panose="020B0604020202020204" pitchFamily="34" charset="0"/>
                        </a:rPr>
                        <a:t>RHINOCEROS</a:t>
                      </a:r>
                    </a:p>
                  </a:txBody>
                  <a:tcPr marL="7620" marR="72000" marT="762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2</a:t>
                      </a:r>
                    </a:p>
                  </a:txBody>
                  <a:tcPr marL="0" marR="0" marT="0"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1</a:t>
                      </a:r>
                    </a:p>
                  </a:txBody>
                  <a:tcPr marL="0" marR="0" marT="0"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0" u="none" strike="noStrike">
                          <a:solidFill>
                            <a:srgbClr val="FFFFFF"/>
                          </a:solidFill>
                          <a:effectLst/>
                          <a:latin typeface="Arial" panose="020B0604020202020204" pitchFamily="34" charset="0"/>
                        </a:rPr>
                        <a:t>59</a:t>
                      </a:r>
                    </a:p>
                  </a:txBody>
                  <a:tcPr marL="0" marR="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w="25400" cap="flat" cmpd="dbl"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149651821"/>
                  </a:ext>
                </a:extLst>
              </a:tr>
              <a:tr h="134107">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w="25400" cap="flat" cmpd="dbl" algn="ctr">
                      <a:solidFill>
                        <a:srgbClr val="000000"/>
                      </a:solidFill>
                      <a:prstDash val="solid"/>
                      <a:round/>
                      <a:headEnd type="none" w="med" len="med"/>
                      <a:tailEnd type="none" w="med" len="med"/>
                    </a:lnR>
                    <a:lnT>
                      <a:noFill/>
                    </a:lnT>
                    <a:lnB>
                      <a:noFill/>
                    </a:lnB>
                    <a:noFill/>
                  </a:tcPr>
                </a:tc>
                <a:tc>
                  <a:txBody>
                    <a:bodyPr/>
                    <a:lstStyle/>
                    <a:p>
                      <a:pPr algn="r" fontAlgn="ctr"/>
                      <a:r>
                        <a:rPr lang="en-ZA" sz="1100" b="0" i="0" u="none" strike="noStrike">
                          <a:solidFill>
                            <a:srgbClr val="000000"/>
                          </a:solidFill>
                          <a:effectLst/>
                          <a:latin typeface="Arial" panose="020B0604020202020204" pitchFamily="34" charset="0"/>
                          <a:cs typeface="Arial" panose="020B0604020202020204" pitchFamily="34" charset="0"/>
                        </a:rPr>
                        <a:t>ELEPHANT</a:t>
                      </a:r>
                    </a:p>
                  </a:txBody>
                  <a:tcPr marL="7620" marR="72000" marT="762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0" u="none" strike="noStrike">
                          <a:solidFill>
                            <a:srgbClr val="FFFFFF"/>
                          </a:solidFill>
                          <a:effectLst/>
                          <a:latin typeface="Arial" panose="020B0604020202020204" pitchFamily="34" charset="0"/>
                        </a:rPr>
                        <a:t>4</a:t>
                      </a:r>
                    </a:p>
                  </a:txBody>
                  <a:tcPr marL="0" marR="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w="25400" cap="flat" cmpd="dbl"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471816570"/>
                  </a:ext>
                </a:extLst>
              </a:tr>
              <a:tr h="134107">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w="25400" cap="flat" cmpd="dbl" algn="ctr">
                      <a:solidFill>
                        <a:srgbClr val="000000"/>
                      </a:solidFill>
                      <a:prstDash val="solid"/>
                      <a:round/>
                      <a:headEnd type="none" w="med" len="med"/>
                      <a:tailEnd type="none" w="med" len="med"/>
                    </a:lnR>
                    <a:lnT>
                      <a:noFill/>
                    </a:lnT>
                    <a:lnB>
                      <a:noFill/>
                    </a:lnB>
                    <a:noFill/>
                  </a:tcPr>
                </a:tc>
                <a:tc>
                  <a:txBody>
                    <a:bodyPr/>
                    <a:lstStyle/>
                    <a:p>
                      <a:pPr algn="r" fontAlgn="ctr"/>
                      <a:r>
                        <a:rPr lang="en-ZA" sz="1100" b="0" i="0" u="none" strike="noStrike" dirty="0">
                          <a:solidFill>
                            <a:srgbClr val="000000"/>
                          </a:solidFill>
                          <a:effectLst/>
                          <a:latin typeface="Arial" panose="020B0604020202020204" pitchFamily="34" charset="0"/>
                          <a:cs typeface="Arial" panose="020B0604020202020204" pitchFamily="34" charset="0"/>
                        </a:rPr>
                        <a:t>LION</a:t>
                      </a:r>
                    </a:p>
                  </a:txBody>
                  <a:tcPr marL="7620" marR="72000" marT="762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0" u="none" strike="noStrike">
                          <a:solidFill>
                            <a:srgbClr val="FFFFFF"/>
                          </a:solidFill>
                          <a:effectLst/>
                          <a:latin typeface="Arial" panose="020B0604020202020204" pitchFamily="34" charset="0"/>
                        </a:rPr>
                        <a:t>3</a:t>
                      </a:r>
                    </a:p>
                  </a:txBody>
                  <a:tcPr marL="0" marR="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w="25400" cap="flat" cmpd="dbl"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572957572"/>
                  </a:ext>
                </a:extLst>
              </a:tr>
              <a:tr h="134107">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w="25400" cap="flat" cmpd="dbl" algn="ctr">
                      <a:solidFill>
                        <a:srgbClr val="000000"/>
                      </a:solidFill>
                      <a:prstDash val="solid"/>
                      <a:round/>
                      <a:headEnd type="none" w="med" len="med"/>
                      <a:tailEnd type="none" w="med" len="med"/>
                    </a:lnR>
                    <a:lnT>
                      <a:noFill/>
                    </a:lnT>
                    <a:lnB>
                      <a:noFill/>
                    </a:lnB>
                    <a:noFill/>
                  </a:tcPr>
                </a:tc>
                <a:tc>
                  <a:txBody>
                    <a:bodyPr/>
                    <a:lstStyle/>
                    <a:p>
                      <a:pPr algn="r" fontAlgn="ctr"/>
                      <a:r>
                        <a:rPr lang="en-ZA" sz="1100" b="0" i="0" u="none" strike="noStrike">
                          <a:solidFill>
                            <a:srgbClr val="000000"/>
                          </a:solidFill>
                          <a:effectLst/>
                          <a:latin typeface="Arial" panose="020B0604020202020204" pitchFamily="34" charset="0"/>
                          <a:cs typeface="Arial" panose="020B0604020202020204" pitchFamily="34" charset="0"/>
                        </a:rPr>
                        <a:t>PANGOLIN</a:t>
                      </a:r>
                    </a:p>
                  </a:txBody>
                  <a:tcPr marL="7620" marR="72000" marT="762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0" u="none" strike="noStrike">
                          <a:solidFill>
                            <a:srgbClr val="FFFFFF"/>
                          </a:solidFill>
                          <a:effectLst/>
                          <a:latin typeface="Arial" panose="020B0604020202020204" pitchFamily="34" charset="0"/>
                        </a:rPr>
                        <a:t>7</a:t>
                      </a:r>
                    </a:p>
                  </a:txBody>
                  <a:tcPr marL="0" marR="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w="25400" cap="flat" cmpd="dbl"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41903226"/>
                  </a:ext>
                </a:extLst>
              </a:tr>
              <a:tr h="134107">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w="25400" cap="flat" cmpd="dbl" algn="ctr">
                      <a:solidFill>
                        <a:srgbClr val="000000"/>
                      </a:solidFill>
                      <a:prstDash val="solid"/>
                      <a:round/>
                      <a:headEnd type="none" w="med" len="med"/>
                      <a:tailEnd type="none" w="med" len="med"/>
                    </a:lnR>
                    <a:lnT>
                      <a:noFill/>
                    </a:lnT>
                    <a:lnB>
                      <a:noFill/>
                    </a:lnB>
                    <a:noFill/>
                  </a:tcPr>
                </a:tc>
                <a:tc>
                  <a:txBody>
                    <a:bodyPr/>
                    <a:lstStyle/>
                    <a:p>
                      <a:pPr algn="r" fontAlgn="ctr"/>
                      <a:r>
                        <a:rPr lang="en-ZA" sz="1100" b="0" i="0" u="none" strike="noStrike">
                          <a:solidFill>
                            <a:srgbClr val="000000"/>
                          </a:solidFill>
                          <a:effectLst/>
                          <a:latin typeface="Arial" panose="020B0604020202020204" pitchFamily="34" charset="0"/>
                          <a:cs typeface="Arial" panose="020B0604020202020204" pitchFamily="34" charset="0"/>
                        </a:rPr>
                        <a:t>MARINE/FISH_(EXCLUDING ABALONE)</a:t>
                      </a:r>
                    </a:p>
                  </a:txBody>
                  <a:tcPr marL="7620" marR="72000" marT="762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138</a:t>
                      </a:r>
                    </a:p>
                  </a:txBody>
                  <a:tcPr marL="0" marR="0" marT="0"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125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273</a:t>
                      </a:r>
                    </a:p>
                  </a:txBody>
                  <a:tcPr marL="0" marR="0" marT="0"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0" u="none" strike="noStrike">
                          <a:solidFill>
                            <a:srgbClr val="FFFFFF"/>
                          </a:solidFill>
                          <a:effectLst/>
                          <a:latin typeface="Arial" panose="020B0604020202020204" pitchFamily="34" charset="0"/>
                        </a:rPr>
                        <a:t>591</a:t>
                      </a:r>
                    </a:p>
                  </a:txBody>
                  <a:tcPr marL="0" marR="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w="25400" cap="flat" cmpd="dbl"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3017066945"/>
                  </a:ext>
                </a:extLst>
              </a:tr>
              <a:tr h="134107">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w="25400" cap="flat" cmpd="dbl" algn="ctr">
                      <a:solidFill>
                        <a:srgbClr val="000000"/>
                      </a:solidFill>
                      <a:prstDash val="solid"/>
                      <a:round/>
                      <a:headEnd type="none" w="med" len="med"/>
                      <a:tailEnd type="none" w="med" len="med"/>
                    </a:lnR>
                    <a:lnT>
                      <a:noFill/>
                    </a:lnT>
                    <a:lnB>
                      <a:noFill/>
                    </a:lnB>
                    <a:noFill/>
                  </a:tcPr>
                </a:tc>
                <a:tc>
                  <a:txBody>
                    <a:bodyPr/>
                    <a:lstStyle/>
                    <a:p>
                      <a:pPr algn="r" fontAlgn="ctr"/>
                      <a:r>
                        <a:rPr lang="en-ZA" sz="1100" b="0" i="0" u="none" strike="noStrike" dirty="0">
                          <a:solidFill>
                            <a:srgbClr val="000000"/>
                          </a:solidFill>
                          <a:effectLst/>
                          <a:latin typeface="Arial" panose="020B0604020202020204" pitchFamily="34" charset="0"/>
                          <a:cs typeface="Arial" panose="020B0604020202020204" pitchFamily="34" charset="0"/>
                        </a:rPr>
                        <a:t>TREES/PLANTS</a:t>
                      </a:r>
                    </a:p>
                  </a:txBody>
                  <a:tcPr marL="7620" marR="72000" marT="762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5</a:t>
                      </a:r>
                    </a:p>
                  </a:txBody>
                  <a:tcPr marL="0" marR="0" marT="0"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13</a:t>
                      </a:r>
                    </a:p>
                  </a:txBody>
                  <a:tcPr marL="0" marR="0" marT="0"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200" b="1" i="0" u="none" strike="noStrike" dirty="0">
                          <a:solidFill>
                            <a:srgbClr val="FFFFFF"/>
                          </a:solidFill>
                          <a:effectLst/>
                          <a:latin typeface="Arial" panose="020B0604020202020204" pitchFamily="34" charset="0"/>
                        </a:rPr>
                        <a:t>137</a:t>
                      </a:r>
                    </a:p>
                  </a:txBody>
                  <a:tcPr marL="0" marR="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305496"/>
                    </a:solid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w="25400" cap="flat" cmpd="dbl"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287484004"/>
                  </a:ext>
                </a:extLst>
              </a:tr>
              <a:tr h="182614">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w="25400" cap="flat" cmpd="dbl" algn="ctr">
                      <a:solidFill>
                        <a:srgbClr val="000000"/>
                      </a:solidFill>
                      <a:prstDash val="solid"/>
                      <a:round/>
                      <a:headEnd type="none" w="med" len="med"/>
                      <a:tailEnd type="none" w="med" len="med"/>
                    </a:lnR>
                    <a:lnT>
                      <a:noFill/>
                    </a:lnT>
                    <a:lnB>
                      <a:noFill/>
                    </a:lnB>
                    <a:noFill/>
                  </a:tcPr>
                </a:tc>
                <a:tc>
                  <a:txBody>
                    <a:bodyPr/>
                    <a:lstStyle/>
                    <a:p>
                      <a:pPr algn="r" fontAlgn="ctr"/>
                      <a:r>
                        <a:rPr lang="en-ZA" sz="1400" b="1" i="0" u="none" strike="noStrike" dirty="0">
                          <a:solidFill>
                            <a:srgbClr val="000000"/>
                          </a:solidFill>
                          <a:effectLst/>
                          <a:latin typeface="Arial" panose="020B0604020202020204" pitchFamily="34" charset="0"/>
                          <a:cs typeface="Arial" panose="020B0604020202020204" pitchFamily="34" charset="0"/>
                        </a:rPr>
                        <a:t>Total</a:t>
                      </a:r>
                    </a:p>
                  </a:txBody>
                  <a:tcPr marL="7620" marR="36000" marT="762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b"/>
                      <a:r>
                        <a:rPr lang="en-ZA" sz="1400" b="1" i="1" u="none" strike="noStrike" dirty="0">
                          <a:solidFill>
                            <a:srgbClr val="000000"/>
                          </a:solidFill>
                          <a:effectLst/>
                          <a:latin typeface="Arial" panose="020B0604020202020204" pitchFamily="34" charset="0"/>
                        </a:rPr>
                        <a:t>169</a:t>
                      </a:r>
                    </a:p>
                  </a:txBody>
                  <a:tcPr marL="0" marR="0" marT="0"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b"/>
                      <a:r>
                        <a:rPr lang="en-ZA" sz="1400" b="1" i="1" u="none" strike="noStrike" dirty="0">
                          <a:solidFill>
                            <a:srgbClr val="000000"/>
                          </a:solidFill>
                          <a:effectLst/>
                          <a:latin typeface="Arial" panose="020B0604020202020204" pitchFamily="34" charset="0"/>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b"/>
                      <a:r>
                        <a:rPr lang="en-ZA" sz="1400" b="1" i="1" u="none" strike="noStrike" dirty="0">
                          <a:solidFill>
                            <a:srgbClr val="000000"/>
                          </a:solidFill>
                          <a:effectLst/>
                          <a:latin typeface="Arial" panose="020B0604020202020204" pitchFamily="34" charset="0"/>
                        </a:rPr>
                        <a:t>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b"/>
                      <a:r>
                        <a:rPr lang="en-ZA" sz="1400" b="1" i="1" u="none" strike="noStrike">
                          <a:solidFill>
                            <a:srgbClr val="000000"/>
                          </a:solidFill>
                          <a:effectLst/>
                          <a:latin typeface="Arial" panose="020B0604020202020204" pitchFamily="34" charset="0"/>
                        </a:rPr>
                        <a:t>166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b"/>
                      <a:r>
                        <a:rPr lang="en-ZA" sz="1400" b="1" i="1" u="none" strike="noStrike" dirty="0">
                          <a:solidFill>
                            <a:srgbClr val="000000"/>
                          </a:solidFill>
                          <a:effectLst/>
                          <a:latin typeface="Arial" panose="020B0604020202020204" pitchFamily="34" charset="0"/>
                        </a:rPr>
                        <a:t>58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b"/>
                      <a:r>
                        <a:rPr lang="en-ZA" sz="1400" b="1" i="1" u="none" strike="noStrike" dirty="0">
                          <a:solidFill>
                            <a:srgbClr val="000000"/>
                          </a:solidFill>
                          <a:effectLst/>
                          <a:latin typeface="Arial" panose="020B0604020202020204" pitchFamily="34" charset="0"/>
                        </a:rPr>
                        <a:t>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b"/>
                      <a:r>
                        <a:rPr lang="en-ZA" sz="1400" b="1" i="1" u="none" strike="noStrike" dirty="0">
                          <a:solidFill>
                            <a:srgbClr val="000000"/>
                          </a:solidFill>
                          <a:effectLst/>
                          <a:latin typeface="Arial" panose="020B0604020202020204" pitchFamily="34" charset="0"/>
                        </a:rPr>
                        <a:t>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b"/>
                      <a:r>
                        <a:rPr lang="en-ZA" sz="1400" b="1" i="1" u="none" strike="noStrike" dirty="0">
                          <a:solidFill>
                            <a:srgbClr val="000000"/>
                          </a:solidFill>
                          <a:effectLst/>
                          <a:latin typeface="Arial" panose="020B0604020202020204" pitchFamily="34" charset="0"/>
                        </a:rPr>
                        <a:t>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b"/>
                      <a:r>
                        <a:rPr lang="en-ZA" sz="1400" b="1" i="1" u="none" strike="noStrike" dirty="0">
                          <a:solidFill>
                            <a:srgbClr val="000000"/>
                          </a:solidFill>
                          <a:effectLst/>
                          <a:latin typeface="Arial" panose="020B0604020202020204" pitchFamily="34" charset="0"/>
                        </a:rPr>
                        <a:t>308</a:t>
                      </a:r>
                    </a:p>
                  </a:txBody>
                  <a:tcPr marL="0" marR="0" marT="0"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b"/>
                      <a:r>
                        <a:rPr lang="en-ZA" sz="1400" b="1" i="1" u="none" strike="noStrike" dirty="0">
                          <a:solidFill>
                            <a:srgbClr val="FFFFFF"/>
                          </a:solidFill>
                          <a:effectLst/>
                          <a:latin typeface="Arial" panose="020B0604020202020204" pitchFamily="34" charset="0"/>
                        </a:rPr>
                        <a:t>847</a:t>
                      </a:r>
                    </a:p>
                  </a:txBody>
                  <a:tcPr marL="0" marR="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305496"/>
                    </a:solid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w="25400" cap="flat" cmpd="dbl"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9910130"/>
                  </a:ext>
                </a:extLst>
              </a:tr>
              <a:tr h="159787">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w="25400" cap="flat" cmpd="dbl" algn="ctr">
                      <a:solidFill>
                        <a:srgbClr val="000000"/>
                      </a:solidFill>
                      <a:prstDash val="solid"/>
                      <a:round/>
                      <a:headEnd type="none" w="med" len="med"/>
                      <a:tailEnd type="none" w="med" len="med"/>
                    </a:lnR>
                    <a:lnT>
                      <a:noFill/>
                    </a:lnT>
                    <a:lnB>
                      <a:noFill/>
                    </a:lnB>
                    <a:noFill/>
                  </a:tcPr>
                </a:tc>
                <a:tc gridSpan="11">
                  <a:txBody>
                    <a:bodyPr/>
                    <a:lstStyle/>
                    <a:p>
                      <a:pPr algn="ctr" fontAlgn="ctr"/>
                      <a:r>
                        <a:rPr lang="en-GB" sz="1200" b="1" i="0" u="none" strike="noStrike">
                          <a:solidFill>
                            <a:srgbClr val="000000"/>
                          </a:solidFill>
                          <a:effectLst/>
                          <a:latin typeface="Arial" panose="020B0604020202020204" pitchFamily="34" charset="0"/>
                          <a:cs typeface="Arial" panose="020B0604020202020204" pitchFamily="34" charset="0"/>
                        </a:rPr>
                        <a:t>MARINE AND FISH RELATED CRIMES</a:t>
                      </a:r>
                    </a:p>
                  </a:txBody>
                  <a:tcPr marL="7620" marR="7620" marT="762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B4C6E7"/>
                    </a:solidFill>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w="25400" cap="flat" cmpd="dbl"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929583664"/>
                  </a:ext>
                </a:extLst>
              </a:tr>
              <a:tr h="134107">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w="25400" cap="flat" cmpd="dbl" algn="ctr">
                      <a:solidFill>
                        <a:srgbClr val="000000"/>
                      </a:solidFill>
                      <a:prstDash val="solid"/>
                      <a:round/>
                      <a:headEnd type="none" w="med" len="med"/>
                      <a:tailEnd type="none" w="med" len="med"/>
                    </a:lnR>
                    <a:lnT>
                      <a:noFill/>
                    </a:lnT>
                    <a:lnB>
                      <a:noFill/>
                    </a:lnB>
                    <a:noFill/>
                  </a:tcPr>
                </a:tc>
                <a:tc>
                  <a:txBody>
                    <a:bodyPr/>
                    <a:lstStyle/>
                    <a:p>
                      <a:pPr algn="r" rtl="0" fontAlgn="b"/>
                      <a:r>
                        <a:rPr lang="en-ZA" sz="1200" b="0" i="0" u="none" strike="noStrike">
                          <a:solidFill>
                            <a:srgbClr val="000000"/>
                          </a:solidFill>
                          <a:effectLst/>
                          <a:latin typeface="Arial" panose="020B0604020202020204" pitchFamily="34" charset="0"/>
                        </a:rPr>
                        <a:t> ALIKREUKEL/ PERIWINKLE/LIMPET  </a:t>
                      </a:r>
                    </a:p>
                  </a:txBody>
                  <a:tcPr marL="0" marR="7200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0</a:t>
                      </a:r>
                    </a:p>
                  </a:txBody>
                  <a:tcPr marL="0" marR="0" marT="0"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4</a:t>
                      </a:r>
                    </a:p>
                  </a:txBody>
                  <a:tcPr marL="0" marR="0" marT="0"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0" u="none" strike="noStrike">
                          <a:solidFill>
                            <a:srgbClr val="FFFFFF"/>
                          </a:solidFill>
                          <a:effectLst/>
                          <a:latin typeface="Arial" panose="020B0604020202020204" pitchFamily="34" charset="0"/>
                        </a:rPr>
                        <a:t>5</a:t>
                      </a:r>
                    </a:p>
                  </a:txBody>
                  <a:tcPr marL="0" marR="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w="25400" cap="flat" cmpd="dbl"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240910916"/>
                  </a:ext>
                </a:extLst>
              </a:tr>
              <a:tr h="134107">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w="25400" cap="flat" cmpd="dbl" algn="ctr">
                      <a:solidFill>
                        <a:srgbClr val="000000"/>
                      </a:solidFill>
                      <a:prstDash val="solid"/>
                      <a:round/>
                      <a:headEnd type="none" w="med" len="med"/>
                      <a:tailEnd type="none" w="med" len="med"/>
                    </a:lnR>
                    <a:lnT>
                      <a:noFill/>
                    </a:lnT>
                    <a:lnB>
                      <a:noFill/>
                    </a:lnB>
                    <a:noFill/>
                  </a:tcPr>
                </a:tc>
                <a:tc>
                  <a:txBody>
                    <a:bodyPr/>
                    <a:lstStyle/>
                    <a:p>
                      <a:pPr algn="r" rtl="0" fontAlgn="b"/>
                      <a:r>
                        <a:rPr lang="en-ZA" sz="1200" b="0" i="0" u="none" strike="noStrike">
                          <a:solidFill>
                            <a:srgbClr val="000000"/>
                          </a:solidFill>
                          <a:effectLst/>
                          <a:latin typeface="Arial" panose="020B0604020202020204" pitchFamily="34" charset="0"/>
                        </a:rPr>
                        <a:t> CRABS  </a:t>
                      </a:r>
                    </a:p>
                  </a:txBody>
                  <a:tcPr marL="0" marR="7200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2</a:t>
                      </a:r>
                    </a:p>
                  </a:txBody>
                  <a:tcPr marL="0" marR="0" marT="0"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1</a:t>
                      </a:r>
                    </a:p>
                  </a:txBody>
                  <a:tcPr marL="0" marR="0" marT="0"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0" u="none" strike="noStrike">
                          <a:solidFill>
                            <a:srgbClr val="FFFFFF"/>
                          </a:solidFill>
                          <a:effectLst/>
                          <a:latin typeface="Arial" panose="020B0604020202020204" pitchFamily="34" charset="0"/>
                        </a:rPr>
                        <a:t>3</a:t>
                      </a:r>
                    </a:p>
                  </a:txBody>
                  <a:tcPr marL="0" marR="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w="25400" cap="flat" cmpd="dbl"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406222561"/>
                  </a:ext>
                </a:extLst>
              </a:tr>
              <a:tr h="134107">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w="25400" cap="flat" cmpd="dbl" algn="ctr">
                      <a:solidFill>
                        <a:srgbClr val="000000"/>
                      </a:solidFill>
                      <a:prstDash val="solid"/>
                      <a:round/>
                      <a:headEnd type="none" w="med" len="med"/>
                      <a:tailEnd type="none" w="med" len="med"/>
                    </a:lnR>
                    <a:lnT>
                      <a:noFill/>
                    </a:lnT>
                    <a:lnB>
                      <a:noFill/>
                    </a:lnB>
                    <a:noFill/>
                  </a:tcPr>
                </a:tc>
                <a:tc>
                  <a:txBody>
                    <a:bodyPr/>
                    <a:lstStyle/>
                    <a:p>
                      <a:pPr algn="r" rtl="0" fontAlgn="b"/>
                      <a:r>
                        <a:rPr lang="en-ZA" sz="1200" b="0" i="0" u="none" strike="noStrike">
                          <a:solidFill>
                            <a:srgbClr val="000000"/>
                          </a:solidFill>
                          <a:effectLst/>
                          <a:latin typeface="Arial" panose="020B0604020202020204" pitchFamily="34" charset="0"/>
                        </a:rPr>
                        <a:t> FISH   </a:t>
                      </a:r>
                    </a:p>
                  </a:txBody>
                  <a:tcPr marL="0" marR="7200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122</a:t>
                      </a:r>
                    </a:p>
                  </a:txBody>
                  <a:tcPr marL="0" marR="0" marT="0"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122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232</a:t>
                      </a:r>
                    </a:p>
                  </a:txBody>
                  <a:tcPr marL="0" marR="0" marT="0"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0" u="none" strike="noStrike">
                          <a:solidFill>
                            <a:srgbClr val="FFFFFF"/>
                          </a:solidFill>
                          <a:effectLst/>
                          <a:latin typeface="Arial" panose="020B0604020202020204" pitchFamily="34" charset="0"/>
                        </a:rPr>
                        <a:t>527</a:t>
                      </a:r>
                    </a:p>
                  </a:txBody>
                  <a:tcPr marL="0" marR="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w="25400" cap="flat" cmpd="dbl"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3244041743"/>
                  </a:ext>
                </a:extLst>
              </a:tr>
              <a:tr h="134107">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w="25400" cap="flat" cmpd="dbl" algn="ctr">
                      <a:solidFill>
                        <a:srgbClr val="000000"/>
                      </a:solidFill>
                      <a:prstDash val="solid"/>
                      <a:round/>
                      <a:headEnd type="none" w="med" len="med"/>
                      <a:tailEnd type="none" w="med" len="med"/>
                    </a:lnR>
                    <a:lnT>
                      <a:noFill/>
                    </a:lnT>
                    <a:lnB>
                      <a:noFill/>
                    </a:lnB>
                    <a:noFill/>
                  </a:tcPr>
                </a:tc>
                <a:tc>
                  <a:txBody>
                    <a:bodyPr/>
                    <a:lstStyle/>
                    <a:p>
                      <a:pPr algn="r" rtl="0" fontAlgn="b"/>
                      <a:r>
                        <a:rPr lang="en-ZA" sz="1200" b="0" i="0" u="none" strike="noStrike">
                          <a:solidFill>
                            <a:srgbClr val="000000"/>
                          </a:solidFill>
                          <a:effectLst/>
                          <a:latin typeface="Arial" panose="020B0604020202020204" pitchFamily="34" charset="0"/>
                        </a:rPr>
                        <a:t> LOBSTER  </a:t>
                      </a:r>
                    </a:p>
                  </a:txBody>
                  <a:tcPr marL="0" marR="7200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5</a:t>
                      </a:r>
                    </a:p>
                  </a:txBody>
                  <a:tcPr marL="0" marR="0" marT="0"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30</a:t>
                      </a:r>
                    </a:p>
                  </a:txBody>
                  <a:tcPr marL="0" marR="0" marT="0"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0" u="none" strike="noStrike" dirty="0">
                          <a:solidFill>
                            <a:srgbClr val="FFFFFF"/>
                          </a:solidFill>
                          <a:effectLst/>
                          <a:latin typeface="Arial" panose="020B0604020202020204" pitchFamily="34" charset="0"/>
                        </a:rPr>
                        <a:t>38</a:t>
                      </a:r>
                    </a:p>
                  </a:txBody>
                  <a:tcPr marL="0" marR="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w="25400" cap="flat" cmpd="dbl"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3466182087"/>
                  </a:ext>
                </a:extLst>
              </a:tr>
              <a:tr h="134107">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w="25400" cap="flat" cmpd="dbl" algn="ctr">
                      <a:solidFill>
                        <a:srgbClr val="000000"/>
                      </a:solidFill>
                      <a:prstDash val="solid"/>
                      <a:round/>
                      <a:headEnd type="none" w="med" len="med"/>
                      <a:tailEnd type="none" w="med" len="med"/>
                    </a:lnR>
                    <a:lnT>
                      <a:noFill/>
                    </a:lnT>
                    <a:lnB>
                      <a:noFill/>
                    </a:lnB>
                    <a:noFill/>
                  </a:tcPr>
                </a:tc>
                <a:tc>
                  <a:txBody>
                    <a:bodyPr/>
                    <a:lstStyle/>
                    <a:p>
                      <a:pPr algn="r" rtl="0" fontAlgn="b"/>
                      <a:r>
                        <a:rPr lang="en-ZA" sz="1200" b="0" i="0" u="none" strike="noStrike">
                          <a:solidFill>
                            <a:srgbClr val="000000"/>
                          </a:solidFill>
                          <a:effectLst/>
                          <a:latin typeface="Arial" panose="020B0604020202020204" pitchFamily="34" charset="0"/>
                        </a:rPr>
                        <a:t> MUSSELS  </a:t>
                      </a:r>
                    </a:p>
                  </a:txBody>
                  <a:tcPr marL="0" marR="7200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6</a:t>
                      </a:r>
                    </a:p>
                  </a:txBody>
                  <a:tcPr marL="0" marR="0" marT="0"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1</a:t>
                      </a:r>
                    </a:p>
                  </a:txBody>
                  <a:tcPr marL="0" marR="0" marT="0"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0" u="none" strike="noStrike">
                          <a:solidFill>
                            <a:srgbClr val="FFFFFF"/>
                          </a:solidFill>
                          <a:effectLst/>
                          <a:latin typeface="Arial" panose="020B0604020202020204" pitchFamily="34" charset="0"/>
                        </a:rPr>
                        <a:t>9</a:t>
                      </a:r>
                    </a:p>
                  </a:txBody>
                  <a:tcPr marL="0" marR="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w="25400" cap="flat" cmpd="dbl"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85297918"/>
                  </a:ext>
                </a:extLst>
              </a:tr>
              <a:tr h="134107">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w="25400" cap="flat" cmpd="dbl" algn="ctr">
                      <a:solidFill>
                        <a:srgbClr val="000000"/>
                      </a:solidFill>
                      <a:prstDash val="solid"/>
                      <a:round/>
                      <a:headEnd type="none" w="med" len="med"/>
                      <a:tailEnd type="none" w="med" len="med"/>
                    </a:lnR>
                    <a:lnT>
                      <a:noFill/>
                    </a:lnT>
                    <a:lnB>
                      <a:noFill/>
                    </a:lnB>
                    <a:noFill/>
                  </a:tcPr>
                </a:tc>
                <a:tc>
                  <a:txBody>
                    <a:bodyPr/>
                    <a:lstStyle/>
                    <a:p>
                      <a:pPr algn="r" rtl="0" fontAlgn="b"/>
                      <a:r>
                        <a:rPr lang="en-ZA" sz="1200" b="0" i="0" u="none" strike="noStrike">
                          <a:solidFill>
                            <a:srgbClr val="000000"/>
                          </a:solidFill>
                          <a:effectLst/>
                          <a:latin typeface="Arial" panose="020B0604020202020204" pitchFamily="34" charset="0"/>
                        </a:rPr>
                        <a:t> OCTOPUS  </a:t>
                      </a:r>
                    </a:p>
                  </a:txBody>
                  <a:tcPr marL="0" marR="7200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1</a:t>
                      </a:r>
                    </a:p>
                  </a:txBody>
                  <a:tcPr marL="0" marR="0" marT="0"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2</a:t>
                      </a:r>
                    </a:p>
                  </a:txBody>
                  <a:tcPr marL="0" marR="0" marT="0"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0" u="none" strike="noStrike">
                          <a:solidFill>
                            <a:srgbClr val="FFFFFF"/>
                          </a:solidFill>
                          <a:effectLst/>
                          <a:latin typeface="Arial" panose="020B0604020202020204" pitchFamily="34" charset="0"/>
                        </a:rPr>
                        <a:t>3</a:t>
                      </a:r>
                    </a:p>
                  </a:txBody>
                  <a:tcPr marL="0" marR="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w="25400" cap="flat" cmpd="dbl"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119484703"/>
                  </a:ext>
                </a:extLst>
              </a:tr>
              <a:tr h="134107">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w="25400" cap="flat" cmpd="dbl" algn="ctr">
                      <a:solidFill>
                        <a:srgbClr val="000000"/>
                      </a:solidFill>
                      <a:prstDash val="solid"/>
                      <a:round/>
                      <a:headEnd type="none" w="med" len="med"/>
                      <a:tailEnd type="none" w="med" len="med"/>
                    </a:lnR>
                    <a:lnT>
                      <a:noFill/>
                    </a:lnT>
                    <a:lnB>
                      <a:noFill/>
                    </a:lnB>
                    <a:noFill/>
                  </a:tcPr>
                </a:tc>
                <a:tc>
                  <a:txBody>
                    <a:bodyPr/>
                    <a:lstStyle/>
                    <a:p>
                      <a:pPr algn="r" rtl="0" fontAlgn="b"/>
                      <a:r>
                        <a:rPr lang="en-ZA" sz="1200" b="0" i="0" u="none" strike="noStrike">
                          <a:solidFill>
                            <a:srgbClr val="000000"/>
                          </a:solidFill>
                          <a:effectLst/>
                          <a:latin typeface="Arial" panose="020B0604020202020204" pitchFamily="34" charset="0"/>
                        </a:rPr>
                        <a:t> OYSTERS  </a:t>
                      </a:r>
                    </a:p>
                  </a:txBody>
                  <a:tcPr marL="0" marR="7200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2</a:t>
                      </a:r>
                    </a:p>
                  </a:txBody>
                  <a:tcPr marL="0" marR="0" marT="0"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3</a:t>
                      </a:r>
                    </a:p>
                  </a:txBody>
                  <a:tcPr marL="0" marR="0" marT="0"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0" u="none" strike="noStrike">
                          <a:solidFill>
                            <a:srgbClr val="FFFFFF"/>
                          </a:solidFill>
                          <a:effectLst/>
                          <a:latin typeface="Arial" panose="020B0604020202020204" pitchFamily="34" charset="0"/>
                        </a:rPr>
                        <a:t>6</a:t>
                      </a:r>
                    </a:p>
                  </a:txBody>
                  <a:tcPr marL="0" marR="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w="25400" cap="flat" cmpd="dbl"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265009558"/>
                  </a:ext>
                </a:extLst>
              </a:tr>
              <a:tr h="134107">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w="25400" cap="flat" cmpd="dbl" algn="ctr">
                      <a:solidFill>
                        <a:srgbClr val="000000"/>
                      </a:solidFill>
                      <a:prstDash val="solid"/>
                      <a:round/>
                      <a:headEnd type="none" w="med" len="med"/>
                      <a:tailEnd type="none" w="med" len="med"/>
                    </a:lnR>
                    <a:lnT>
                      <a:noFill/>
                    </a:lnT>
                    <a:lnB>
                      <a:noFill/>
                    </a:lnB>
                    <a:noFill/>
                  </a:tcPr>
                </a:tc>
                <a:tc>
                  <a:txBody>
                    <a:bodyPr/>
                    <a:lstStyle/>
                    <a:p>
                      <a:pPr algn="r" rtl="0" fontAlgn="b"/>
                      <a:r>
                        <a:rPr lang="en-ZA" sz="1200" b="0" i="0" u="none" strike="noStrike">
                          <a:solidFill>
                            <a:srgbClr val="000000"/>
                          </a:solidFill>
                          <a:effectLst/>
                          <a:latin typeface="Arial" panose="020B0604020202020204" pitchFamily="34" charset="0"/>
                        </a:rPr>
                        <a:t> PRAWNS  </a:t>
                      </a:r>
                    </a:p>
                  </a:txBody>
                  <a:tcPr marL="0" marR="7200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0" u="none" strike="noStrike">
                          <a:solidFill>
                            <a:srgbClr val="FFFFFF"/>
                          </a:solidFill>
                          <a:effectLst/>
                          <a:latin typeface="Arial" panose="020B0604020202020204" pitchFamily="34" charset="0"/>
                        </a:rPr>
                        <a:t>0</a:t>
                      </a:r>
                    </a:p>
                  </a:txBody>
                  <a:tcPr marL="0" marR="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w="25400" cap="flat" cmpd="dbl"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696525844"/>
                  </a:ext>
                </a:extLst>
              </a:tr>
              <a:tr h="134107">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w="25400" cap="flat" cmpd="dbl" algn="ctr">
                      <a:solidFill>
                        <a:srgbClr val="000000"/>
                      </a:solidFill>
                      <a:prstDash val="solid"/>
                      <a:round/>
                      <a:headEnd type="none" w="med" len="med"/>
                      <a:tailEnd type="none" w="med" len="med"/>
                    </a:lnR>
                    <a:lnT>
                      <a:noFill/>
                    </a:lnT>
                    <a:lnB>
                      <a:noFill/>
                    </a:lnB>
                    <a:noFill/>
                  </a:tcPr>
                </a:tc>
                <a:tc>
                  <a:txBody>
                    <a:bodyPr/>
                    <a:lstStyle/>
                    <a:p>
                      <a:pPr algn="r" rtl="0" fontAlgn="b"/>
                      <a:r>
                        <a:rPr lang="en-ZA" sz="1200" b="0" i="0" u="none" strike="noStrike">
                          <a:solidFill>
                            <a:srgbClr val="000000"/>
                          </a:solidFill>
                          <a:effectLst/>
                          <a:latin typeface="Arial" panose="020B0604020202020204" pitchFamily="34" charset="0"/>
                        </a:rPr>
                        <a:t> SEAHORSE  </a:t>
                      </a:r>
                    </a:p>
                  </a:txBody>
                  <a:tcPr marL="0" marR="7200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0" u="none" strike="noStrike">
                          <a:solidFill>
                            <a:srgbClr val="FFFFFF"/>
                          </a:solidFill>
                          <a:effectLst/>
                          <a:latin typeface="Arial" panose="020B0604020202020204" pitchFamily="34" charset="0"/>
                        </a:rPr>
                        <a:t>0</a:t>
                      </a:r>
                    </a:p>
                  </a:txBody>
                  <a:tcPr marL="0" marR="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w="25400" cap="flat" cmpd="dbl"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280854402"/>
                  </a:ext>
                </a:extLst>
              </a:tr>
              <a:tr h="134107">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w="25400" cap="flat" cmpd="dbl" algn="ctr">
                      <a:solidFill>
                        <a:srgbClr val="000000"/>
                      </a:solidFill>
                      <a:prstDash val="solid"/>
                      <a:round/>
                      <a:headEnd type="none" w="med" len="med"/>
                      <a:tailEnd type="none" w="med" len="med"/>
                    </a:lnR>
                    <a:lnT>
                      <a:noFill/>
                    </a:lnT>
                    <a:lnB>
                      <a:noFill/>
                    </a:lnB>
                    <a:noFill/>
                  </a:tcPr>
                </a:tc>
                <a:tc>
                  <a:txBody>
                    <a:bodyPr/>
                    <a:lstStyle/>
                    <a:p>
                      <a:pPr algn="r" rtl="0" fontAlgn="b"/>
                      <a:r>
                        <a:rPr lang="en-ZA" sz="1200" b="0" i="0" u="none" strike="noStrike">
                          <a:solidFill>
                            <a:srgbClr val="000000"/>
                          </a:solidFill>
                          <a:effectLst/>
                          <a:latin typeface="Arial" panose="020B0604020202020204" pitchFamily="34" charset="0"/>
                        </a:rPr>
                        <a:t> SEAL  </a:t>
                      </a:r>
                    </a:p>
                  </a:txBody>
                  <a:tcPr marL="0" marR="7200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0" u="none" strike="noStrike">
                          <a:solidFill>
                            <a:srgbClr val="FFFFFF"/>
                          </a:solidFill>
                          <a:effectLst/>
                          <a:latin typeface="Arial" panose="020B0604020202020204" pitchFamily="34" charset="0"/>
                        </a:rPr>
                        <a:t>0</a:t>
                      </a:r>
                    </a:p>
                  </a:txBody>
                  <a:tcPr marL="0" marR="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w="25400" cap="flat" cmpd="dbl"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3596150758"/>
                  </a:ext>
                </a:extLst>
              </a:tr>
              <a:tr h="134107">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w="25400" cap="flat" cmpd="dbl" algn="ctr">
                      <a:solidFill>
                        <a:srgbClr val="000000"/>
                      </a:solidFill>
                      <a:prstDash val="solid"/>
                      <a:round/>
                      <a:headEnd type="none" w="med" len="med"/>
                      <a:tailEnd type="none" w="med" len="med"/>
                    </a:lnR>
                    <a:lnT>
                      <a:noFill/>
                    </a:lnT>
                    <a:lnB>
                      <a:noFill/>
                    </a:lnB>
                    <a:noFill/>
                  </a:tcPr>
                </a:tc>
                <a:tc>
                  <a:txBody>
                    <a:bodyPr/>
                    <a:lstStyle/>
                    <a:p>
                      <a:pPr algn="r" rtl="0" fontAlgn="b"/>
                      <a:r>
                        <a:rPr lang="en-ZA" sz="1200" b="0" i="0" u="none" strike="noStrike" dirty="0">
                          <a:solidFill>
                            <a:srgbClr val="000000"/>
                          </a:solidFill>
                          <a:effectLst/>
                          <a:latin typeface="Arial" panose="020B0604020202020204" pitchFamily="34" charset="0"/>
                        </a:rPr>
                        <a:t> SHARK  </a:t>
                      </a:r>
                    </a:p>
                  </a:txBody>
                  <a:tcPr marL="0" marR="7200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200" b="1" i="0" u="none" strike="noStrike" dirty="0">
                          <a:solidFill>
                            <a:srgbClr val="FFFFFF"/>
                          </a:solidFill>
                          <a:effectLst/>
                          <a:latin typeface="Arial" panose="020B0604020202020204" pitchFamily="34" charset="0"/>
                        </a:rPr>
                        <a:t>0</a:t>
                      </a:r>
                    </a:p>
                  </a:txBody>
                  <a:tcPr marL="0" marR="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305496"/>
                    </a:solid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w="25400" cap="flat" cmpd="dbl"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593277874"/>
                  </a:ext>
                </a:extLst>
              </a:tr>
              <a:tr h="159787">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w="25400" cap="flat" cmpd="dbl" algn="ctr">
                      <a:solidFill>
                        <a:srgbClr val="000000"/>
                      </a:solidFill>
                      <a:prstDash val="solid"/>
                      <a:round/>
                      <a:headEnd type="none" w="med" len="med"/>
                      <a:tailEnd type="none" w="med" len="med"/>
                    </a:lnR>
                    <a:lnT>
                      <a:noFill/>
                    </a:lnT>
                    <a:lnB>
                      <a:noFill/>
                    </a:lnB>
                    <a:noFill/>
                  </a:tcPr>
                </a:tc>
                <a:tc>
                  <a:txBody>
                    <a:bodyPr/>
                    <a:lstStyle/>
                    <a:p>
                      <a:pPr algn="r" fontAlgn="ctr"/>
                      <a:r>
                        <a:rPr lang="en-ZA" sz="1200" b="1" i="0" u="none" strike="noStrike" dirty="0">
                          <a:solidFill>
                            <a:srgbClr val="000000"/>
                          </a:solidFill>
                          <a:effectLst/>
                          <a:latin typeface="Arial" panose="020B0604020202020204" pitchFamily="34" charset="0"/>
                          <a:cs typeface="Arial" panose="020B0604020202020204" pitchFamily="34" charset="0"/>
                        </a:rPr>
                        <a:t>Total (Marine and fish)</a:t>
                      </a:r>
                    </a:p>
                  </a:txBody>
                  <a:tcPr marL="7620" marR="72000" marT="762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400" b="1" i="1" u="none" strike="noStrike" dirty="0">
                          <a:solidFill>
                            <a:srgbClr val="000000"/>
                          </a:solidFill>
                          <a:effectLst/>
                          <a:latin typeface="Arial" panose="020B0604020202020204" pitchFamily="34" charset="0"/>
                        </a:rPr>
                        <a:t>138</a:t>
                      </a:r>
                    </a:p>
                  </a:txBody>
                  <a:tcPr marL="0" marR="0" marT="0"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400" b="1" i="1" u="none" strike="noStrike" dirty="0">
                          <a:solidFill>
                            <a:srgbClr val="000000"/>
                          </a:solidFill>
                          <a:effectLst/>
                          <a:latin typeface="Arial" panose="020B060402020202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400" b="1" i="1" u="none" strike="noStrike" dirty="0">
                          <a:solidFill>
                            <a:srgbClr val="000000"/>
                          </a:solidFill>
                          <a:effectLst/>
                          <a:latin typeface="Arial" panose="020B060402020202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400" b="1" i="1" u="none" strike="noStrike" dirty="0">
                          <a:solidFill>
                            <a:srgbClr val="000000"/>
                          </a:solidFill>
                          <a:effectLst/>
                          <a:latin typeface="Arial" panose="020B0604020202020204" pitchFamily="34" charset="0"/>
                        </a:rPr>
                        <a:t>125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400" b="1" i="1" u="none" strike="noStrike" dirty="0">
                          <a:solidFill>
                            <a:srgbClr val="000000"/>
                          </a:solidFill>
                          <a:effectLst/>
                          <a:latin typeface="Arial" panose="020B060402020202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400" b="1" i="1" u="none" strike="noStrike" dirty="0">
                          <a:solidFill>
                            <a:srgbClr val="000000"/>
                          </a:solidFill>
                          <a:effectLst/>
                          <a:latin typeface="Arial" panose="020B060402020202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400" b="1" i="1" u="none" strike="noStrike" dirty="0">
                          <a:solidFill>
                            <a:srgbClr val="000000"/>
                          </a:solidFill>
                          <a:effectLst/>
                          <a:latin typeface="Arial" panose="020B060402020202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400" b="1" i="1" u="none" strike="noStrike" dirty="0">
                          <a:solidFill>
                            <a:srgbClr val="000000"/>
                          </a:solidFill>
                          <a:effectLst/>
                          <a:latin typeface="Arial" panose="020B0604020202020204" pitchFamily="34" charset="0"/>
                        </a:rPr>
                        <a:t>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400" b="1" i="1" u="none" strike="noStrike" dirty="0">
                          <a:solidFill>
                            <a:srgbClr val="000000"/>
                          </a:solidFill>
                          <a:effectLst/>
                          <a:latin typeface="Arial" panose="020B0604020202020204" pitchFamily="34" charset="0"/>
                        </a:rPr>
                        <a:t>273</a:t>
                      </a:r>
                    </a:p>
                  </a:txBody>
                  <a:tcPr marL="0" marR="0" marT="0"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400" b="1" i="1" u="none" strike="noStrike" dirty="0">
                          <a:solidFill>
                            <a:srgbClr val="FFFFFF"/>
                          </a:solidFill>
                          <a:effectLst/>
                          <a:latin typeface="Arial" panose="020B0604020202020204" pitchFamily="34" charset="0"/>
                        </a:rPr>
                        <a:t>591</a:t>
                      </a:r>
                    </a:p>
                  </a:txBody>
                  <a:tcPr marL="0" marR="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305496"/>
                    </a:solid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w="25400" cap="flat" cmpd="dbl"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612723530"/>
                  </a:ext>
                </a:extLst>
              </a:tr>
              <a:tr h="159787">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w="25400" cap="flat" cmpd="dbl" algn="ctr">
                      <a:solidFill>
                        <a:srgbClr val="000000"/>
                      </a:solidFill>
                      <a:prstDash val="solid"/>
                      <a:round/>
                      <a:headEnd type="none" w="med" len="med"/>
                      <a:tailEnd type="none" w="med" len="med"/>
                    </a:lnR>
                    <a:lnT>
                      <a:noFill/>
                    </a:lnT>
                    <a:lnB>
                      <a:noFill/>
                    </a:lnB>
                    <a:noFill/>
                  </a:tcPr>
                </a:tc>
                <a:tc gridSpan="11">
                  <a:txBody>
                    <a:bodyPr/>
                    <a:lstStyle/>
                    <a:p>
                      <a:pPr algn="ctr" fontAlgn="ctr"/>
                      <a:r>
                        <a:rPr lang="en-ZA" sz="1200" b="1" i="0" u="none" strike="noStrike">
                          <a:solidFill>
                            <a:srgbClr val="000000"/>
                          </a:solidFill>
                          <a:effectLst/>
                          <a:latin typeface="Arial" panose="020B0604020202020204" pitchFamily="34" charset="0"/>
                          <a:cs typeface="Arial" panose="020B0604020202020204" pitchFamily="34" charset="0"/>
                        </a:rPr>
                        <a:t>FLORA</a:t>
                      </a:r>
                    </a:p>
                  </a:txBody>
                  <a:tcPr marL="7620" marR="7620" marT="762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B4C6E7"/>
                    </a:solidFill>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w="25400" cap="flat" cmpd="dbl"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3133929379"/>
                  </a:ext>
                </a:extLst>
              </a:tr>
              <a:tr h="134107">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w="25400" cap="flat" cmpd="dbl" algn="ctr">
                      <a:solidFill>
                        <a:srgbClr val="000000"/>
                      </a:solidFill>
                      <a:prstDash val="solid"/>
                      <a:round/>
                      <a:headEnd type="none" w="med" len="med"/>
                      <a:tailEnd type="none" w="med" len="med"/>
                    </a:lnR>
                    <a:lnT>
                      <a:noFill/>
                    </a:lnT>
                    <a:lnB>
                      <a:noFill/>
                    </a:lnB>
                    <a:noFill/>
                  </a:tcPr>
                </a:tc>
                <a:tc>
                  <a:txBody>
                    <a:bodyPr/>
                    <a:lstStyle/>
                    <a:p>
                      <a:pPr algn="r" rtl="0" fontAlgn="b"/>
                      <a:r>
                        <a:rPr lang="en-ZA" sz="1200" b="0" i="0" u="none" strike="noStrike">
                          <a:solidFill>
                            <a:srgbClr val="000000"/>
                          </a:solidFill>
                          <a:effectLst/>
                          <a:latin typeface="Arial" panose="020B0604020202020204" pitchFamily="34" charset="0"/>
                        </a:rPr>
                        <a:t> CYCAD  </a:t>
                      </a:r>
                    </a:p>
                  </a:txBody>
                  <a:tcPr marL="0" marR="7200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0</a:t>
                      </a:r>
                    </a:p>
                  </a:txBody>
                  <a:tcPr marL="0" marR="0" marT="0"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0" u="none" strike="noStrike">
                          <a:solidFill>
                            <a:srgbClr val="FFFFFF"/>
                          </a:solidFill>
                          <a:effectLst/>
                          <a:latin typeface="Arial" panose="020B0604020202020204" pitchFamily="34" charset="0"/>
                        </a:rPr>
                        <a:t>2</a:t>
                      </a:r>
                    </a:p>
                  </a:txBody>
                  <a:tcPr marL="0" marR="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w="25400" cap="flat" cmpd="dbl"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4268601786"/>
                  </a:ext>
                </a:extLst>
              </a:tr>
              <a:tr h="134107">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w="25400" cap="flat" cmpd="dbl" algn="ctr">
                      <a:solidFill>
                        <a:srgbClr val="000000"/>
                      </a:solidFill>
                      <a:prstDash val="solid"/>
                      <a:round/>
                      <a:headEnd type="none" w="med" len="med"/>
                      <a:tailEnd type="none" w="med" len="med"/>
                    </a:lnR>
                    <a:lnT>
                      <a:noFill/>
                    </a:lnT>
                    <a:lnB>
                      <a:noFill/>
                    </a:lnB>
                    <a:noFill/>
                  </a:tcPr>
                </a:tc>
                <a:tc>
                  <a:txBody>
                    <a:bodyPr/>
                    <a:lstStyle/>
                    <a:p>
                      <a:pPr algn="r" rtl="0" fontAlgn="b"/>
                      <a:r>
                        <a:rPr lang="en-ZA" sz="1200" b="0" i="0" u="none" strike="noStrike">
                          <a:solidFill>
                            <a:srgbClr val="000000"/>
                          </a:solidFill>
                          <a:effectLst/>
                          <a:latin typeface="Arial" panose="020B0604020202020204" pitchFamily="34" charset="0"/>
                        </a:rPr>
                        <a:t> PLANTS  </a:t>
                      </a:r>
                    </a:p>
                  </a:txBody>
                  <a:tcPr marL="0" marR="7200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1</a:t>
                      </a:r>
                    </a:p>
                  </a:txBody>
                  <a:tcPr marL="0" marR="0" marT="0"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13</a:t>
                      </a:r>
                    </a:p>
                  </a:txBody>
                  <a:tcPr marL="0" marR="0" marT="0"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0" u="none" strike="noStrike">
                          <a:solidFill>
                            <a:srgbClr val="FFFFFF"/>
                          </a:solidFill>
                          <a:effectLst/>
                          <a:latin typeface="Arial" panose="020B0604020202020204" pitchFamily="34" charset="0"/>
                        </a:rPr>
                        <a:t>25</a:t>
                      </a:r>
                    </a:p>
                  </a:txBody>
                  <a:tcPr marL="0" marR="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w="25400" cap="flat" cmpd="dbl"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431806537"/>
                  </a:ext>
                </a:extLst>
              </a:tr>
              <a:tr h="134107">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w="25400" cap="flat" cmpd="dbl" algn="ctr">
                      <a:solidFill>
                        <a:srgbClr val="000000"/>
                      </a:solidFill>
                      <a:prstDash val="solid"/>
                      <a:round/>
                      <a:headEnd type="none" w="med" len="med"/>
                      <a:tailEnd type="none" w="med" len="med"/>
                    </a:lnR>
                    <a:lnT>
                      <a:noFill/>
                    </a:lnT>
                    <a:lnB>
                      <a:noFill/>
                    </a:lnB>
                    <a:noFill/>
                  </a:tcPr>
                </a:tc>
                <a:tc>
                  <a:txBody>
                    <a:bodyPr/>
                    <a:lstStyle/>
                    <a:p>
                      <a:pPr algn="r" rtl="0" fontAlgn="b"/>
                      <a:r>
                        <a:rPr lang="en-ZA" sz="1200" b="0" i="0" u="none" strike="noStrike">
                          <a:solidFill>
                            <a:srgbClr val="000000"/>
                          </a:solidFill>
                          <a:effectLst/>
                          <a:latin typeface="Arial" panose="020B0604020202020204" pitchFamily="34" charset="0"/>
                        </a:rPr>
                        <a:t> SUCCULENT  </a:t>
                      </a:r>
                    </a:p>
                  </a:txBody>
                  <a:tcPr marL="0" marR="7200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0" u="none" strike="noStrike">
                          <a:solidFill>
                            <a:srgbClr val="FFFFFF"/>
                          </a:solidFill>
                          <a:effectLst/>
                          <a:latin typeface="Arial" panose="020B0604020202020204" pitchFamily="34" charset="0"/>
                        </a:rPr>
                        <a:t>0</a:t>
                      </a:r>
                    </a:p>
                  </a:txBody>
                  <a:tcPr marL="0" marR="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w="25400" cap="flat" cmpd="dbl"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234373918"/>
                  </a:ext>
                </a:extLst>
              </a:tr>
              <a:tr h="0">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w="25400" cap="flat" cmpd="dbl" algn="ctr">
                      <a:solidFill>
                        <a:srgbClr val="000000"/>
                      </a:solidFill>
                      <a:prstDash val="solid"/>
                      <a:round/>
                      <a:headEnd type="none" w="med" len="med"/>
                      <a:tailEnd type="none" w="med" len="med"/>
                    </a:lnR>
                    <a:lnT>
                      <a:noFill/>
                    </a:lnT>
                    <a:lnB>
                      <a:noFill/>
                    </a:lnB>
                    <a:noFill/>
                  </a:tcPr>
                </a:tc>
                <a:tc>
                  <a:txBody>
                    <a:bodyPr/>
                    <a:lstStyle/>
                    <a:p>
                      <a:pPr algn="r" rtl="0" fontAlgn="b"/>
                      <a:r>
                        <a:rPr lang="en-ZA" sz="1200" b="0" i="0" u="none" strike="noStrike">
                          <a:solidFill>
                            <a:srgbClr val="000000"/>
                          </a:solidFill>
                          <a:effectLst/>
                          <a:latin typeface="Arial" panose="020B0604020202020204" pitchFamily="34" charset="0"/>
                        </a:rPr>
                        <a:t> TREE FIREWOOD  </a:t>
                      </a:r>
                    </a:p>
                  </a:txBody>
                  <a:tcPr marL="0" marR="7200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1</a:t>
                      </a:r>
                    </a:p>
                  </a:txBody>
                  <a:tcPr marL="0" marR="0" marT="0"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0" u="none" strike="noStrike">
                          <a:solidFill>
                            <a:srgbClr val="FFFFFF"/>
                          </a:solidFill>
                          <a:effectLst/>
                          <a:latin typeface="Arial" panose="020B0604020202020204" pitchFamily="34" charset="0"/>
                        </a:rPr>
                        <a:t>16</a:t>
                      </a:r>
                    </a:p>
                  </a:txBody>
                  <a:tcPr marL="0" marR="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w="25400" cap="flat" cmpd="dbl"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416830978"/>
                  </a:ext>
                </a:extLst>
              </a:tr>
              <a:tr h="134107">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w="25400" cap="flat" cmpd="dbl" algn="ctr">
                      <a:solidFill>
                        <a:srgbClr val="000000"/>
                      </a:solidFill>
                      <a:prstDash val="solid"/>
                      <a:round/>
                      <a:headEnd type="none" w="med" len="med"/>
                      <a:tailEnd type="none" w="med" len="med"/>
                    </a:lnR>
                    <a:lnT>
                      <a:noFill/>
                    </a:lnT>
                    <a:lnB>
                      <a:noFill/>
                    </a:lnB>
                    <a:noFill/>
                  </a:tcPr>
                </a:tc>
                <a:tc>
                  <a:txBody>
                    <a:bodyPr/>
                    <a:lstStyle/>
                    <a:p>
                      <a:pPr algn="r" rtl="0" fontAlgn="b"/>
                      <a:r>
                        <a:rPr lang="en-ZA" sz="1200" b="0" i="0" u="none" strike="noStrike" dirty="0">
                          <a:solidFill>
                            <a:srgbClr val="000000"/>
                          </a:solidFill>
                          <a:effectLst/>
                          <a:latin typeface="Arial" panose="020B0604020202020204" pitchFamily="34" charset="0"/>
                        </a:rPr>
                        <a:t> TREES  </a:t>
                      </a:r>
                    </a:p>
                  </a:txBody>
                  <a:tcPr marL="0" marR="7200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3</a:t>
                      </a:r>
                    </a:p>
                  </a:txBody>
                  <a:tcPr marL="0" marR="0" marT="0"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100" b="0" i="0" u="none" strike="noStrike">
                          <a:solidFill>
                            <a:srgbClr val="000000"/>
                          </a:solidFill>
                          <a:effectLst/>
                          <a:latin typeface="Arial" panose="020B0604020202020204" pitchFamily="34" charset="0"/>
                        </a:rPr>
                        <a:t>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100" b="0" i="0" u="none" strike="noStrike" dirty="0">
                          <a:solidFill>
                            <a:srgbClr val="000000"/>
                          </a:solidFill>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200" b="1" i="0" u="none" strike="noStrike" dirty="0">
                          <a:solidFill>
                            <a:srgbClr val="FFFFFF"/>
                          </a:solidFill>
                          <a:effectLst/>
                          <a:latin typeface="Arial" panose="020B0604020202020204" pitchFamily="34" charset="0"/>
                        </a:rPr>
                        <a:t>94</a:t>
                      </a:r>
                    </a:p>
                  </a:txBody>
                  <a:tcPr marL="0" marR="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305496"/>
                    </a:solid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w="25400" cap="flat" cmpd="dbl"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739857126"/>
                  </a:ext>
                </a:extLst>
              </a:tr>
              <a:tr h="159787">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w="25400" cap="flat" cmpd="dbl" algn="ctr">
                      <a:solidFill>
                        <a:srgbClr val="000000"/>
                      </a:solidFill>
                      <a:prstDash val="solid"/>
                      <a:round/>
                      <a:headEnd type="none" w="med" len="med"/>
                      <a:tailEnd type="none" w="med" len="med"/>
                    </a:lnR>
                    <a:lnT>
                      <a:noFill/>
                    </a:lnT>
                    <a:lnB>
                      <a:noFill/>
                    </a:lnB>
                    <a:noFill/>
                  </a:tcPr>
                </a:tc>
                <a:tc>
                  <a:txBody>
                    <a:bodyPr/>
                    <a:lstStyle/>
                    <a:p>
                      <a:pPr algn="r" fontAlgn="ctr"/>
                      <a:r>
                        <a:rPr lang="en-ZA" sz="1200" b="1" i="0" u="none" strike="noStrike" dirty="0">
                          <a:solidFill>
                            <a:srgbClr val="000000"/>
                          </a:solidFill>
                          <a:effectLst/>
                          <a:latin typeface="Arial" panose="020B0604020202020204" pitchFamily="34" charset="0"/>
                          <a:cs typeface="Arial" panose="020B0604020202020204" pitchFamily="34" charset="0"/>
                        </a:rPr>
                        <a:t>Total (Flora)</a:t>
                      </a:r>
                    </a:p>
                  </a:txBody>
                  <a:tcPr marL="7620" marR="72000" marT="762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400" b="1" i="1" u="none" strike="noStrike" dirty="0">
                          <a:solidFill>
                            <a:srgbClr val="000000"/>
                          </a:solidFill>
                          <a:effectLst/>
                          <a:latin typeface="Arial" panose="020B0604020202020204" pitchFamily="34" charset="0"/>
                        </a:rPr>
                        <a:t>5</a:t>
                      </a:r>
                    </a:p>
                  </a:txBody>
                  <a:tcPr marL="0" marR="0" marT="0" marB="0" anchor="b">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400" b="1" i="1" u="none" strike="noStrike" dirty="0">
                          <a:solidFill>
                            <a:srgbClr val="000000"/>
                          </a:solidFill>
                          <a:effectLst/>
                          <a:latin typeface="Arial" panose="020B060402020202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400" b="1" i="1" u="none" strike="noStrike" dirty="0">
                          <a:solidFill>
                            <a:srgbClr val="000000"/>
                          </a:solidFill>
                          <a:effectLst/>
                          <a:latin typeface="Arial" panose="020B060402020202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400" b="1" i="1" u="none" strike="noStrike" dirty="0">
                          <a:solidFill>
                            <a:srgbClr val="000000"/>
                          </a:solidFill>
                          <a:effectLst/>
                          <a:latin typeface="Arial" panose="020B0604020202020204" pitchFamily="34" charset="0"/>
                        </a:rPr>
                        <a:t>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400" b="1" i="1" u="none" strike="noStrike" dirty="0">
                          <a:solidFill>
                            <a:srgbClr val="000000"/>
                          </a:solidFill>
                          <a:effectLst/>
                          <a:latin typeface="Arial" panose="020B0604020202020204" pitchFamily="34" charset="0"/>
                        </a:rPr>
                        <a:t>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400" b="1" i="1" u="none" strike="noStrike" dirty="0">
                          <a:solidFill>
                            <a:srgbClr val="000000"/>
                          </a:solidFill>
                          <a:effectLst/>
                          <a:latin typeface="Arial" panose="020B0604020202020204" pitchFamily="34" charset="0"/>
                        </a:rPr>
                        <a:t>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400" b="1" i="1" u="none" strike="noStrike" dirty="0">
                          <a:solidFill>
                            <a:srgbClr val="000000"/>
                          </a:solidFill>
                          <a:effectLst/>
                          <a:latin typeface="Arial" panose="020B060402020202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400" b="1" i="1" u="none" strike="noStrike" dirty="0">
                          <a:solidFill>
                            <a:srgbClr val="000000"/>
                          </a:solidFill>
                          <a:effectLst/>
                          <a:latin typeface="Arial" panose="020B060402020202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400" b="1" i="1" u="none" strike="noStrike" dirty="0">
                          <a:solidFill>
                            <a:srgbClr val="000000"/>
                          </a:solidFill>
                          <a:effectLst/>
                          <a:latin typeface="Arial" panose="020B0604020202020204" pitchFamily="34" charset="0"/>
                        </a:rPr>
                        <a:t>13</a:t>
                      </a:r>
                    </a:p>
                  </a:txBody>
                  <a:tcPr marL="0" marR="0" marT="0"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b"/>
                      <a:r>
                        <a:rPr lang="en-ZA" sz="1400" b="1" i="1" u="none" strike="noStrike" dirty="0">
                          <a:solidFill>
                            <a:srgbClr val="FFFFFF"/>
                          </a:solidFill>
                          <a:effectLst/>
                          <a:latin typeface="Arial" panose="020B0604020202020204" pitchFamily="34" charset="0"/>
                        </a:rPr>
                        <a:t>137</a:t>
                      </a:r>
                    </a:p>
                  </a:txBody>
                  <a:tcPr marL="0" marR="0" marT="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305496"/>
                    </a:solid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w="25400" cap="flat" cmpd="dbl"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726212452"/>
                  </a:ext>
                </a:extLst>
              </a:tr>
              <a:tr h="131253">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a:noFill/>
                    </a:lnR>
                    <a:lnT>
                      <a:noFill/>
                    </a:lnT>
                    <a:lnB>
                      <a:noFill/>
                    </a:lnB>
                    <a:no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endParaRPr lang="en-ZA" sz="1200" b="0" i="0" u="none" strike="noStrike">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endParaRPr lang="en-ZA" sz="1200" b="0" i="0" u="none" strike="noStrike" dirty="0">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endParaRPr lang="en-ZA" sz="1200" b="0" i="0" u="none" strike="noStrike" dirty="0">
                        <a:solidFill>
                          <a:srgbClr val="000000"/>
                        </a:solidFill>
                        <a:effectLst/>
                        <a:latin typeface="Arial" panose="020B0604020202020204" pitchFamily="34" charset="0"/>
                        <a:cs typeface="Arial" panose="020B0604020202020204" pitchFamily="34" charset="0"/>
                      </a:endParaRPr>
                    </a:p>
                  </a:txBody>
                  <a:tcPr marL="5707" marR="5707" marT="5707" marB="0" anchor="b">
                    <a:lnL>
                      <a:noFill/>
                    </a:lnL>
                    <a:lnR>
                      <a:noFill/>
                    </a:lnR>
                    <a:lnT>
                      <a:noFill/>
                    </a:lnT>
                    <a:lnB>
                      <a:noFill/>
                    </a:lnB>
                    <a:noFill/>
                  </a:tcPr>
                </a:tc>
                <a:extLst>
                  <a:ext uri="{0D108BD9-81ED-4DB2-BD59-A6C34878D82A}">
                    <a16:rowId xmlns:a16="http://schemas.microsoft.com/office/drawing/2014/main" val="1539490289"/>
                  </a:ext>
                </a:extLst>
              </a:tr>
            </a:tbl>
          </a:graphicData>
        </a:graphic>
      </p:graphicFrame>
    </p:spTree>
    <p:extLst>
      <p:ext uri="{BB962C8B-B14F-4D97-AF65-F5344CB8AC3E}">
        <p14:creationId xmlns:p14="http://schemas.microsoft.com/office/powerpoint/2010/main" val="392566332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a:bodyPr>
          <a:lstStyle/>
          <a:p>
            <a:r>
              <a:rPr lang="en-ZA" dirty="0"/>
              <a:t>Crime detected as a result of police action</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115</a:t>
            </a:fld>
            <a:endParaRPr lang="en-ZA" dirty="0"/>
          </a:p>
        </p:txBody>
      </p:sp>
      <p:sp>
        <p:nvSpPr>
          <p:cNvPr id="5" name="Content Placeholder 2">
            <a:extLst>
              <a:ext uri="{FF2B5EF4-FFF2-40B4-BE49-F238E27FC236}">
                <a16:creationId xmlns:a16="http://schemas.microsoft.com/office/drawing/2014/main" id="{2C2D73F3-AB62-2485-8FD6-243314D01DAF}"/>
              </a:ext>
            </a:extLst>
          </p:cNvPr>
          <p:cNvSpPr txBox="1">
            <a:spLocks/>
          </p:cNvSpPr>
          <p:nvPr/>
        </p:nvSpPr>
        <p:spPr>
          <a:xfrm>
            <a:off x="838200" y="933254"/>
            <a:ext cx="11192198" cy="3223810"/>
          </a:xfrm>
          <a:prstGeom prst="rect">
            <a:avLst/>
          </a:prstGeom>
        </p:spPr>
        <p:txBody>
          <a:bodyPr anchor="ctr" anchorCtr="0">
            <a:noAutofit/>
          </a:bodyPr>
          <a:lstStyle>
            <a:lvl1pPr marL="91438" indent="-91438" algn="l" defTabSz="914377"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Calibri" panose="020F0502020204030204" pitchFamily="34" charset="0"/>
                <a:ea typeface="+mn-ea"/>
                <a:cs typeface="Calibri" panose="020F0502020204030204" pitchFamily="34" charset="0"/>
              </a:defRPr>
            </a:lvl1pPr>
            <a:lvl2pPr marL="265169" indent="-137157" algn="l" defTabSz="914377"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Calibri" panose="020F0502020204030204" pitchFamily="34" charset="0"/>
                <a:ea typeface="+mn-ea"/>
                <a:cs typeface="Calibri" panose="020F0502020204030204" pitchFamily="34" charset="0"/>
              </a:defRPr>
            </a:lvl2pPr>
            <a:lvl3pPr marL="448045"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Calibri" panose="020F0502020204030204" pitchFamily="34" charset="0"/>
              </a:defRPr>
            </a:lvl3pPr>
            <a:lvl4pPr marL="594345"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Calibri" panose="020F0502020204030204" pitchFamily="34" charset="0"/>
              </a:defRPr>
            </a:lvl4pPr>
            <a:lvl5pPr marL="777221"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Calibri" panose="020F0502020204030204" pitchFamily="34" charset="0"/>
              </a:defRPr>
            </a:lvl5pPr>
            <a:lvl6pPr marL="914377"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677"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22"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22"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0" indent="0">
              <a:buNone/>
            </a:pPr>
            <a:r>
              <a:rPr lang="en-US" sz="2000" dirty="0">
                <a:solidFill>
                  <a:srgbClr val="002060"/>
                </a:solidFill>
                <a:ea typeface="Calibri" panose="020F0502020204030204" pitchFamily="34" charset="0"/>
              </a:rPr>
              <a:t>Crime detected as a result of police action is usually not reported to the police, largely dependent on the deployment of law enforcement personnel and employment of intelligence. The crime is usually recorded after the apprehension of suspects in connection with following offences:</a:t>
            </a:r>
            <a:br>
              <a:rPr lang="en-US" sz="2000" dirty="0">
                <a:solidFill>
                  <a:srgbClr val="002060"/>
                </a:solidFill>
                <a:ea typeface="Calibri" panose="020F0502020204030204" pitchFamily="34" charset="0"/>
              </a:rPr>
            </a:br>
            <a:endParaRPr lang="en-US" sz="2000" dirty="0">
              <a:solidFill>
                <a:srgbClr val="002060"/>
              </a:solidFill>
              <a:ea typeface="Calibri" panose="020F0502020204030204" pitchFamily="34" charset="0"/>
            </a:endParaRPr>
          </a:p>
          <a:p>
            <a:pPr marL="358775" indent="-358775">
              <a:buClrTx/>
              <a:buFont typeface="Wingdings" panose="05000000000000000000" pitchFamily="2" charset="2"/>
              <a:buChar char="q"/>
            </a:pPr>
            <a:r>
              <a:rPr lang="en-US" sz="2000" dirty="0">
                <a:solidFill>
                  <a:srgbClr val="002060"/>
                </a:solidFill>
                <a:ea typeface="Calibri" panose="020F0502020204030204" pitchFamily="34" charset="0"/>
              </a:rPr>
              <a:t>Illegal possession of firearms and ammunition, </a:t>
            </a:r>
          </a:p>
          <a:p>
            <a:pPr marL="358775" indent="-358775">
              <a:buClrTx/>
              <a:buFont typeface="Wingdings" panose="05000000000000000000" pitchFamily="2" charset="2"/>
              <a:buChar char="q"/>
            </a:pPr>
            <a:r>
              <a:rPr lang="en-US" sz="2000" dirty="0">
                <a:solidFill>
                  <a:srgbClr val="002060"/>
                </a:solidFill>
                <a:ea typeface="Calibri" panose="020F0502020204030204" pitchFamily="34" charset="0"/>
              </a:rPr>
              <a:t>Drug-related crimes, </a:t>
            </a:r>
          </a:p>
          <a:p>
            <a:pPr marL="358775" indent="-358775">
              <a:buClrTx/>
              <a:buFont typeface="Wingdings" panose="05000000000000000000" pitchFamily="2" charset="2"/>
              <a:buChar char="q"/>
            </a:pPr>
            <a:r>
              <a:rPr lang="en-US" sz="2000" dirty="0">
                <a:solidFill>
                  <a:srgbClr val="002060"/>
                </a:solidFill>
                <a:ea typeface="Calibri" panose="020F0502020204030204" pitchFamily="34" charset="0"/>
              </a:rPr>
              <a:t>Driving under the influence of alcohol and/or drugs, and</a:t>
            </a:r>
          </a:p>
          <a:p>
            <a:pPr marL="358775" indent="-358775">
              <a:buClrTx/>
              <a:buFont typeface="Wingdings" panose="05000000000000000000" pitchFamily="2" charset="2"/>
              <a:buChar char="q"/>
            </a:pPr>
            <a:r>
              <a:rPr lang="en-US" sz="2000" dirty="0">
                <a:solidFill>
                  <a:srgbClr val="002060"/>
                </a:solidFill>
                <a:ea typeface="Calibri" panose="020F0502020204030204" pitchFamily="34" charset="0"/>
              </a:rPr>
              <a:t>Sexual offences detected as a result of police action.</a:t>
            </a:r>
          </a:p>
        </p:txBody>
      </p:sp>
    </p:spTree>
    <p:extLst>
      <p:ext uri="{BB962C8B-B14F-4D97-AF65-F5344CB8AC3E}">
        <p14:creationId xmlns:p14="http://schemas.microsoft.com/office/powerpoint/2010/main" val="233644672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Crime detected as a result of police action</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116</a:t>
            </a:fld>
            <a:endParaRPr lang="en-ZA" dirty="0"/>
          </a:p>
        </p:txBody>
      </p:sp>
      <p:pic>
        <p:nvPicPr>
          <p:cNvPr id="6" name="Picture 5">
            <a:extLst>
              <a:ext uri="{FF2B5EF4-FFF2-40B4-BE49-F238E27FC236}">
                <a16:creationId xmlns:a16="http://schemas.microsoft.com/office/drawing/2014/main" id="{F2345B2A-35BA-B076-338F-D4E8FADD764E}"/>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12253346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Crime detected as a result of police action</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sz="1600" b="1" dirty="0"/>
              <a:t>TOP 30 stations</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117</a:t>
            </a:fld>
            <a:endParaRPr lang="en-ZA" dirty="0"/>
          </a:p>
        </p:txBody>
      </p:sp>
      <p:pic>
        <p:nvPicPr>
          <p:cNvPr id="6" name="Picture 5">
            <a:extLst>
              <a:ext uri="{FF2B5EF4-FFF2-40B4-BE49-F238E27FC236}">
                <a16:creationId xmlns:a16="http://schemas.microsoft.com/office/drawing/2014/main" id="{FC004470-2582-8B69-0879-B35F847F4F7B}"/>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351476513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US" dirty="0"/>
              <a:t>Illegal possession of firearms and ammunitions</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118</a:t>
            </a:fld>
            <a:endParaRPr lang="en-ZA" dirty="0"/>
          </a:p>
        </p:txBody>
      </p:sp>
      <p:pic>
        <p:nvPicPr>
          <p:cNvPr id="5" name="Picture 4">
            <a:extLst>
              <a:ext uri="{FF2B5EF4-FFF2-40B4-BE49-F238E27FC236}">
                <a16:creationId xmlns:a16="http://schemas.microsoft.com/office/drawing/2014/main" id="{93AB4849-4C3C-99C7-667A-D9A961B3BE2E}"/>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319518111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US" dirty="0"/>
              <a:t>Illegal possession of firearms and ammunitions</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sz="1600" b="1" dirty="0"/>
              <a:t>TOP 30 stations</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119</a:t>
            </a:fld>
            <a:endParaRPr lang="en-ZA" dirty="0"/>
          </a:p>
        </p:txBody>
      </p:sp>
      <p:pic>
        <p:nvPicPr>
          <p:cNvPr id="6" name="Picture 5">
            <a:extLst>
              <a:ext uri="{FF2B5EF4-FFF2-40B4-BE49-F238E27FC236}">
                <a16:creationId xmlns:a16="http://schemas.microsoft.com/office/drawing/2014/main" id="{BB31152B-453B-FC6D-F0BE-BC1F81B55B4B}"/>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36579335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17 community-reported serious crimes</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TOP 30 stations</a:t>
            </a:r>
            <a:endParaRPr lang="en-ZA" sz="1400"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12</a:t>
            </a:fld>
            <a:endParaRPr lang="en-ZA" dirty="0"/>
          </a:p>
        </p:txBody>
      </p:sp>
      <p:pic>
        <p:nvPicPr>
          <p:cNvPr id="6" name="Picture 5">
            <a:extLst>
              <a:ext uri="{FF2B5EF4-FFF2-40B4-BE49-F238E27FC236}">
                <a16:creationId xmlns:a16="http://schemas.microsoft.com/office/drawing/2014/main" id="{8919CA8A-7596-20A6-4F48-02B76FA44795}"/>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209883635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Drug-related crime</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120</a:t>
            </a:fld>
            <a:endParaRPr lang="en-ZA" dirty="0"/>
          </a:p>
        </p:txBody>
      </p:sp>
      <p:pic>
        <p:nvPicPr>
          <p:cNvPr id="6" name="Picture 5">
            <a:extLst>
              <a:ext uri="{FF2B5EF4-FFF2-40B4-BE49-F238E27FC236}">
                <a16:creationId xmlns:a16="http://schemas.microsoft.com/office/drawing/2014/main" id="{B961E9B3-9CAA-6996-2384-3C8203D0E9A4}"/>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130054833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Drug-related crime</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sz="1600" b="1" dirty="0"/>
              <a:t>TOP 30 stations</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121</a:t>
            </a:fld>
            <a:endParaRPr lang="en-ZA" dirty="0"/>
          </a:p>
        </p:txBody>
      </p:sp>
      <p:pic>
        <p:nvPicPr>
          <p:cNvPr id="6" name="Picture 5">
            <a:extLst>
              <a:ext uri="{FF2B5EF4-FFF2-40B4-BE49-F238E27FC236}">
                <a16:creationId xmlns:a16="http://schemas.microsoft.com/office/drawing/2014/main" id="{1F0C1AC4-243D-2FF8-0895-5FE015EEF9FE}"/>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266789653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US" dirty="0"/>
              <a:t>Driving under the influence of alcohol or drugs</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122</a:t>
            </a:fld>
            <a:endParaRPr lang="en-ZA" dirty="0"/>
          </a:p>
        </p:txBody>
      </p:sp>
      <p:pic>
        <p:nvPicPr>
          <p:cNvPr id="6" name="Picture 5">
            <a:extLst>
              <a:ext uri="{FF2B5EF4-FFF2-40B4-BE49-F238E27FC236}">
                <a16:creationId xmlns:a16="http://schemas.microsoft.com/office/drawing/2014/main" id="{0C732748-E6ED-B4CF-09BF-1B01562801C3}"/>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52636314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US" dirty="0"/>
              <a:t>Driving under the influence of alcohol or drugs</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sz="1600" b="1" dirty="0"/>
              <a:t>TOP 30 stations</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123</a:t>
            </a:fld>
            <a:endParaRPr lang="en-ZA" dirty="0"/>
          </a:p>
        </p:txBody>
      </p:sp>
      <p:pic>
        <p:nvPicPr>
          <p:cNvPr id="6" name="Picture 5">
            <a:extLst>
              <a:ext uri="{FF2B5EF4-FFF2-40B4-BE49-F238E27FC236}">
                <a16:creationId xmlns:a16="http://schemas.microsoft.com/office/drawing/2014/main" id="{57CA38D9-1337-1889-945F-ED2F5FE2B6F2}"/>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341589792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US" dirty="0"/>
              <a:t>Sexual offences detected as a result of police action</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124</a:t>
            </a:fld>
            <a:endParaRPr lang="en-ZA" dirty="0"/>
          </a:p>
        </p:txBody>
      </p:sp>
      <p:pic>
        <p:nvPicPr>
          <p:cNvPr id="5" name="Picture 4">
            <a:extLst>
              <a:ext uri="{FF2B5EF4-FFF2-40B4-BE49-F238E27FC236}">
                <a16:creationId xmlns:a16="http://schemas.microsoft.com/office/drawing/2014/main" id="{64EA9671-8843-AA90-8618-79CF1892DA2D}"/>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350588407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US" dirty="0"/>
              <a:t>Sexual offences detected as a result of police action</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sz="1600" b="1" dirty="0"/>
              <a:t>TOP 30 stations</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125</a:t>
            </a:fld>
            <a:endParaRPr lang="en-ZA" dirty="0"/>
          </a:p>
        </p:txBody>
      </p:sp>
      <p:pic>
        <p:nvPicPr>
          <p:cNvPr id="6" name="Picture 5">
            <a:extLst>
              <a:ext uri="{FF2B5EF4-FFF2-40B4-BE49-F238E27FC236}">
                <a16:creationId xmlns:a16="http://schemas.microsoft.com/office/drawing/2014/main" id="{F2E8E5BA-0976-050E-60DA-81E72339389B}"/>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16203483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Core diversion</a:t>
            </a:r>
            <a:endParaRPr lang="en-ZA" dirty="0"/>
          </a:p>
        </p:txBody>
      </p:sp>
      <p:sp>
        <p:nvSpPr>
          <p:cNvPr id="4" name="Text Placeholder 3"/>
          <p:cNvSpPr>
            <a:spLocks noGrp="1"/>
          </p:cNvSpPr>
          <p:nvPr>
            <p:ph idx="1"/>
          </p:nvPr>
        </p:nvSpPr>
        <p:spPr/>
        <p:txBody>
          <a:bodyPr/>
          <a:lstStyle/>
          <a:p>
            <a:r>
              <a:rPr lang="en-GB" b="1" dirty="0"/>
              <a:t>April 2026 to June 2026</a:t>
            </a:r>
            <a:endParaRPr lang="en-ZA" dirty="0"/>
          </a:p>
          <a:p>
            <a:endParaRPr lang="en-ZA" dirty="0"/>
          </a:p>
        </p:txBody>
      </p:sp>
      <p:sp>
        <p:nvSpPr>
          <p:cNvPr id="2" name="Slide Number Placeholder 1"/>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126</a:t>
            </a:fld>
            <a:endParaRPr lang="en-ZA" dirty="0"/>
          </a:p>
        </p:txBody>
      </p:sp>
      <p:graphicFrame>
        <p:nvGraphicFramePr>
          <p:cNvPr id="10" name="Content Placeholder 3">
            <a:extLst>
              <a:ext uri="{FF2B5EF4-FFF2-40B4-BE49-F238E27FC236}">
                <a16:creationId xmlns:a16="http://schemas.microsoft.com/office/drawing/2014/main" id="{C2320B5E-196A-892E-A3D7-0726F8C6A702}"/>
              </a:ext>
            </a:extLst>
          </p:cNvPr>
          <p:cNvGraphicFramePr>
            <a:graphicFrameLocks/>
          </p:cNvGraphicFramePr>
          <p:nvPr>
            <p:extLst>
              <p:ext uri="{D42A27DB-BD31-4B8C-83A1-F6EECF244321}">
                <p14:modId xmlns:p14="http://schemas.microsoft.com/office/powerpoint/2010/main" val="2766382065"/>
              </p:ext>
            </p:extLst>
          </p:nvPr>
        </p:nvGraphicFramePr>
        <p:xfrm>
          <a:off x="190500" y="952500"/>
          <a:ext cx="11874500" cy="53657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6333679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a:bodyPr>
          <a:lstStyle/>
          <a:p>
            <a:r>
              <a:rPr lang="en-ZA" dirty="0"/>
              <a:t>Provincial overview tables</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127</a:t>
            </a:fld>
            <a:endParaRPr lang="en-ZA" dirty="0"/>
          </a:p>
        </p:txBody>
      </p:sp>
      <p:sp>
        <p:nvSpPr>
          <p:cNvPr id="5" name="Content Placeholder 2">
            <a:extLst>
              <a:ext uri="{FF2B5EF4-FFF2-40B4-BE49-F238E27FC236}">
                <a16:creationId xmlns:a16="http://schemas.microsoft.com/office/drawing/2014/main" id="{2C2D73F3-AB62-2485-8FD6-243314D01DAF}"/>
              </a:ext>
            </a:extLst>
          </p:cNvPr>
          <p:cNvSpPr txBox="1">
            <a:spLocks/>
          </p:cNvSpPr>
          <p:nvPr/>
        </p:nvSpPr>
        <p:spPr>
          <a:xfrm>
            <a:off x="904968" y="829558"/>
            <a:ext cx="11192198" cy="5820623"/>
          </a:xfrm>
          <a:prstGeom prst="rect">
            <a:avLst/>
          </a:prstGeom>
        </p:spPr>
        <p:txBody>
          <a:bodyPr anchor="ctr" anchorCtr="0">
            <a:noAutofit/>
          </a:bodyPr>
          <a:lstStyle>
            <a:lvl1pPr marL="91438" indent="-91438" algn="l" defTabSz="914377"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Calibri" panose="020F0502020204030204" pitchFamily="34" charset="0"/>
                <a:ea typeface="+mn-ea"/>
                <a:cs typeface="Calibri" panose="020F0502020204030204" pitchFamily="34" charset="0"/>
              </a:defRPr>
            </a:lvl1pPr>
            <a:lvl2pPr marL="265169" indent="-137157" algn="l" defTabSz="914377"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Calibri" panose="020F0502020204030204" pitchFamily="34" charset="0"/>
                <a:ea typeface="+mn-ea"/>
                <a:cs typeface="Calibri" panose="020F0502020204030204" pitchFamily="34" charset="0"/>
              </a:defRPr>
            </a:lvl2pPr>
            <a:lvl3pPr marL="448045"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Calibri" panose="020F0502020204030204" pitchFamily="34" charset="0"/>
              </a:defRPr>
            </a:lvl3pPr>
            <a:lvl4pPr marL="594345"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Calibri" panose="020F0502020204030204" pitchFamily="34" charset="0"/>
              </a:defRPr>
            </a:lvl4pPr>
            <a:lvl5pPr marL="777221"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Calibri" panose="020F0502020204030204" pitchFamily="34" charset="0"/>
              </a:defRPr>
            </a:lvl5pPr>
            <a:lvl6pPr marL="914377"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677"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22"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22"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358775" indent="-358775">
              <a:buClrTx/>
              <a:buFont typeface="Wingdings" panose="05000000000000000000" pitchFamily="2" charset="2"/>
              <a:buChar char="q"/>
            </a:pPr>
            <a:r>
              <a:rPr lang="en-ZA" sz="2000" dirty="0">
                <a:solidFill>
                  <a:srgbClr val="002060"/>
                </a:solidFill>
                <a:ea typeface="Calibri" panose="020F0502020204030204" pitchFamily="34" charset="0"/>
              </a:rPr>
              <a:t>National overview with provincial summary</a:t>
            </a:r>
            <a:br>
              <a:rPr lang="en-ZA" sz="2000" dirty="0">
                <a:solidFill>
                  <a:srgbClr val="002060"/>
                </a:solidFill>
                <a:ea typeface="Calibri" panose="020F0502020204030204" pitchFamily="34" charset="0"/>
              </a:rPr>
            </a:br>
            <a:endParaRPr lang="en-ZA" sz="2000" dirty="0">
              <a:solidFill>
                <a:srgbClr val="002060"/>
              </a:solidFill>
              <a:ea typeface="Calibri" panose="020F0502020204030204" pitchFamily="34" charset="0"/>
            </a:endParaRPr>
          </a:p>
          <a:p>
            <a:pPr marL="358775" indent="-358775">
              <a:buClrTx/>
              <a:buFont typeface="Wingdings" panose="05000000000000000000" pitchFamily="2" charset="2"/>
              <a:buChar char="q"/>
            </a:pPr>
            <a:r>
              <a:rPr lang="en-ZA" sz="2000" dirty="0">
                <a:solidFill>
                  <a:srgbClr val="002060"/>
                </a:solidFill>
                <a:ea typeface="Calibri" panose="020F0502020204030204" pitchFamily="34" charset="0"/>
              </a:rPr>
              <a:t>Eastern Cape</a:t>
            </a:r>
          </a:p>
          <a:p>
            <a:pPr marL="358775" indent="-358775">
              <a:buClrTx/>
              <a:buFont typeface="Wingdings" panose="05000000000000000000" pitchFamily="2" charset="2"/>
              <a:buChar char="q"/>
            </a:pPr>
            <a:r>
              <a:rPr lang="en-ZA" sz="2000" b="0" i="0" u="none" strike="noStrike" baseline="0" dirty="0">
                <a:solidFill>
                  <a:srgbClr val="002060"/>
                </a:solidFill>
                <a:ea typeface="Calibri" panose="020F0502020204030204" pitchFamily="34" charset="0"/>
              </a:rPr>
              <a:t>Free State</a:t>
            </a:r>
          </a:p>
          <a:p>
            <a:pPr marL="358775" indent="-358775">
              <a:buClrTx/>
              <a:buFont typeface="Wingdings" panose="05000000000000000000" pitchFamily="2" charset="2"/>
              <a:buChar char="q"/>
            </a:pPr>
            <a:r>
              <a:rPr lang="en-ZA" sz="2000" dirty="0">
                <a:solidFill>
                  <a:srgbClr val="002060"/>
                </a:solidFill>
                <a:ea typeface="Calibri" panose="020F0502020204030204" pitchFamily="34" charset="0"/>
              </a:rPr>
              <a:t>Gauteng</a:t>
            </a:r>
          </a:p>
          <a:p>
            <a:pPr marL="358775" indent="-358775">
              <a:buClrTx/>
              <a:buFont typeface="Wingdings" panose="05000000000000000000" pitchFamily="2" charset="2"/>
              <a:buChar char="q"/>
            </a:pPr>
            <a:r>
              <a:rPr lang="en-ZA" sz="2000" b="0" i="0" u="none" strike="noStrike" baseline="0" dirty="0">
                <a:solidFill>
                  <a:srgbClr val="002060"/>
                </a:solidFill>
                <a:ea typeface="Calibri" panose="020F0502020204030204" pitchFamily="34" charset="0"/>
              </a:rPr>
              <a:t>KwaZulu Natal</a:t>
            </a:r>
          </a:p>
          <a:p>
            <a:pPr marL="358775" indent="-358775">
              <a:buClrTx/>
              <a:buFont typeface="Wingdings" panose="05000000000000000000" pitchFamily="2" charset="2"/>
              <a:buChar char="q"/>
            </a:pPr>
            <a:r>
              <a:rPr lang="en-ZA" sz="2000" dirty="0">
                <a:solidFill>
                  <a:srgbClr val="002060"/>
                </a:solidFill>
                <a:ea typeface="Calibri" panose="020F0502020204030204" pitchFamily="34" charset="0"/>
              </a:rPr>
              <a:t>Limpopo</a:t>
            </a:r>
          </a:p>
          <a:p>
            <a:pPr marL="358775" indent="-358775">
              <a:buClrTx/>
              <a:buFont typeface="Wingdings" panose="05000000000000000000" pitchFamily="2" charset="2"/>
              <a:buChar char="q"/>
            </a:pPr>
            <a:r>
              <a:rPr lang="en-ZA" sz="2000" b="0" i="0" u="none" strike="noStrike" baseline="0" dirty="0">
                <a:solidFill>
                  <a:srgbClr val="002060"/>
                </a:solidFill>
                <a:ea typeface="Calibri" panose="020F0502020204030204" pitchFamily="34" charset="0"/>
              </a:rPr>
              <a:t>Mpumalanga</a:t>
            </a:r>
          </a:p>
          <a:p>
            <a:pPr marL="358775" indent="-358775">
              <a:buClrTx/>
              <a:buFont typeface="Wingdings" panose="05000000000000000000" pitchFamily="2" charset="2"/>
              <a:buChar char="q"/>
            </a:pPr>
            <a:r>
              <a:rPr lang="en-ZA" sz="2000" dirty="0">
                <a:solidFill>
                  <a:srgbClr val="002060"/>
                </a:solidFill>
                <a:ea typeface="Calibri" panose="020F0502020204030204" pitchFamily="34" charset="0"/>
              </a:rPr>
              <a:t>North West</a:t>
            </a:r>
          </a:p>
          <a:p>
            <a:pPr marL="358775" indent="-358775">
              <a:buClrTx/>
              <a:buFont typeface="Wingdings" panose="05000000000000000000" pitchFamily="2" charset="2"/>
              <a:buChar char="q"/>
            </a:pPr>
            <a:r>
              <a:rPr lang="en-ZA" sz="2000" b="0" i="0" u="none" strike="noStrike" baseline="0" dirty="0">
                <a:solidFill>
                  <a:srgbClr val="002060"/>
                </a:solidFill>
                <a:ea typeface="Calibri" panose="020F0502020204030204" pitchFamily="34" charset="0"/>
              </a:rPr>
              <a:t>Northern Cape</a:t>
            </a:r>
          </a:p>
          <a:p>
            <a:pPr marL="358775" indent="-358775">
              <a:buClrTx/>
              <a:buFont typeface="Wingdings" panose="05000000000000000000" pitchFamily="2" charset="2"/>
              <a:buChar char="q"/>
            </a:pPr>
            <a:r>
              <a:rPr lang="en-ZA" sz="2000" dirty="0">
                <a:solidFill>
                  <a:srgbClr val="002060"/>
                </a:solidFill>
                <a:ea typeface="Calibri" panose="020F0502020204030204" pitchFamily="34" charset="0"/>
              </a:rPr>
              <a:t>Western Cape</a:t>
            </a:r>
            <a:endParaRPr lang="en-ZA" sz="1600" b="0" i="0" u="none" strike="noStrike" baseline="0" dirty="0">
              <a:solidFill>
                <a:srgbClr val="002060"/>
              </a:solidFill>
              <a:ea typeface="Calibri" panose="020F0502020204030204" pitchFamily="34" charset="0"/>
            </a:endParaRPr>
          </a:p>
        </p:txBody>
      </p:sp>
    </p:spTree>
    <p:extLst>
      <p:ext uri="{BB962C8B-B14F-4D97-AF65-F5344CB8AC3E}">
        <p14:creationId xmlns:p14="http://schemas.microsoft.com/office/powerpoint/2010/main" val="144583178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Republic of South Africa</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Crime situation - summary</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128</a:t>
            </a:fld>
            <a:endParaRPr lang="en-ZA" dirty="0"/>
          </a:p>
        </p:txBody>
      </p:sp>
      <p:pic>
        <p:nvPicPr>
          <p:cNvPr id="6" name="Picture 5">
            <a:extLst>
              <a:ext uri="{FF2B5EF4-FFF2-40B4-BE49-F238E27FC236}">
                <a16:creationId xmlns:a16="http://schemas.microsoft.com/office/drawing/2014/main" id="{A3666A6B-9CA9-6E8D-7F32-7BB621FA1F3E}"/>
              </a:ext>
            </a:extLst>
          </p:cNvPr>
          <p:cNvPicPr>
            <a:picLocks noChangeAspect="1"/>
          </p:cNvPicPr>
          <p:nvPr/>
        </p:nvPicPr>
        <p:blipFill>
          <a:blip r:embed="rId2"/>
          <a:stretch>
            <a:fillRect/>
          </a:stretch>
        </p:blipFill>
        <p:spPr>
          <a:xfrm>
            <a:off x="190500" y="952500"/>
            <a:ext cx="11874500" cy="5097793"/>
          </a:xfrm>
          <a:prstGeom prst="rect">
            <a:avLst/>
          </a:prstGeom>
        </p:spPr>
      </p:pic>
    </p:spTree>
    <p:extLst>
      <p:ext uri="{BB962C8B-B14F-4D97-AF65-F5344CB8AC3E}">
        <p14:creationId xmlns:p14="http://schemas.microsoft.com/office/powerpoint/2010/main" val="313859241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Republic of South Africa</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Crime situation - summary</a:t>
            </a:r>
            <a:r>
              <a:rPr lang="en-ZA" sz="1200" b="1" dirty="0"/>
              <a:t>…continue</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129</a:t>
            </a:fld>
            <a:endParaRPr lang="en-ZA" dirty="0"/>
          </a:p>
        </p:txBody>
      </p:sp>
      <p:pic>
        <p:nvPicPr>
          <p:cNvPr id="6" name="Picture 5">
            <a:extLst>
              <a:ext uri="{FF2B5EF4-FFF2-40B4-BE49-F238E27FC236}">
                <a16:creationId xmlns:a16="http://schemas.microsoft.com/office/drawing/2014/main" id="{3A769F48-B99F-D1F5-8F43-B91798227613}"/>
              </a:ext>
            </a:extLst>
          </p:cNvPr>
          <p:cNvPicPr>
            <a:picLocks noChangeAspect="1"/>
          </p:cNvPicPr>
          <p:nvPr/>
        </p:nvPicPr>
        <p:blipFill>
          <a:blip r:embed="rId2"/>
          <a:stretch>
            <a:fillRect/>
          </a:stretch>
        </p:blipFill>
        <p:spPr>
          <a:xfrm>
            <a:off x="190500" y="952500"/>
            <a:ext cx="11874500" cy="5616730"/>
          </a:xfrm>
          <a:prstGeom prst="rect">
            <a:avLst/>
          </a:prstGeom>
        </p:spPr>
      </p:pic>
    </p:spTree>
    <p:extLst>
      <p:ext uri="{BB962C8B-B14F-4D97-AF65-F5344CB8AC3E}">
        <p14:creationId xmlns:p14="http://schemas.microsoft.com/office/powerpoint/2010/main" val="5708302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a:bodyPr>
          <a:lstStyle/>
          <a:p>
            <a:r>
              <a:rPr lang="en-US" dirty="0"/>
              <a:t>Contact crime (Crimes against the person)</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13</a:t>
            </a:fld>
            <a:endParaRPr lang="en-ZA" dirty="0"/>
          </a:p>
        </p:txBody>
      </p:sp>
      <p:sp>
        <p:nvSpPr>
          <p:cNvPr id="5" name="Content Placeholder 2">
            <a:extLst>
              <a:ext uri="{FF2B5EF4-FFF2-40B4-BE49-F238E27FC236}">
                <a16:creationId xmlns:a16="http://schemas.microsoft.com/office/drawing/2014/main" id="{2C2D73F3-AB62-2485-8FD6-243314D01DAF}"/>
              </a:ext>
            </a:extLst>
          </p:cNvPr>
          <p:cNvSpPr txBox="1">
            <a:spLocks/>
          </p:cNvSpPr>
          <p:nvPr/>
        </p:nvSpPr>
        <p:spPr>
          <a:xfrm>
            <a:off x="920782" y="933254"/>
            <a:ext cx="11192196" cy="5220813"/>
          </a:xfrm>
          <a:prstGeom prst="rect">
            <a:avLst/>
          </a:prstGeom>
        </p:spPr>
        <p:txBody>
          <a:bodyPr>
            <a:noAutofit/>
          </a:bodyPr>
          <a:lstStyle>
            <a:lvl1pPr marL="91438" indent="-91438" algn="l" defTabSz="914377"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Calibri" panose="020F0502020204030204" pitchFamily="34" charset="0"/>
                <a:ea typeface="+mn-ea"/>
                <a:cs typeface="Calibri" panose="020F0502020204030204" pitchFamily="34" charset="0"/>
              </a:defRPr>
            </a:lvl1pPr>
            <a:lvl2pPr marL="265169" indent="-137157" algn="l" defTabSz="914377"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Calibri" panose="020F0502020204030204" pitchFamily="34" charset="0"/>
                <a:ea typeface="+mn-ea"/>
                <a:cs typeface="Calibri" panose="020F0502020204030204" pitchFamily="34" charset="0"/>
              </a:defRPr>
            </a:lvl2pPr>
            <a:lvl3pPr marL="448045"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Calibri" panose="020F0502020204030204" pitchFamily="34" charset="0"/>
              </a:defRPr>
            </a:lvl3pPr>
            <a:lvl4pPr marL="594345"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Calibri" panose="020F0502020204030204" pitchFamily="34" charset="0"/>
              </a:defRPr>
            </a:lvl4pPr>
            <a:lvl5pPr marL="777221"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Calibri" panose="020F0502020204030204" pitchFamily="34" charset="0"/>
              </a:defRPr>
            </a:lvl5pPr>
            <a:lvl6pPr marL="914377"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677"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22"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22"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0" indent="0">
              <a:buNone/>
            </a:pPr>
            <a:r>
              <a:rPr lang="en-ZA" sz="1800" b="0" i="0" u="none" strike="noStrike" baseline="0" dirty="0">
                <a:solidFill>
                  <a:srgbClr val="002060"/>
                </a:solidFill>
                <a:latin typeface="Segoe UI" panose="020B0502040204020203" pitchFamily="34" charset="0"/>
              </a:rPr>
              <a:t>Contact crime refers to crimes in which the victims are the targets of violence or instances where the victims are in the vicinity of property that criminals target and are subjected to the use of/or threats of violence by perpetrators.</a:t>
            </a:r>
            <a:br>
              <a:rPr lang="en-ZA" sz="1800" b="0" i="0" u="none" strike="noStrike" baseline="0" dirty="0">
                <a:solidFill>
                  <a:srgbClr val="002060"/>
                </a:solidFill>
                <a:latin typeface="Segoe UI" panose="020B0502040204020203" pitchFamily="34" charset="0"/>
              </a:rPr>
            </a:br>
            <a:endParaRPr lang="en-ZA" sz="1800" b="0" i="0" u="none" strike="noStrike" baseline="0" dirty="0">
              <a:solidFill>
                <a:srgbClr val="002060"/>
              </a:solidFill>
              <a:latin typeface="Segoe UI" panose="020B0502040204020203" pitchFamily="34" charset="0"/>
            </a:endParaRPr>
          </a:p>
          <a:p>
            <a:pPr marL="180975" indent="-180975">
              <a:spcBef>
                <a:spcPts val="0"/>
              </a:spcBef>
              <a:buClrTx/>
              <a:buFont typeface="Wingdings" panose="05000000000000000000" pitchFamily="2" charset="2"/>
              <a:buChar char="§"/>
            </a:pPr>
            <a:r>
              <a:rPr lang="en-ZA" sz="1800" b="0" i="0" u="none" strike="noStrike" baseline="0" dirty="0">
                <a:solidFill>
                  <a:srgbClr val="002060"/>
                </a:solidFill>
                <a:latin typeface="Segoe UI" panose="020B0502040204020203" pitchFamily="34" charset="0"/>
              </a:rPr>
              <a:t>Murder</a:t>
            </a:r>
          </a:p>
          <a:p>
            <a:pPr marL="180975" indent="-180975">
              <a:spcBef>
                <a:spcPts val="0"/>
              </a:spcBef>
              <a:buClrTx/>
              <a:buFont typeface="Wingdings" panose="05000000000000000000" pitchFamily="2" charset="2"/>
              <a:buChar char="§"/>
            </a:pPr>
            <a:r>
              <a:rPr lang="en-ZA" sz="1800" b="0" i="0" u="none" strike="noStrike" baseline="0" dirty="0">
                <a:solidFill>
                  <a:srgbClr val="002060"/>
                </a:solidFill>
                <a:latin typeface="Segoe UI" panose="020B0502040204020203" pitchFamily="34" charset="0"/>
              </a:rPr>
              <a:t>Attempted Murder</a:t>
            </a:r>
          </a:p>
          <a:p>
            <a:pPr marL="180975" indent="-180975">
              <a:spcBef>
                <a:spcPts val="0"/>
              </a:spcBef>
              <a:buClrTx/>
              <a:buFont typeface="Wingdings" panose="05000000000000000000" pitchFamily="2" charset="2"/>
              <a:buChar char="§"/>
            </a:pPr>
            <a:r>
              <a:rPr lang="en-ZA" sz="1800" b="0" i="0" u="none" strike="noStrike" baseline="0" dirty="0">
                <a:solidFill>
                  <a:srgbClr val="002060"/>
                </a:solidFill>
                <a:latin typeface="Segoe UI" panose="020B0502040204020203" pitchFamily="34" charset="0"/>
              </a:rPr>
              <a:t>Sexual Offences</a:t>
            </a:r>
          </a:p>
          <a:p>
            <a:pPr lvl="1">
              <a:buClrTx/>
              <a:buFont typeface="Wingdings" panose="05000000000000000000" pitchFamily="2" charset="2"/>
              <a:buChar char="§"/>
            </a:pPr>
            <a:r>
              <a:rPr lang="en-ZA" sz="1600" b="1" i="0" u="none" strike="noStrike" baseline="0" dirty="0">
                <a:solidFill>
                  <a:srgbClr val="002060"/>
                </a:solidFill>
                <a:latin typeface="Segoe UI" panose="020B0502040204020203" pitchFamily="34" charset="0"/>
              </a:rPr>
              <a:t>Rape</a:t>
            </a:r>
            <a:endParaRPr lang="en-ZA" sz="1600" dirty="0">
              <a:solidFill>
                <a:srgbClr val="002060"/>
              </a:solidFill>
              <a:latin typeface="Segoe UI" panose="020B0502040204020203" pitchFamily="34" charset="0"/>
            </a:endParaRPr>
          </a:p>
          <a:p>
            <a:pPr lvl="1">
              <a:buClrTx/>
              <a:buFont typeface="Wingdings" panose="05000000000000000000" pitchFamily="2" charset="2"/>
              <a:buChar char="§"/>
            </a:pPr>
            <a:r>
              <a:rPr lang="en-ZA" sz="1600" b="1" i="0" u="none" strike="noStrike" baseline="0" dirty="0">
                <a:solidFill>
                  <a:srgbClr val="002060"/>
                </a:solidFill>
                <a:latin typeface="Segoe UI" panose="020B0502040204020203" pitchFamily="34" charset="0"/>
              </a:rPr>
              <a:t>Sexual assault</a:t>
            </a:r>
            <a:endParaRPr lang="en-ZA" sz="1600" b="0" i="0" u="none" strike="noStrike" baseline="0" dirty="0">
              <a:solidFill>
                <a:srgbClr val="002060"/>
              </a:solidFill>
              <a:latin typeface="Segoe UI" panose="020B0502040204020203" pitchFamily="34" charset="0"/>
            </a:endParaRPr>
          </a:p>
          <a:p>
            <a:pPr lvl="1">
              <a:buClrTx/>
              <a:buFont typeface="Wingdings" panose="05000000000000000000" pitchFamily="2" charset="2"/>
              <a:buChar char="§"/>
            </a:pPr>
            <a:r>
              <a:rPr lang="en-ZA" sz="1600" b="0" i="0" u="none" strike="noStrike" baseline="0" dirty="0">
                <a:solidFill>
                  <a:srgbClr val="002060"/>
                </a:solidFill>
                <a:latin typeface="Segoe UI" panose="020B0502040204020203" pitchFamily="34" charset="0"/>
              </a:rPr>
              <a:t>Attempted sexual offences</a:t>
            </a:r>
          </a:p>
          <a:p>
            <a:pPr lvl="1">
              <a:lnSpc>
                <a:spcPct val="100000"/>
              </a:lnSpc>
              <a:buClrTx/>
              <a:buFont typeface="Wingdings" panose="05000000000000000000" pitchFamily="2" charset="2"/>
              <a:buChar char="§"/>
            </a:pPr>
            <a:r>
              <a:rPr lang="en-ZA" sz="1600" b="0" i="0" u="none" strike="noStrike" baseline="0" dirty="0">
                <a:solidFill>
                  <a:srgbClr val="002060"/>
                </a:solidFill>
                <a:latin typeface="Segoe UI" panose="020B0502040204020203" pitchFamily="34" charset="0"/>
              </a:rPr>
              <a:t>Contact sexual assault</a:t>
            </a:r>
            <a:endParaRPr lang="en-ZA" b="0" i="0" u="none" strike="noStrike" baseline="0" dirty="0">
              <a:solidFill>
                <a:srgbClr val="002060"/>
              </a:solidFill>
              <a:latin typeface="Segoe UI" panose="020B0502040204020203" pitchFamily="34" charset="0"/>
            </a:endParaRPr>
          </a:p>
          <a:p>
            <a:pPr marL="180975" indent="-180975">
              <a:spcBef>
                <a:spcPts val="0"/>
              </a:spcBef>
              <a:buClrTx/>
              <a:buFont typeface="Wingdings" panose="05000000000000000000" pitchFamily="2" charset="2"/>
              <a:buChar char="§"/>
            </a:pPr>
            <a:r>
              <a:rPr lang="en-US" sz="1800" b="0" i="0" u="none" strike="noStrike" baseline="0" dirty="0">
                <a:solidFill>
                  <a:srgbClr val="002060"/>
                </a:solidFill>
                <a:latin typeface="Segoe UI" panose="020B0502040204020203" pitchFamily="34" charset="0"/>
              </a:rPr>
              <a:t>Assault with the intent to inflict grievous bodily harm</a:t>
            </a:r>
          </a:p>
          <a:p>
            <a:pPr marL="180975" indent="-180975">
              <a:spcBef>
                <a:spcPts val="0"/>
              </a:spcBef>
              <a:buClrTx/>
              <a:buFont typeface="Wingdings" panose="05000000000000000000" pitchFamily="2" charset="2"/>
              <a:buChar char="§"/>
            </a:pPr>
            <a:r>
              <a:rPr lang="en-ZA" sz="1800" b="0" i="0" u="none" strike="noStrike" baseline="0" dirty="0">
                <a:solidFill>
                  <a:srgbClr val="002060"/>
                </a:solidFill>
                <a:latin typeface="Segoe UI" panose="020B0502040204020203" pitchFamily="34" charset="0"/>
              </a:rPr>
              <a:t>Common assault</a:t>
            </a:r>
          </a:p>
          <a:p>
            <a:pPr marL="180975" indent="-180975">
              <a:spcBef>
                <a:spcPts val="0"/>
              </a:spcBef>
              <a:buClrTx/>
              <a:buFont typeface="Wingdings" panose="05000000000000000000" pitchFamily="2" charset="2"/>
              <a:buChar char="§"/>
            </a:pPr>
            <a:r>
              <a:rPr lang="en-ZA" sz="1800" b="0" i="0" u="none" strike="noStrike" baseline="0" dirty="0">
                <a:solidFill>
                  <a:srgbClr val="002060"/>
                </a:solidFill>
                <a:latin typeface="Segoe UI" panose="020B0502040204020203" pitchFamily="34" charset="0"/>
              </a:rPr>
              <a:t>Common robbery</a:t>
            </a:r>
          </a:p>
          <a:p>
            <a:pPr marL="180975" indent="-180975">
              <a:spcBef>
                <a:spcPts val="0"/>
              </a:spcBef>
              <a:buClrTx/>
              <a:buFont typeface="Wingdings" panose="05000000000000000000" pitchFamily="2" charset="2"/>
              <a:buChar char="§"/>
            </a:pPr>
            <a:r>
              <a:rPr lang="en-ZA" sz="1800" b="0" i="0" u="none" strike="noStrike" baseline="0" dirty="0">
                <a:solidFill>
                  <a:srgbClr val="002060"/>
                </a:solidFill>
                <a:latin typeface="Segoe UI" panose="020B0502040204020203" pitchFamily="34" charset="0"/>
              </a:rPr>
              <a:t>Robbery with aggravating circumstances</a:t>
            </a:r>
          </a:p>
          <a:p>
            <a:pPr lvl="1">
              <a:buClrTx/>
              <a:buFont typeface="Wingdings" panose="05000000000000000000" pitchFamily="2" charset="2"/>
              <a:buChar char="§"/>
            </a:pPr>
            <a:r>
              <a:rPr lang="en-ZA" sz="1600" b="1" i="0" u="none" strike="noStrike" baseline="0" dirty="0">
                <a:solidFill>
                  <a:srgbClr val="002060"/>
                </a:solidFill>
                <a:latin typeface="Segoe UI" panose="020B0502040204020203" pitchFamily="34" charset="0"/>
              </a:rPr>
              <a:t>Carjacking</a:t>
            </a:r>
          </a:p>
          <a:p>
            <a:pPr lvl="1">
              <a:buClrTx/>
              <a:buFont typeface="Wingdings" panose="05000000000000000000" pitchFamily="2" charset="2"/>
              <a:buChar char="§"/>
            </a:pPr>
            <a:r>
              <a:rPr lang="en-ZA" sz="1600" b="1" i="0" u="none" strike="noStrike" baseline="0" dirty="0">
                <a:solidFill>
                  <a:srgbClr val="002060"/>
                </a:solidFill>
                <a:latin typeface="Segoe UI" panose="020B0502040204020203" pitchFamily="34" charset="0"/>
              </a:rPr>
              <a:t>Robbery at non-residential premises </a:t>
            </a:r>
          </a:p>
          <a:p>
            <a:pPr lvl="1">
              <a:buClrTx/>
              <a:buFont typeface="Wingdings" panose="05000000000000000000" pitchFamily="2" charset="2"/>
              <a:buChar char="§"/>
            </a:pPr>
            <a:r>
              <a:rPr lang="en-ZA" sz="1600" b="1" i="0" u="none" strike="noStrike" baseline="0" dirty="0">
                <a:solidFill>
                  <a:srgbClr val="002060"/>
                </a:solidFill>
                <a:latin typeface="Segoe UI" panose="020B0502040204020203" pitchFamily="34" charset="0"/>
              </a:rPr>
              <a:t>Robbery at residential premises</a:t>
            </a:r>
          </a:p>
          <a:p>
            <a:pPr lvl="1">
              <a:buClrTx/>
              <a:buFont typeface="Wingdings" panose="05000000000000000000" pitchFamily="2" charset="2"/>
              <a:buChar char="§"/>
            </a:pPr>
            <a:r>
              <a:rPr lang="en-US" sz="1600" b="0" i="0" u="none" strike="noStrike" baseline="0" dirty="0">
                <a:solidFill>
                  <a:srgbClr val="002060"/>
                </a:solidFill>
                <a:latin typeface="Segoe UI" panose="020B0502040204020203" pitchFamily="34" charset="0"/>
              </a:rPr>
              <a:t>Robbery of cash in transit </a:t>
            </a:r>
          </a:p>
          <a:p>
            <a:pPr lvl="1">
              <a:buClrTx/>
              <a:buFont typeface="Wingdings" panose="05000000000000000000" pitchFamily="2" charset="2"/>
              <a:buChar char="§"/>
            </a:pPr>
            <a:r>
              <a:rPr lang="en-ZA" sz="1600" b="0" i="0" u="none" strike="noStrike" baseline="0" dirty="0">
                <a:solidFill>
                  <a:srgbClr val="002060"/>
                </a:solidFill>
                <a:latin typeface="Segoe UI" panose="020B0502040204020203" pitchFamily="34" charset="0"/>
              </a:rPr>
              <a:t>Truck Hijacking</a:t>
            </a:r>
          </a:p>
        </p:txBody>
      </p:sp>
      <p:grpSp>
        <p:nvGrpSpPr>
          <p:cNvPr id="8" name="Group 7">
            <a:extLst>
              <a:ext uri="{FF2B5EF4-FFF2-40B4-BE49-F238E27FC236}">
                <a16:creationId xmlns:a16="http://schemas.microsoft.com/office/drawing/2014/main" id="{6C39BB83-6D07-955B-D0C0-AE9E90E8A2AA}"/>
              </a:ext>
            </a:extLst>
          </p:cNvPr>
          <p:cNvGrpSpPr/>
          <p:nvPr/>
        </p:nvGrpSpPr>
        <p:grpSpPr>
          <a:xfrm>
            <a:off x="4756001" y="5384059"/>
            <a:ext cx="1635370" cy="694592"/>
            <a:chOff x="3429000" y="4703885"/>
            <a:chExt cx="1635370" cy="694592"/>
          </a:xfrm>
        </p:grpSpPr>
        <p:sp>
          <p:nvSpPr>
            <p:cNvPr id="6" name="Right Brace 5">
              <a:extLst>
                <a:ext uri="{FF2B5EF4-FFF2-40B4-BE49-F238E27FC236}">
                  <a16:creationId xmlns:a16="http://schemas.microsoft.com/office/drawing/2014/main" id="{97F5F7FB-7616-4146-43EE-EACE8448BC92}"/>
                </a:ext>
              </a:extLst>
            </p:cNvPr>
            <p:cNvSpPr/>
            <p:nvPr/>
          </p:nvSpPr>
          <p:spPr>
            <a:xfrm>
              <a:off x="3429000" y="4703885"/>
              <a:ext cx="219808" cy="694592"/>
            </a:xfrm>
            <a:prstGeom prst="rightBrace">
              <a:avLst/>
            </a:prstGeom>
            <a:ln w="28575">
              <a:solidFill>
                <a:srgbClr val="002060"/>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ZA" dirty="0">
                <a:solidFill>
                  <a:srgbClr val="0070C0"/>
                </a:solidFill>
              </a:endParaRPr>
            </a:p>
          </p:txBody>
        </p:sp>
        <p:sp>
          <p:nvSpPr>
            <p:cNvPr id="7" name="TextBox 6">
              <a:extLst>
                <a:ext uri="{FF2B5EF4-FFF2-40B4-BE49-F238E27FC236}">
                  <a16:creationId xmlns:a16="http://schemas.microsoft.com/office/drawing/2014/main" id="{FBEFBA1F-26C6-CAF1-BF70-83417A870E13}"/>
                </a:ext>
              </a:extLst>
            </p:cNvPr>
            <p:cNvSpPr txBox="1"/>
            <p:nvPr/>
          </p:nvSpPr>
          <p:spPr>
            <a:xfrm>
              <a:off x="3648808" y="4866515"/>
              <a:ext cx="1415562" cy="338554"/>
            </a:xfrm>
            <a:prstGeom prst="rect">
              <a:avLst/>
            </a:prstGeom>
            <a:solidFill>
              <a:schemeClr val="bg1"/>
            </a:solidFill>
            <a:ln>
              <a:solidFill>
                <a:srgbClr val="002060"/>
              </a:solidFill>
            </a:ln>
            <a:effectLst>
              <a:outerShdw blurRad="76200" dist="12700" dir="2700000" sy="-23000" kx="-800400" algn="bl" rotWithShape="0">
                <a:prstClr val="black">
                  <a:alpha val="20000"/>
                </a:prstClr>
              </a:outerShdw>
            </a:effectLst>
          </p:spPr>
          <p:txBody>
            <a:bodyPr wrap="square" rtlCol="0">
              <a:spAutoFit/>
            </a:bodyPr>
            <a:lstStyle/>
            <a:p>
              <a:r>
                <a:rPr lang="en-ZA" sz="1600" dirty="0">
                  <a:ln>
                    <a:solidFill>
                      <a:srgbClr val="002060"/>
                    </a:solidFill>
                  </a:ln>
                  <a:solidFill>
                    <a:srgbClr val="0070C0"/>
                  </a:solidFill>
                </a:rPr>
                <a:t>TRIO crimes</a:t>
              </a:r>
            </a:p>
          </p:txBody>
        </p:sp>
      </p:grpSp>
    </p:spTree>
    <p:extLst>
      <p:ext uri="{BB962C8B-B14F-4D97-AF65-F5344CB8AC3E}">
        <p14:creationId xmlns:p14="http://schemas.microsoft.com/office/powerpoint/2010/main" val="184990263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Republic of South Africa</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Summary per Province</a:t>
            </a:r>
            <a:r>
              <a:rPr lang="en-ZA" sz="1200" b="1" dirty="0"/>
              <a:t>…continue</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130</a:t>
            </a:fld>
            <a:endParaRPr lang="en-ZA" dirty="0"/>
          </a:p>
        </p:txBody>
      </p:sp>
      <p:pic>
        <p:nvPicPr>
          <p:cNvPr id="5" name="Picture 4">
            <a:extLst>
              <a:ext uri="{FF2B5EF4-FFF2-40B4-BE49-F238E27FC236}">
                <a16:creationId xmlns:a16="http://schemas.microsoft.com/office/drawing/2014/main" id="{1758DDC9-67FF-7987-D84C-032FF7E758F9}"/>
              </a:ext>
            </a:extLst>
          </p:cNvPr>
          <p:cNvPicPr>
            <a:picLocks noChangeAspect="1"/>
          </p:cNvPicPr>
          <p:nvPr/>
        </p:nvPicPr>
        <p:blipFill>
          <a:blip r:embed="rId2"/>
          <a:stretch>
            <a:fillRect/>
          </a:stretch>
        </p:blipFill>
        <p:spPr>
          <a:xfrm>
            <a:off x="190500" y="952501"/>
            <a:ext cx="11874500" cy="4182119"/>
          </a:xfrm>
          <a:prstGeom prst="rect">
            <a:avLst/>
          </a:prstGeom>
        </p:spPr>
      </p:pic>
    </p:spTree>
    <p:extLst>
      <p:ext uri="{BB962C8B-B14F-4D97-AF65-F5344CB8AC3E}">
        <p14:creationId xmlns:p14="http://schemas.microsoft.com/office/powerpoint/2010/main" val="366522719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Republic of South Africa</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131</a:t>
            </a:fld>
            <a:endParaRPr lang="en-ZA" dirty="0"/>
          </a:p>
        </p:txBody>
      </p:sp>
      <p:sp>
        <p:nvSpPr>
          <p:cNvPr id="6" name="Rectangle 5">
            <a:extLst>
              <a:ext uri="{FF2B5EF4-FFF2-40B4-BE49-F238E27FC236}">
                <a16:creationId xmlns:a16="http://schemas.microsoft.com/office/drawing/2014/main" id="{31C554CB-9F85-74B0-DE06-D6A79E89C792}"/>
              </a:ext>
            </a:extLst>
          </p:cNvPr>
          <p:cNvSpPr/>
          <p:nvPr/>
        </p:nvSpPr>
        <p:spPr>
          <a:xfrm>
            <a:off x="11719249" y="6650182"/>
            <a:ext cx="472751" cy="2078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Summary 30 stations</a:t>
            </a:r>
            <a:r>
              <a:rPr lang="en-ZA" sz="1200" b="1" dirty="0"/>
              <a:t>…continue</a:t>
            </a:r>
            <a:endParaRPr lang="en-ZA" b="1" dirty="0"/>
          </a:p>
        </p:txBody>
      </p:sp>
      <p:pic>
        <p:nvPicPr>
          <p:cNvPr id="7" name="Picture 6">
            <a:extLst>
              <a:ext uri="{FF2B5EF4-FFF2-40B4-BE49-F238E27FC236}">
                <a16:creationId xmlns:a16="http://schemas.microsoft.com/office/drawing/2014/main" id="{1B09A915-0914-E95D-7043-19B0A1B0939B}"/>
              </a:ext>
            </a:extLst>
          </p:cNvPr>
          <p:cNvPicPr>
            <a:picLocks noChangeAspect="1"/>
          </p:cNvPicPr>
          <p:nvPr/>
        </p:nvPicPr>
        <p:blipFill>
          <a:blip r:embed="rId2"/>
          <a:stretch>
            <a:fillRect/>
          </a:stretch>
        </p:blipFill>
        <p:spPr>
          <a:xfrm>
            <a:off x="0" y="1152598"/>
            <a:ext cx="12192000" cy="5730802"/>
          </a:xfrm>
          <a:prstGeom prst="rect">
            <a:avLst/>
          </a:prstGeom>
          <a:solidFill>
            <a:schemeClr val="bg1"/>
          </a:solidFill>
        </p:spPr>
      </p:pic>
    </p:spTree>
    <p:extLst>
      <p:ext uri="{BB962C8B-B14F-4D97-AF65-F5344CB8AC3E}">
        <p14:creationId xmlns:p14="http://schemas.microsoft.com/office/powerpoint/2010/main" val="302522716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Eastern Cape</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Crime situation</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132</a:t>
            </a:fld>
            <a:endParaRPr lang="en-ZA" dirty="0"/>
          </a:p>
        </p:txBody>
      </p:sp>
      <p:pic>
        <p:nvPicPr>
          <p:cNvPr id="6" name="Picture 5">
            <a:extLst>
              <a:ext uri="{FF2B5EF4-FFF2-40B4-BE49-F238E27FC236}">
                <a16:creationId xmlns:a16="http://schemas.microsoft.com/office/drawing/2014/main" id="{560D2943-E22B-69DB-87FC-A6387F97FBDA}"/>
              </a:ext>
            </a:extLst>
          </p:cNvPr>
          <p:cNvPicPr>
            <a:picLocks noChangeAspect="1"/>
          </p:cNvPicPr>
          <p:nvPr/>
        </p:nvPicPr>
        <p:blipFill>
          <a:blip r:embed="rId2"/>
          <a:stretch>
            <a:fillRect/>
          </a:stretch>
        </p:blipFill>
        <p:spPr>
          <a:xfrm>
            <a:off x="190500" y="952500"/>
            <a:ext cx="11874500" cy="4842029"/>
          </a:xfrm>
          <a:prstGeom prst="rect">
            <a:avLst/>
          </a:prstGeom>
        </p:spPr>
      </p:pic>
    </p:spTree>
    <p:extLst>
      <p:ext uri="{BB962C8B-B14F-4D97-AF65-F5344CB8AC3E}">
        <p14:creationId xmlns:p14="http://schemas.microsoft.com/office/powerpoint/2010/main" val="383210322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Eastern Cape</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Crime situation</a:t>
            </a:r>
            <a:r>
              <a:rPr lang="en-ZA" sz="1200" b="1" dirty="0"/>
              <a:t>…continue</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133</a:t>
            </a:fld>
            <a:endParaRPr lang="en-ZA" dirty="0"/>
          </a:p>
        </p:txBody>
      </p:sp>
      <p:pic>
        <p:nvPicPr>
          <p:cNvPr id="5" name="Picture 4">
            <a:extLst>
              <a:ext uri="{FF2B5EF4-FFF2-40B4-BE49-F238E27FC236}">
                <a16:creationId xmlns:a16="http://schemas.microsoft.com/office/drawing/2014/main" id="{051E9403-B31D-252C-EE92-FFB052F755C0}"/>
              </a:ext>
            </a:extLst>
          </p:cNvPr>
          <p:cNvPicPr>
            <a:picLocks noChangeAspect="1"/>
          </p:cNvPicPr>
          <p:nvPr/>
        </p:nvPicPr>
        <p:blipFill>
          <a:blip r:embed="rId2"/>
          <a:stretch>
            <a:fillRect/>
          </a:stretch>
        </p:blipFill>
        <p:spPr>
          <a:xfrm>
            <a:off x="190500" y="952500"/>
            <a:ext cx="11874500" cy="5385522"/>
          </a:xfrm>
          <a:prstGeom prst="rect">
            <a:avLst/>
          </a:prstGeom>
        </p:spPr>
      </p:pic>
    </p:spTree>
    <p:extLst>
      <p:ext uri="{BB962C8B-B14F-4D97-AF65-F5344CB8AC3E}">
        <p14:creationId xmlns:p14="http://schemas.microsoft.com/office/powerpoint/2010/main" val="10846609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Free State</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Crime situation</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134</a:t>
            </a:fld>
            <a:endParaRPr lang="en-ZA" dirty="0"/>
          </a:p>
        </p:txBody>
      </p:sp>
      <p:pic>
        <p:nvPicPr>
          <p:cNvPr id="7" name="Picture 6">
            <a:extLst>
              <a:ext uri="{FF2B5EF4-FFF2-40B4-BE49-F238E27FC236}">
                <a16:creationId xmlns:a16="http://schemas.microsoft.com/office/drawing/2014/main" id="{3DF8D95B-E4BB-D421-12E1-0C08C170D7B2}"/>
              </a:ext>
            </a:extLst>
          </p:cNvPr>
          <p:cNvPicPr>
            <a:picLocks noChangeAspect="1"/>
          </p:cNvPicPr>
          <p:nvPr/>
        </p:nvPicPr>
        <p:blipFill>
          <a:blip r:embed="rId2"/>
          <a:stretch>
            <a:fillRect/>
          </a:stretch>
        </p:blipFill>
        <p:spPr>
          <a:xfrm>
            <a:off x="190500" y="952500"/>
            <a:ext cx="11874500" cy="4842029"/>
          </a:xfrm>
          <a:prstGeom prst="rect">
            <a:avLst/>
          </a:prstGeom>
        </p:spPr>
      </p:pic>
    </p:spTree>
    <p:extLst>
      <p:ext uri="{BB962C8B-B14F-4D97-AF65-F5344CB8AC3E}">
        <p14:creationId xmlns:p14="http://schemas.microsoft.com/office/powerpoint/2010/main" val="336932243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Free State</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Crime situation</a:t>
            </a:r>
            <a:r>
              <a:rPr lang="en-ZA" sz="1200" b="1" dirty="0"/>
              <a:t>…continue</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135</a:t>
            </a:fld>
            <a:endParaRPr lang="en-ZA" dirty="0"/>
          </a:p>
        </p:txBody>
      </p:sp>
      <p:pic>
        <p:nvPicPr>
          <p:cNvPr id="5" name="Picture 4">
            <a:extLst>
              <a:ext uri="{FF2B5EF4-FFF2-40B4-BE49-F238E27FC236}">
                <a16:creationId xmlns:a16="http://schemas.microsoft.com/office/drawing/2014/main" id="{F169932D-D13E-B118-0259-6D641CC78456}"/>
              </a:ext>
            </a:extLst>
          </p:cNvPr>
          <p:cNvPicPr>
            <a:picLocks noChangeAspect="1"/>
          </p:cNvPicPr>
          <p:nvPr/>
        </p:nvPicPr>
        <p:blipFill>
          <a:blip r:embed="rId2"/>
          <a:stretch>
            <a:fillRect/>
          </a:stretch>
        </p:blipFill>
        <p:spPr>
          <a:xfrm>
            <a:off x="190500" y="952500"/>
            <a:ext cx="11874500" cy="5385522"/>
          </a:xfrm>
          <a:prstGeom prst="rect">
            <a:avLst/>
          </a:prstGeom>
        </p:spPr>
      </p:pic>
    </p:spTree>
    <p:extLst>
      <p:ext uri="{BB962C8B-B14F-4D97-AF65-F5344CB8AC3E}">
        <p14:creationId xmlns:p14="http://schemas.microsoft.com/office/powerpoint/2010/main" val="12732914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Gauteng</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Crime situation</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136</a:t>
            </a:fld>
            <a:endParaRPr lang="en-ZA" dirty="0"/>
          </a:p>
        </p:txBody>
      </p:sp>
      <p:pic>
        <p:nvPicPr>
          <p:cNvPr id="6" name="Picture 5">
            <a:extLst>
              <a:ext uri="{FF2B5EF4-FFF2-40B4-BE49-F238E27FC236}">
                <a16:creationId xmlns:a16="http://schemas.microsoft.com/office/drawing/2014/main" id="{5D5F900C-0D0D-2345-7308-E3600F00999E}"/>
              </a:ext>
            </a:extLst>
          </p:cNvPr>
          <p:cNvPicPr>
            <a:picLocks noChangeAspect="1"/>
          </p:cNvPicPr>
          <p:nvPr/>
        </p:nvPicPr>
        <p:blipFill>
          <a:blip r:embed="rId2"/>
          <a:stretch>
            <a:fillRect/>
          </a:stretch>
        </p:blipFill>
        <p:spPr>
          <a:xfrm>
            <a:off x="190500" y="952500"/>
            <a:ext cx="11874500" cy="4842029"/>
          </a:xfrm>
          <a:prstGeom prst="rect">
            <a:avLst/>
          </a:prstGeom>
        </p:spPr>
      </p:pic>
    </p:spTree>
    <p:extLst>
      <p:ext uri="{BB962C8B-B14F-4D97-AF65-F5344CB8AC3E}">
        <p14:creationId xmlns:p14="http://schemas.microsoft.com/office/powerpoint/2010/main" val="277674918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Gauteng</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Crime situation</a:t>
            </a:r>
            <a:r>
              <a:rPr lang="en-ZA" sz="1200" b="1" dirty="0"/>
              <a:t>…continue</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137</a:t>
            </a:fld>
            <a:endParaRPr lang="en-ZA" dirty="0"/>
          </a:p>
        </p:txBody>
      </p:sp>
      <p:pic>
        <p:nvPicPr>
          <p:cNvPr id="5" name="Picture 4">
            <a:extLst>
              <a:ext uri="{FF2B5EF4-FFF2-40B4-BE49-F238E27FC236}">
                <a16:creationId xmlns:a16="http://schemas.microsoft.com/office/drawing/2014/main" id="{8F66129D-2F9B-C721-F9FE-B3897BE8167C}"/>
              </a:ext>
            </a:extLst>
          </p:cNvPr>
          <p:cNvPicPr>
            <a:picLocks noChangeAspect="1"/>
          </p:cNvPicPr>
          <p:nvPr/>
        </p:nvPicPr>
        <p:blipFill>
          <a:blip r:embed="rId2"/>
          <a:stretch>
            <a:fillRect/>
          </a:stretch>
        </p:blipFill>
        <p:spPr>
          <a:xfrm>
            <a:off x="190500" y="952500"/>
            <a:ext cx="11874500" cy="5385522"/>
          </a:xfrm>
          <a:prstGeom prst="rect">
            <a:avLst/>
          </a:prstGeom>
        </p:spPr>
      </p:pic>
    </p:spTree>
    <p:extLst>
      <p:ext uri="{BB962C8B-B14F-4D97-AF65-F5344CB8AC3E}">
        <p14:creationId xmlns:p14="http://schemas.microsoft.com/office/powerpoint/2010/main" val="408382865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KwaZulu Natal</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Crime situation</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138</a:t>
            </a:fld>
            <a:endParaRPr lang="en-ZA" dirty="0"/>
          </a:p>
        </p:txBody>
      </p:sp>
      <p:pic>
        <p:nvPicPr>
          <p:cNvPr id="6" name="Picture 5">
            <a:extLst>
              <a:ext uri="{FF2B5EF4-FFF2-40B4-BE49-F238E27FC236}">
                <a16:creationId xmlns:a16="http://schemas.microsoft.com/office/drawing/2014/main" id="{3822AD6D-B0FC-5985-2211-878A42A04644}"/>
              </a:ext>
            </a:extLst>
          </p:cNvPr>
          <p:cNvPicPr>
            <a:picLocks noChangeAspect="1"/>
          </p:cNvPicPr>
          <p:nvPr/>
        </p:nvPicPr>
        <p:blipFill>
          <a:blip r:embed="rId2"/>
          <a:stretch>
            <a:fillRect/>
          </a:stretch>
        </p:blipFill>
        <p:spPr>
          <a:xfrm>
            <a:off x="190500" y="952500"/>
            <a:ext cx="11874500" cy="4842029"/>
          </a:xfrm>
          <a:prstGeom prst="rect">
            <a:avLst/>
          </a:prstGeom>
        </p:spPr>
      </p:pic>
    </p:spTree>
    <p:extLst>
      <p:ext uri="{BB962C8B-B14F-4D97-AF65-F5344CB8AC3E}">
        <p14:creationId xmlns:p14="http://schemas.microsoft.com/office/powerpoint/2010/main" val="176294169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KwaZulu Natal</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Crime situation</a:t>
            </a:r>
            <a:r>
              <a:rPr lang="en-ZA" sz="1200" b="1" dirty="0"/>
              <a:t>…continue</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139</a:t>
            </a:fld>
            <a:endParaRPr lang="en-ZA" dirty="0"/>
          </a:p>
        </p:txBody>
      </p:sp>
      <p:pic>
        <p:nvPicPr>
          <p:cNvPr id="5" name="Picture 4">
            <a:extLst>
              <a:ext uri="{FF2B5EF4-FFF2-40B4-BE49-F238E27FC236}">
                <a16:creationId xmlns:a16="http://schemas.microsoft.com/office/drawing/2014/main" id="{B3147556-7F53-2751-C134-98DF4F3A9254}"/>
              </a:ext>
            </a:extLst>
          </p:cNvPr>
          <p:cNvPicPr>
            <a:picLocks noChangeAspect="1"/>
          </p:cNvPicPr>
          <p:nvPr/>
        </p:nvPicPr>
        <p:blipFill>
          <a:blip r:embed="rId2"/>
          <a:stretch>
            <a:fillRect/>
          </a:stretch>
        </p:blipFill>
        <p:spPr>
          <a:xfrm>
            <a:off x="190500" y="952500"/>
            <a:ext cx="11874500" cy="5385522"/>
          </a:xfrm>
          <a:prstGeom prst="rect">
            <a:avLst/>
          </a:prstGeom>
        </p:spPr>
      </p:pic>
    </p:spTree>
    <p:extLst>
      <p:ext uri="{BB962C8B-B14F-4D97-AF65-F5344CB8AC3E}">
        <p14:creationId xmlns:p14="http://schemas.microsoft.com/office/powerpoint/2010/main" val="28133202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US" sz="2400" dirty="0"/>
              <a:t>Contact crime (Crimes against the person)</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14</a:t>
            </a:fld>
            <a:endParaRPr lang="en-ZA" dirty="0"/>
          </a:p>
        </p:txBody>
      </p:sp>
      <p:pic>
        <p:nvPicPr>
          <p:cNvPr id="6" name="Picture 5">
            <a:extLst>
              <a:ext uri="{FF2B5EF4-FFF2-40B4-BE49-F238E27FC236}">
                <a16:creationId xmlns:a16="http://schemas.microsoft.com/office/drawing/2014/main" id="{69CFF132-89E0-27B4-1BB1-81C192AB3BBD}"/>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162162636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Limpopo</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Crime situation</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140</a:t>
            </a:fld>
            <a:endParaRPr lang="en-ZA" dirty="0"/>
          </a:p>
        </p:txBody>
      </p:sp>
      <p:pic>
        <p:nvPicPr>
          <p:cNvPr id="6" name="Picture 5">
            <a:extLst>
              <a:ext uri="{FF2B5EF4-FFF2-40B4-BE49-F238E27FC236}">
                <a16:creationId xmlns:a16="http://schemas.microsoft.com/office/drawing/2014/main" id="{C7230E60-7AAB-3353-075B-2E90A962628C}"/>
              </a:ext>
            </a:extLst>
          </p:cNvPr>
          <p:cNvPicPr>
            <a:picLocks noChangeAspect="1"/>
          </p:cNvPicPr>
          <p:nvPr/>
        </p:nvPicPr>
        <p:blipFill>
          <a:blip r:embed="rId2"/>
          <a:stretch>
            <a:fillRect/>
          </a:stretch>
        </p:blipFill>
        <p:spPr>
          <a:xfrm>
            <a:off x="190500" y="952500"/>
            <a:ext cx="11874500" cy="4842029"/>
          </a:xfrm>
          <a:prstGeom prst="rect">
            <a:avLst/>
          </a:prstGeom>
        </p:spPr>
      </p:pic>
    </p:spTree>
    <p:extLst>
      <p:ext uri="{BB962C8B-B14F-4D97-AF65-F5344CB8AC3E}">
        <p14:creationId xmlns:p14="http://schemas.microsoft.com/office/powerpoint/2010/main" val="243737592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Limpopo</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Crime situation</a:t>
            </a:r>
            <a:r>
              <a:rPr lang="en-ZA" sz="1200" b="1" dirty="0"/>
              <a:t>…continue</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141</a:t>
            </a:fld>
            <a:endParaRPr lang="en-ZA" dirty="0"/>
          </a:p>
        </p:txBody>
      </p:sp>
      <p:pic>
        <p:nvPicPr>
          <p:cNvPr id="5" name="Picture 4">
            <a:extLst>
              <a:ext uri="{FF2B5EF4-FFF2-40B4-BE49-F238E27FC236}">
                <a16:creationId xmlns:a16="http://schemas.microsoft.com/office/drawing/2014/main" id="{670D5420-328E-1FF9-FC61-F2CDACAFB681}"/>
              </a:ext>
            </a:extLst>
          </p:cNvPr>
          <p:cNvPicPr>
            <a:picLocks noChangeAspect="1"/>
          </p:cNvPicPr>
          <p:nvPr/>
        </p:nvPicPr>
        <p:blipFill>
          <a:blip r:embed="rId2"/>
          <a:stretch>
            <a:fillRect/>
          </a:stretch>
        </p:blipFill>
        <p:spPr>
          <a:xfrm>
            <a:off x="190500" y="952500"/>
            <a:ext cx="11874500" cy="5385522"/>
          </a:xfrm>
          <a:prstGeom prst="rect">
            <a:avLst/>
          </a:prstGeom>
        </p:spPr>
      </p:pic>
    </p:spTree>
    <p:extLst>
      <p:ext uri="{BB962C8B-B14F-4D97-AF65-F5344CB8AC3E}">
        <p14:creationId xmlns:p14="http://schemas.microsoft.com/office/powerpoint/2010/main" val="396705732"/>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Mpumalanga</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Crime situation</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142</a:t>
            </a:fld>
            <a:endParaRPr lang="en-ZA" dirty="0"/>
          </a:p>
        </p:txBody>
      </p:sp>
      <p:pic>
        <p:nvPicPr>
          <p:cNvPr id="6" name="Picture 5">
            <a:extLst>
              <a:ext uri="{FF2B5EF4-FFF2-40B4-BE49-F238E27FC236}">
                <a16:creationId xmlns:a16="http://schemas.microsoft.com/office/drawing/2014/main" id="{49F9D953-0BFF-0A93-C27E-2FD10EBAC994}"/>
              </a:ext>
            </a:extLst>
          </p:cNvPr>
          <p:cNvPicPr>
            <a:picLocks noChangeAspect="1"/>
          </p:cNvPicPr>
          <p:nvPr/>
        </p:nvPicPr>
        <p:blipFill>
          <a:blip r:embed="rId2"/>
          <a:stretch>
            <a:fillRect/>
          </a:stretch>
        </p:blipFill>
        <p:spPr>
          <a:xfrm>
            <a:off x="190500" y="952500"/>
            <a:ext cx="11874500" cy="4842029"/>
          </a:xfrm>
          <a:prstGeom prst="rect">
            <a:avLst/>
          </a:prstGeom>
        </p:spPr>
      </p:pic>
    </p:spTree>
    <p:extLst>
      <p:ext uri="{BB962C8B-B14F-4D97-AF65-F5344CB8AC3E}">
        <p14:creationId xmlns:p14="http://schemas.microsoft.com/office/powerpoint/2010/main" val="683636453"/>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Mpumalanga</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Crime situation</a:t>
            </a:r>
            <a:r>
              <a:rPr lang="en-ZA" sz="1200" b="1" dirty="0"/>
              <a:t>…continue</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143</a:t>
            </a:fld>
            <a:endParaRPr lang="en-ZA" dirty="0"/>
          </a:p>
        </p:txBody>
      </p:sp>
      <p:pic>
        <p:nvPicPr>
          <p:cNvPr id="5" name="Picture 4">
            <a:extLst>
              <a:ext uri="{FF2B5EF4-FFF2-40B4-BE49-F238E27FC236}">
                <a16:creationId xmlns:a16="http://schemas.microsoft.com/office/drawing/2014/main" id="{AB0B7E12-E28B-2AF9-BC72-9A60D2922D61}"/>
              </a:ext>
            </a:extLst>
          </p:cNvPr>
          <p:cNvPicPr>
            <a:picLocks noChangeAspect="1"/>
          </p:cNvPicPr>
          <p:nvPr/>
        </p:nvPicPr>
        <p:blipFill>
          <a:blip r:embed="rId2"/>
          <a:stretch>
            <a:fillRect/>
          </a:stretch>
        </p:blipFill>
        <p:spPr>
          <a:xfrm>
            <a:off x="190500" y="952500"/>
            <a:ext cx="11874500" cy="5385522"/>
          </a:xfrm>
          <a:prstGeom prst="rect">
            <a:avLst/>
          </a:prstGeom>
        </p:spPr>
      </p:pic>
    </p:spTree>
    <p:extLst>
      <p:ext uri="{BB962C8B-B14F-4D97-AF65-F5344CB8AC3E}">
        <p14:creationId xmlns:p14="http://schemas.microsoft.com/office/powerpoint/2010/main" val="135232539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North West</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Crime situation</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144</a:t>
            </a:fld>
            <a:endParaRPr lang="en-ZA" dirty="0"/>
          </a:p>
        </p:txBody>
      </p:sp>
      <p:pic>
        <p:nvPicPr>
          <p:cNvPr id="6" name="Picture 5">
            <a:extLst>
              <a:ext uri="{FF2B5EF4-FFF2-40B4-BE49-F238E27FC236}">
                <a16:creationId xmlns:a16="http://schemas.microsoft.com/office/drawing/2014/main" id="{88B921F9-A311-B046-5784-B522B5A19A4B}"/>
              </a:ext>
            </a:extLst>
          </p:cNvPr>
          <p:cNvPicPr>
            <a:picLocks noChangeAspect="1"/>
          </p:cNvPicPr>
          <p:nvPr/>
        </p:nvPicPr>
        <p:blipFill>
          <a:blip r:embed="rId2"/>
          <a:stretch>
            <a:fillRect/>
          </a:stretch>
        </p:blipFill>
        <p:spPr>
          <a:xfrm>
            <a:off x="190500" y="952500"/>
            <a:ext cx="11874500" cy="4842029"/>
          </a:xfrm>
          <a:prstGeom prst="rect">
            <a:avLst/>
          </a:prstGeom>
        </p:spPr>
      </p:pic>
    </p:spTree>
    <p:extLst>
      <p:ext uri="{BB962C8B-B14F-4D97-AF65-F5344CB8AC3E}">
        <p14:creationId xmlns:p14="http://schemas.microsoft.com/office/powerpoint/2010/main" val="422947303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North West</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Crime situation</a:t>
            </a:r>
            <a:r>
              <a:rPr lang="en-ZA" sz="1200" b="1" dirty="0"/>
              <a:t>…continue</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145</a:t>
            </a:fld>
            <a:endParaRPr lang="en-ZA" dirty="0"/>
          </a:p>
        </p:txBody>
      </p:sp>
      <p:pic>
        <p:nvPicPr>
          <p:cNvPr id="5" name="Picture 4">
            <a:extLst>
              <a:ext uri="{FF2B5EF4-FFF2-40B4-BE49-F238E27FC236}">
                <a16:creationId xmlns:a16="http://schemas.microsoft.com/office/drawing/2014/main" id="{3583085A-CD5B-EF26-CDB6-3FF4FEFB820A}"/>
              </a:ext>
            </a:extLst>
          </p:cNvPr>
          <p:cNvPicPr>
            <a:picLocks noChangeAspect="1"/>
          </p:cNvPicPr>
          <p:nvPr/>
        </p:nvPicPr>
        <p:blipFill>
          <a:blip r:embed="rId2"/>
          <a:stretch>
            <a:fillRect/>
          </a:stretch>
        </p:blipFill>
        <p:spPr>
          <a:xfrm>
            <a:off x="190500" y="952500"/>
            <a:ext cx="11874500" cy="5385522"/>
          </a:xfrm>
          <a:prstGeom prst="rect">
            <a:avLst/>
          </a:prstGeom>
        </p:spPr>
      </p:pic>
    </p:spTree>
    <p:extLst>
      <p:ext uri="{BB962C8B-B14F-4D97-AF65-F5344CB8AC3E}">
        <p14:creationId xmlns:p14="http://schemas.microsoft.com/office/powerpoint/2010/main" val="697426272"/>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Northern Cape</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Crime situation</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146</a:t>
            </a:fld>
            <a:endParaRPr lang="en-ZA" dirty="0"/>
          </a:p>
        </p:txBody>
      </p:sp>
      <p:pic>
        <p:nvPicPr>
          <p:cNvPr id="6" name="Picture 5">
            <a:extLst>
              <a:ext uri="{FF2B5EF4-FFF2-40B4-BE49-F238E27FC236}">
                <a16:creationId xmlns:a16="http://schemas.microsoft.com/office/drawing/2014/main" id="{F8D54720-1BE5-EFC3-6381-56DBFE3717C7}"/>
              </a:ext>
            </a:extLst>
          </p:cNvPr>
          <p:cNvPicPr>
            <a:picLocks noChangeAspect="1"/>
          </p:cNvPicPr>
          <p:nvPr/>
        </p:nvPicPr>
        <p:blipFill>
          <a:blip r:embed="rId2"/>
          <a:stretch>
            <a:fillRect/>
          </a:stretch>
        </p:blipFill>
        <p:spPr>
          <a:xfrm>
            <a:off x="190500" y="952500"/>
            <a:ext cx="11874500" cy="4842029"/>
          </a:xfrm>
          <a:prstGeom prst="rect">
            <a:avLst/>
          </a:prstGeom>
        </p:spPr>
      </p:pic>
    </p:spTree>
    <p:extLst>
      <p:ext uri="{BB962C8B-B14F-4D97-AF65-F5344CB8AC3E}">
        <p14:creationId xmlns:p14="http://schemas.microsoft.com/office/powerpoint/2010/main" val="342495971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Northern Cape</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Crime situation</a:t>
            </a:r>
            <a:r>
              <a:rPr lang="en-ZA" sz="1200" b="1" dirty="0"/>
              <a:t>…continue</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147</a:t>
            </a:fld>
            <a:endParaRPr lang="en-ZA" dirty="0"/>
          </a:p>
        </p:txBody>
      </p:sp>
      <p:pic>
        <p:nvPicPr>
          <p:cNvPr id="5" name="Picture 4">
            <a:extLst>
              <a:ext uri="{FF2B5EF4-FFF2-40B4-BE49-F238E27FC236}">
                <a16:creationId xmlns:a16="http://schemas.microsoft.com/office/drawing/2014/main" id="{6A2622CE-05FC-1DDB-9243-E3D60C772AF5}"/>
              </a:ext>
            </a:extLst>
          </p:cNvPr>
          <p:cNvPicPr>
            <a:picLocks noChangeAspect="1"/>
          </p:cNvPicPr>
          <p:nvPr/>
        </p:nvPicPr>
        <p:blipFill>
          <a:blip r:embed="rId2"/>
          <a:stretch>
            <a:fillRect/>
          </a:stretch>
        </p:blipFill>
        <p:spPr>
          <a:xfrm>
            <a:off x="190500" y="952500"/>
            <a:ext cx="11874500" cy="5385522"/>
          </a:xfrm>
          <a:prstGeom prst="rect">
            <a:avLst/>
          </a:prstGeom>
        </p:spPr>
      </p:pic>
    </p:spTree>
    <p:extLst>
      <p:ext uri="{BB962C8B-B14F-4D97-AF65-F5344CB8AC3E}">
        <p14:creationId xmlns:p14="http://schemas.microsoft.com/office/powerpoint/2010/main" val="82009959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Western Cape</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Crime situation</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148</a:t>
            </a:fld>
            <a:endParaRPr lang="en-ZA" dirty="0"/>
          </a:p>
        </p:txBody>
      </p:sp>
      <p:pic>
        <p:nvPicPr>
          <p:cNvPr id="6" name="Picture 5">
            <a:extLst>
              <a:ext uri="{FF2B5EF4-FFF2-40B4-BE49-F238E27FC236}">
                <a16:creationId xmlns:a16="http://schemas.microsoft.com/office/drawing/2014/main" id="{734262AC-9B85-098D-8B49-053E3941CAD1}"/>
              </a:ext>
            </a:extLst>
          </p:cNvPr>
          <p:cNvPicPr>
            <a:picLocks noChangeAspect="1"/>
          </p:cNvPicPr>
          <p:nvPr/>
        </p:nvPicPr>
        <p:blipFill>
          <a:blip r:embed="rId2"/>
          <a:stretch>
            <a:fillRect/>
          </a:stretch>
        </p:blipFill>
        <p:spPr>
          <a:xfrm>
            <a:off x="190500" y="952500"/>
            <a:ext cx="11874500" cy="4842029"/>
          </a:xfrm>
          <a:prstGeom prst="rect">
            <a:avLst/>
          </a:prstGeom>
        </p:spPr>
      </p:pic>
    </p:spTree>
    <p:extLst>
      <p:ext uri="{BB962C8B-B14F-4D97-AF65-F5344CB8AC3E}">
        <p14:creationId xmlns:p14="http://schemas.microsoft.com/office/powerpoint/2010/main" val="321313664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Western Cape</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Crime situation</a:t>
            </a:r>
            <a:r>
              <a:rPr lang="en-ZA" sz="1200" b="1" dirty="0"/>
              <a:t>…continue</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149</a:t>
            </a:fld>
            <a:endParaRPr lang="en-ZA" dirty="0"/>
          </a:p>
        </p:txBody>
      </p:sp>
      <p:pic>
        <p:nvPicPr>
          <p:cNvPr id="5" name="Picture 4">
            <a:extLst>
              <a:ext uri="{FF2B5EF4-FFF2-40B4-BE49-F238E27FC236}">
                <a16:creationId xmlns:a16="http://schemas.microsoft.com/office/drawing/2014/main" id="{96B89E47-073A-3E39-1558-83A4604BC082}"/>
              </a:ext>
            </a:extLst>
          </p:cNvPr>
          <p:cNvPicPr>
            <a:picLocks noChangeAspect="1"/>
          </p:cNvPicPr>
          <p:nvPr/>
        </p:nvPicPr>
        <p:blipFill>
          <a:blip r:embed="rId2"/>
          <a:stretch>
            <a:fillRect/>
          </a:stretch>
        </p:blipFill>
        <p:spPr>
          <a:xfrm>
            <a:off x="190500" y="952500"/>
            <a:ext cx="11874500" cy="5385522"/>
          </a:xfrm>
          <a:prstGeom prst="rect">
            <a:avLst/>
          </a:prstGeom>
        </p:spPr>
      </p:pic>
    </p:spTree>
    <p:extLst>
      <p:ext uri="{BB962C8B-B14F-4D97-AF65-F5344CB8AC3E}">
        <p14:creationId xmlns:p14="http://schemas.microsoft.com/office/powerpoint/2010/main" val="23316078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US" sz="2400" dirty="0"/>
              <a:t>Contact crime (Crimes against the person)</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TOP 30 stations</a:t>
            </a:r>
            <a:endParaRPr lang="en-ZA" sz="1400"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15</a:t>
            </a:fld>
            <a:endParaRPr lang="en-ZA" dirty="0"/>
          </a:p>
        </p:txBody>
      </p:sp>
      <p:pic>
        <p:nvPicPr>
          <p:cNvPr id="6" name="Picture 5">
            <a:extLst>
              <a:ext uri="{FF2B5EF4-FFF2-40B4-BE49-F238E27FC236}">
                <a16:creationId xmlns:a16="http://schemas.microsoft.com/office/drawing/2014/main" id="{CC36739A-3EF8-C301-3F17-4648139B9CB8}"/>
              </a:ext>
            </a:extLst>
          </p:cNvPr>
          <p:cNvPicPr>
            <a:picLocks noChangeAspect="1"/>
          </p:cNvPicPr>
          <p:nvPr/>
        </p:nvPicPr>
        <p:blipFill>
          <a:blip r:embed="rId3"/>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3381833174"/>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a:bodyPr>
          <a:lstStyle/>
          <a:p>
            <a:r>
              <a:rPr lang="en-ZA" dirty="0"/>
              <a:t>Annexure A: DEFINITIONS OF CRIME</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150</a:t>
            </a:fld>
            <a:endParaRPr lang="en-ZA" dirty="0"/>
          </a:p>
        </p:txBody>
      </p:sp>
      <p:sp>
        <p:nvSpPr>
          <p:cNvPr id="5" name="Content Placeholder 2">
            <a:extLst>
              <a:ext uri="{FF2B5EF4-FFF2-40B4-BE49-F238E27FC236}">
                <a16:creationId xmlns:a16="http://schemas.microsoft.com/office/drawing/2014/main" id="{2C2D73F3-AB62-2485-8FD6-243314D01DAF}"/>
              </a:ext>
            </a:extLst>
          </p:cNvPr>
          <p:cNvSpPr txBox="1">
            <a:spLocks/>
          </p:cNvSpPr>
          <p:nvPr/>
        </p:nvSpPr>
        <p:spPr>
          <a:xfrm>
            <a:off x="838200" y="933254"/>
            <a:ext cx="11192198" cy="2932061"/>
          </a:xfrm>
          <a:prstGeom prst="rect">
            <a:avLst/>
          </a:prstGeom>
        </p:spPr>
        <p:txBody>
          <a:bodyPr anchor="ctr" anchorCtr="0">
            <a:noAutofit/>
          </a:bodyPr>
          <a:lstStyle>
            <a:lvl1pPr marL="91438" indent="-91438" algn="l" defTabSz="914377"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Calibri" panose="020F0502020204030204" pitchFamily="34" charset="0"/>
                <a:ea typeface="+mn-ea"/>
                <a:cs typeface="Calibri" panose="020F0502020204030204" pitchFamily="34" charset="0"/>
              </a:defRPr>
            </a:lvl1pPr>
            <a:lvl2pPr marL="265169" indent="-137157" algn="l" defTabSz="914377"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Calibri" panose="020F0502020204030204" pitchFamily="34" charset="0"/>
                <a:ea typeface="+mn-ea"/>
                <a:cs typeface="Calibri" panose="020F0502020204030204" pitchFamily="34" charset="0"/>
              </a:defRPr>
            </a:lvl2pPr>
            <a:lvl3pPr marL="448045"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Calibri" panose="020F0502020204030204" pitchFamily="34" charset="0"/>
              </a:defRPr>
            </a:lvl3pPr>
            <a:lvl4pPr marL="594345"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Calibri" panose="020F0502020204030204" pitchFamily="34" charset="0"/>
              </a:defRPr>
            </a:lvl4pPr>
            <a:lvl5pPr marL="777221"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Calibri" panose="020F0502020204030204" pitchFamily="34" charset="0"/>
              </a:defRPr>
            </a:lvl5pPr>
            <a:lvl6pPr marL="914377"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677"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22"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22"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457200" indent="-457200">
              <a:buClrTx/>
              <a:buFont typeface="+mj-lt"/>
              <a:buAutoNum type="arabicPeriod"/>
            </a:pPr>
            <a:r>
              <a:rPr lang="en-ZA" sz="2400" dirty="0">
                <a:solidFill>
                  <a:srgbClr val="002060"/>
                </a:solidFill>
                <a:ea typeface="Calibri" panose="020F0502020204030204" pitchFamily="34" charset="0"/>
              </a:rPr>
              <a:t>Contact crime</a:t>
            </a:r>
          </a:p>
          <a:p>
            <a:pPr marL="457200" indent="-457200">
              <a:buClrTx/>
              <a:buFont typeface="+mj-lt"/>
              <a:buAutoNum type="arabicPeriod"/>
            </a:pPr>
            <a:r>
              <a:rPr lang="en-ZA" sz="2400" dirty="0">
                <a:solidFill>
                  <a:srgbClr val="002060"/>
                </a:solidFill>
                <a:ea typeface="Calibri" panose="020F0502020204030204" pitchFamily="34" charset="0"/>
              </a:rPr>
              <a:t>Contact-related crime</a:t>
            </a:r>
          </a:p>
          <a:p>
            <a:pPr marL="457200" indent="-457200">
              <a:buClrTx/>
              <a:buFont typeface="+mj-lt"/>
              <a:buAutoNum type="arabicPeriod"/>
            </a:pPr>
            <a:r>
              <a:rPr lang="en-ZA" sz="2400" i="0" u="none" strike="noStrike" baseline="0" dirty="0">
                <a:solidFill>
                  <a:srgbClr val="002060"/>
                </a:solidFill>
                <a:ea typeface="Calibri" panose="020F0502020204030204" pitchFamily="34" charset="0"/>
              </a:rPr>
              <a:t>Property-related crime</a:t>
            </a:r>
          </a:p>
          <a:p>
            <a:pPr marL="457200" indent="-457200">
              <a:buClrTx/>
              <a:buFont typeface="+mj-lt"/>
              <a:buAutoNum type="arabicPeriod"/>
            </a:pPr>
            <a:r>
              <a:rPr lang="en-ZA" sz="2400" dirty="0">
                <a:solidFill>
                  <a:srgbClr val="002060"/>
                </a:solidFill>
                <a:ea typeface="Calibri" panose="020F0502020204030204" pitchFamily="34" charset="0"/>
              </a:rPr>
              <a:t>Other serious crime</a:t>
            </a:r>
          </a:p>
          <a:p>
            <a:pPr marL="457200" indent="-457200">
              <a:buClrTx/>
              <a:buFont typeface="+mj-lt"/>
              <a:buAutoNum type="arabicPeriod"/>
            </a:pPr>
            <a:r>
              <a:rPr lang="en-ZA" sz="2400" i="0" u="none" strike="noStrike" baseline="0" dirty="0">
                <a:solidFill>
                  <a:srgbClr val="002060"/>
                </a:solidFill>
                <a:ea typeface="Calibri" panose="020F0502020204030204" pitchFamily="34" charset="0"/>
              </a:rPr>
              <a:t>Crime dependent on police action for detection</a:t>
            </a:r>
          </a:p>
        </p:txBody>
      </p:sp>
    </p:spTree>
    <p:extLst>
      <p:ext uri="{BB962C8B-B14F-4D97-AF65-F5344CB8AC3E}">
        <p14:creationId xmlns:p14="http://schemas.microsoft.com/office/powerpoint/2010/main" val="1313234712"/>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DEFINITIONS OF CRIME</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151</a:t>
            </a:fld>
            <a:endParaRPr lang="en-ZA" dirty="0"/>
          </a:p>
        </p:txBody>
      </p:sp>
      <p:sp>
        <p:nvSpPr>
          <p:cNvPr id="5" name="Rectangle 4"/>
          <p:cNvSpPr/>
          <p:nvPr/>
        </p:nvSpPr>
        <p:spPr>
          <a:xfrm>
            <a:off x="357352" y="1016000"/>
            <a:ext cx="11464534" cy="4688463"/>
          </a:xfrm>
          <a:prstGeom prst="rect">
            <a:avLst/>
          </a:prstGeom>
        </p:spPr>
        <p:txBody>
          <a:bodyPr wrap="square">
            <a:spAutoFit/>
          </a:bodyPr>
          <a:lstStyle/>
          <a:p>
            <a:pPr marL="342900" indent="-342900">
              <a:spcAft>
                <a:spcPts val="800"/>
              </a:spcAft>
              <a:buFont typeface="+mj-lt"/>
              <a:buAutoNum type="arabicPeriod"/>
            </a:pPr>
            <a:r>
              <a:rPr lang="en-ZA" b="1" u="sng" dirty="0">
                <a:solidFill>
                  <a:srgbClr val="002060"/>
                </a:solidFill>
                <a:latin typeface="Calibri" panose="020F0502020204030204" pitchFamily="34" charset="0"/>
                <a:cs typeface="Calibri" panose="020F0502020204030204" pitchFamily="34" charset="0"/>
              </a:rPr>
              <a:t>CONTACT CRIME (CRIMES AGAINST THE PERSON)</a:t>
            </a:r>
          </a:p>
          <a:p>
            <a:pPr lvl="1">
              <a:spcAft>
                <a:spcPts val="800"/>
              </a:spcAft>
            </a:pPr>
            <a:r>
              <a:rPr lang="en-ZA" b="1" dirty="0">
                <a:solidFill>
                  <a:srgbClr val="002060"/>
                </a:solidFill>
                <a:latin typeface="Calibri" panose="020F0502020204030204" pitchFamily="34" charset="0"/>
                <a:cs typeface="Calibri" panose="020F0502020204030204" pitchFamily="34" charset="0"/>
              </a:rPr>
              <a:t>1.1.	MURDER</a:t>
            </a:r>
            <a:r>
              <a:rPr lang="en-ZA" dirty="0">
                <a:solidFill>
                  <a:srgbClr val="002060"/>
                </a:solidFill>
                <a:latin typeface="Calibri" panose="020F0502020204030204" pitchFamily="34" charset="0"/>
                <a:cs typeface="Calibri" panose="020F0502020204030204" pitchFamily="34" charset="0"/>
              </a:rPr>
              <a:t> refers to the unlawful and intentional killing of another human being.</a:t>
            </a:r>
          </a:p>
          <a:p>
            <a:pPr marL="895350" lvl="1" indent="-438150">
              <a:spcAft>
                <a:spcPts val="800"/>
              </a:spcAft>
            </a:pPr>
            <a:r>
              <a:rPr lang="en-ZA" b="1" dirty="0">
                <a:solidFill>
                  <a:srgbClr val="002060"/>
                </a:solidFill>
                <a:latin typeface="Calibri" panose="020F0502020204030204" pitchFamily="34" charset="0"/>
                <a:cs typeface="Calibri" panose="020F0502020204030204" pitchFamily="34" charset="0"/>
              </a:rPr>
              <a:t>1.2.	ATTEMPTED MURDER </a:t>
            </a:r>
            <a:r>
              <a:rPr lang="en-ZA" dirty="0">
                <a:solidFill>
                  <a:srgbClr val="002060"/>
                </a:solidFill>
                <a:latin typeface="Calibri" panose="020F0502020204030204" pitchFamily="34" charset="0"/>
                <a:cs typeface="Calibri" panose="020F0502020204030204" pitchFamily="34" charset="0"/>
              </a:rPr>
              <a:t>refers to the commission of an unlawful act with the intention of killing another human being, but which does not result in the death of that human being. </a:t>
            </a:r>
          </a:p>
          <a:p>
            <a:pPr lvl="1">
              <a:spcAft>
                <a:spcPts val="800"/>
              </a:spcAft>
            </a:pPr>
            <a:r>
              <a:rPr lang="en-ZA" b="1" dirty="0">
                <a:solidFill>
                  <a:srgbClr val="002060"/>
                </a:solidFill>
                <a:latin typeface="Calibri" panose="020F0502020204030204" pitchFamily="34" charset="0"/>
                <a:cs typeface="Calibri" panose="020F0502020204030204" pitchFamily="34" charset="0"/>
              </a:rPr>
              <a:t>1.3.	SEXUAL OFFENCES</a:t>
            </a:r>
            <a:r>
              <a:rPr lang="en-ZA" dirty="0">
                <a:solidFill>
                  <a:srgbClr val="002060"/>
                </a:solidFill>
                <a:latin typeface="Calibri" panose="020F0502020204030204" pitchFamily="34" charset="0"/>
                <a:cs typeface="Calibri" panose="020F0502020204030204" pitchFamily="34" charset="0"/>
              </a:rPr>
              <a:t>*</a:t>
            </a:r>
          </a:p>
          <a:p>
            <a:pPr lvl="2">
              <a:spcAft>
                <a:spcPts val="800"/>
              </a:spcAft>
            </a:pPr>
            <a:r>
              <a:rPr lang="en-ZA" b="1" i="1" dirty="0">
                <a:solidFill>
                  <a:srgbClr val="002060"/>
                </a:solidFill>
                <a:latin typeface="Calibri" panose="020F0502020204030204" pitchFamily="34" charset="0"/>
                <a:cs typeface="Calibri" panose="020F0502020204030204" pitchFamily="34" charset="0"/>
              </a:rPr>
              <a:t>1.3.1	RAPE</a:t>
            </a:r>
          </a:p>
          <a:p>
            <a:pPr lvl="4">
              <a:spcAft>
                <a:spcPts val="800"/>
              </a:spcAft>
            </a:pPr>
            <a:r>
              <a:rPr lang="en-ZA" dirty="0">
                <a:solidFill>
                  <a:srgbClr val="002060"/>
                </a:solidFill>
                <a:latin typeface="Calibri" panose="020F0502020204030204" pitchFamily="34" charset="0"/>
                <a:cs typeface="Calibri" panose="020F0502020204030204" pitchFamily="34" charset="0"/>
              </a:rPr>
              <a:t>Section 3 of the Criminal Law (Sexual Offences and Related Matters) Amendment Act, 2007 (Act No.32 of 2007) defines rape as follows: Rape is the unlawful and intentional sexual penetration of a person without his or her consent.</a:t>
            </a:r>
          </a:p>
          <a:p>
            <a:pPr lvl="2">
              <a:spcAft>
                <a:spcPts val="800"/>
              </a:spcAft>
            </a:pPr>
            <a:r>
              <a:rPr lang="en-ZA" b="1" i="1" dirty="0">
                <a:solidFill>
                  <a:srgbClr val="002060"/>
                </a:solidFill>
                <a:latin typeface="Calibri" panose="020F0502020204030204" pitchFamily="34" charset="0"/>
                <a:cs typeface="Calibri" panose="020F0502020204030204" pitchFamily="34" charset="0"/>
              </a:rPr>
              <a:t>1.3.2	COMPELLED RAPE</a:t>
            </a:r>
          </a:p>
          <a:p>
            <a:pPr lvl="4">
              <a:spcAft>
                <a:spcPts val="800"/>
              </a:spcAft>
            </a:pPr>
            <a:r>
              <a:rPr lang="en-ZA" dirty="0">
                <a:solidFill>
                  <a:srgbClr val="002060"/>
                </a:solidFill>
                <a:latin typeface="Calibri" panose="020F0502020204030204" pitchFamily="34" charset="0"/>
                <a:cs typeface="Calibri" panose="020F0502020204030204" pitchFamily="34" charset="0"/>
              </a:rPr>
              <a:t>Section 4 of the Criminal Law (Sexual Offences and Related Matters) Amendment Act, 2007 (Act No. 32 of 2007) defines compelled rape as follows: A person who unlawfully and intentionally compels another person, without his or her consent, to commit an act of sexual penetration of a third person, without the consent of the third person, is guilty of the offence of compelled rape.</a:t>
            </a:r>
          </a:p>
        </p:txBody>
      </p:sp>
    </p:spTree>
    <p:extLst>
      <p:ext uri="{BB962C8B-B14F-4D97-AF65-F5344CB8AC3E}">
        <p14:creationId xmlns:p14="http://schemas.microsoft.com/office/powerpoint/2010/main" val="33277225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DEFINITIONS OF CRIME</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dirty="0"/>
              <a:t>Continue …</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152</a:t>
            </a:fld>
            <a:endParaRPr lang="en-ZA" dirty="0"/>
          </a:p>
        </p:txBody>
      </p:sp>
      <p:sp>
        <p:nvSpPr>
          <p:cNvPr id="5" name="Rectangle 4"/>
          <p:cNvSpPr/>
          <p:nvPr/>
        </p:nvSpPr>
        <p:spPr>
          <a:xfrm>
            <a:off x="433388" y="1016000"/>
            <a:ext cx="11397828" cy="4031873"/>
          </a:xfrm>
          <a:prstGeom prst="rect">
            <a:avLst/>
          </a:prstGeom>
        </p:spPr>
        <p:txBody>
          <a:bodyPr wrap="square">
            <a:spAutoFit/>
          </a:bodyPr>
          <a:lstStyle/>
          <a:p>
            <a:pPr lvl="2">
              <a:spcAft>
                <a:spcPts val="800"/>
              </a:spcAft>
            </a:pPr>
            <a:r>
              <a:rPr lang="en-ZA" b="1" i="1" dirty="0">
                <a:solidFill>
                  <a:srgbClr val="002060"/>
                </a:solidFill>
                <a:latin typeface="Calibri" panose="020F0502020204030204" pitchFamily="34" charset="0"/>
                <a:cs typeface="Calibri" panose="020F0502020204030204" pitchFamily="34" charset="0"/>
              </a:rPr>
              <a:t>1.3.3	SEXUAL ASSAULT</a:t>
            </a:r>
          </a:p>
          <a:p>
            <a:pPr lvl="4">
              <a:spcAft>
                <a:spcPts val="800"/>
              </a:spcAft>
            </a:pPr>
            <a:r>
              <a:rPr lang="en-ZA" dirty="0">
                <a:solidFill>
                  <a:srgbClr val="002060"/>
                </a:solidFill>
                <a:latin typeface="Calibri" panose="020F0502020204030204" pitchFamily="34" charset="0"/>
                <a:cs typeface="Calibri" panose="020F0502020204030204" pitchFamily="34" charset="0"/>
              </a:rPr>
              <a:t>Section 5 of the Criminal Law (Sexual Offences and Related Matters) Amendment Act,2007 (Act No. 32 of 2007) defines sexual assault as follows:</a:t>
            </a:r>
          </a:p>
          <a:p>
            <a:pPr lvl="4">
              <a:spcAft>
                <a:spcPts val="800"/>
              </a:spcAft>
            </a:pPr>
            <a:r>
              <a:rPr lang="en-ZA" dirty="0">
                <a:solidFill>
                  <a:srgbClr val="002060"/>
                </a:solidFill>
                <a:latin typeface="Calibri" panose="020F0502020204030204" pitchFamily="34" charset="0"/>
                <a:cs typeface="Calibri" panose="020F0502020204030204" pitchFamily="34" charset="0"/>
              </a:rPr>
              <a:t>A person who unlawfully and intentionally –</a:t>
            </a:r>
          </a:p>
          <a:p>
            <a:pPr lvl="4">
              <a:spcAft>
                <a:spcPts val="800"/>
              </a:spcAft>
            </a:pPr>
            <a:r>
              <a:rPr lang="en-ZA" dirty="0">
                <a:solidFill>
                  <a:srgbClr val="002060"/>
                </a:solidFill>
                <a:latin typeface="Calibri" panose="020F0502020204030204" pitchFamily="34" charset="0"/>
                <a:cs typeface="Calibri" panose="020F0502020204030204" pitchFamily="34" charset="0"/>
              </a:rPr>
              <a:t>(a) sexually violates a person, without his or her consent; or</a:t>
            </a:r>
          </a:p>
          <a:p>
            <a:pPr lvl="4">
              <a:spcAft>
                <a:spcPts val="800"/>
              </a:spcAft>
            </a:pPr>
            <a:r>
              <a:rPr lang="en-ZA" dirty="0">
                <a:solidFill>
                  <a:srgbClr val="002060"/>
                </a:solidFill>
                <a:latin typeface="Calibri" panose="020F0502020204030204" pitchFamily="34" charset="0"/>
                <a:cs typeface="Calibri" panose="020F0502020204030204" pitchFamily="34" charset="0"/>
              </a:rPr>
              <a:t>(b) inspires the belief in a person that he or she will be sexually violated, is guilty of the offence of sexual assault.</a:t>
            </a:r>
          </a:p>
          <a:p>
            <a:pPr lvl="2">
              <a:spcAft>
                <a:spcPts val="800"/>
              </a:spcAft>
            </a:pPr>
            <a:r>
              <a:rPr lang="en-ZA" b="1" i="1" dirty="0">
                <a:solidFill>
                  <a:srgbClr val="002060"/>
                </a:solidFill>
                <a:latin typeface="Calibri" panose="020F0502020204030204" pitchFamily="34" charset="0"/>
                <a:cs typeface="Calibri" panose="020F0502020204030204" pitchFamily="34" charset="0"/>
              </a:rPr>
              <a:t>1.3.4	COMPELLED SEXUAL ASSAULT</a:t>
            </a:r>
          </a:p>
          <a:p>
            <a:pPr lvl="4">
              <a:spcAft>
                <a:spcPts val="800"/>
              </a:spcAft>
            </a:pPr>
            <a:r>
              <a:rPr lang="en-ZA" dirty="0">
                <a:solidFill>
                  <a:srgbClr val="002060"/>
                </a:solidFill>
                <a:latin typeface="Calibri" panose="020F0502020204030204" pitchFamily="34" charset="0"/>
                <a:cs typeface="Calibri" panose="020F0502020204030204" pitchFamily="34" charset="0"/>
              </a:rPr>
              <a:t>Section 6 of the Criminal Law (Sexual Offences and Related Matters) Amendment Act, 2007 (Act No. 32 of 2007) defines the crime as follows: A person who unlawfully and intentionally compels another person, without his or her consent, to commit an act of sexual violation of a third person, without the consent of the third person, is guilty of the offence of compelled sexual assault.</a:t>
            </a:r>
            <a:endParaRPr lang="en-GB"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52852895"/>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DEFINITIONS OF CRIME</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dirty="0"/>
              <a:t>Continue …</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153</a:t>
            </a:fld>
            <a:endParaRPr lang="en-ZA" dirty="0"/>
          </a:p>
        </p:txBody>
      </p:sp>
      <p:sp>
        <p:nvSpPr>
          <p:cNvPr id="6" name="Rectangle 5">
            <a:extLst>
              <a:ext uri="{FF2B5EF4-FFF2-40B4-BE49-F238E27FC236}">
                <a16:creationId xmlns:a16="http://schemas.microsoft.com/office/drawing/2014/main" id="{40EB423C-E02B-893B-6BC9-93918B2EE378}"/>
              </a:ext>
            </a:extLst>
          </p:cNvPr>
          <p:cNvSpPr/>
          <p:nvPr/>
        </p:nvSpPr>
        <p:spPr>
          <a:xfrm>
            <a:off x="433388" y="1016000"/>
            <a:ext cx="11407159" cy="3929281"/>
          </a:xfrm>
          <a:prstGeom prst="rect">
            <a:avLst/>
          </a:prstGeom>
        </p:spPr>
        <p:txBody>
          <a:bodyPr wrap="square">
            <a:spAutoFit/>
          </a:bodyPr>
          <a:lstStyle/>
          <a:p>
            <a:pPr lvl="2">
              <a:spcAft>
                <a:spcPts val="800"/>
              </a:spcAft>
            </a:pPr>
            <a:r>
              <a:rPr lang="en-US" b="1" i="1" dirty="0">
                <a:solidFill>
                  <a:srgbClr val="002060"/>
                </a:solidFill>
                <a:latin typeface="Calibri" panose="020F0502020204030204" pitchFamily="34" charset="0"/>
                <a:cs typeface="Calibri" panose="020F0502020204030204" pitchFamily="34" charset="0"/>
              </a:rPr>
              <a:t>1.3.5	ACTS OF CONSENSUAL SEXUAL PENETRATION WITH CERTAIN CHILDREN (STATUTORY RAPE)</a:t>
            </a:r>
          </a:p>
          <a:p>
            <a:pPr lvl="4">
              <a:spcAft>
                <a:spcPts val="800"/>
              </a:spcAft>
            </a:pPr>
            <a:r>
              <a:rPr lang="en-US" dirty="0">
                <a:solidFill>
                  <a:srgbClr val="002060"/>
                </a:solidFill>
                <a:latin typeface="Calibri" panose="020F0502020204030204" pitchFamily="34" charset="0"/>
                <a:cs typeface="Calibri" panose="020F0502020204030204" pitchFamily="34" charset="0"/>
              </a:rPr>
              <a:t>Section 15 of the Criminal Law (Sexual Offences and Related Matters) Amendment Act,2007 (Act No. 32 of 2007) defines the crime as follows: A person who commits an act of sexual penetration with a child is, despite the consent of the child to the commission of such an act, guilty of the offence of having committed an act of consensual sexual penetration with a child.</a:t>
            </a:r>
          </a:p>
          <a:p>
            <a:pPr marL="1371600" lvl="2" indent="-457200">
              <a:spcAft>
                <a:spcPts val="800"/>
              </a:spcAft>
              <a:buFont typeface="+mj-lt"/>
              <a:buAutoNum type="arabicPeriod" startAt="5"/>
            </a:pPr>
            <a:endParaRPr lang="en-US" b="1" i="1" dirty="0">
              <a:solidFill>
                <a:srgbClr val="002060"/>
              </a:solidFill>
              <a:latin typeface="Calibri" panose="020F0502020204030204" pitchFamily="34" charset="0"/>
              <a:cs typeface="Calibri" panose="020F0502020204030204" pitchFamily="34" charset="0"/>
            </a:endParaRPr>
          </a:p>
          <a:p>
            <a:pPr lvl="2">
              <a:spcAft>
                <a:spcPts val="800"/>
              </a:spcAft>
            </a:pPr>
            <a:r>
              <a:rPr lang="en-US" b="1" i="1" dirty="0">
                <a:solidFill>
                  <a:srgbClr val="002060"/>
                </a:solidFill>
                <a:latin typeface="Calibri" panose="020F0502020204030204" pitchFamily="34" charset="0"/>
                <a:cs typeface="Calibri" panose="020F0502020204030204" pitchFamily="34" charset="0"/>
              </a:rPr>
              <a:t>1.3.6	ACTS OF CONSENSUAL SEXUAL VIOLATION WITH CERTAIN CHILDREN (STATUTORY SEXUAL ASSAULT)</a:t>
            </a:r>
          </a:p>
          <a:p>
            <a:pPr lvl="4">
              <a:spcAft>
                <a:spcPts val="800"/>
              </a:spcAft>
            </a:pPr>
            <a:r>
              <a:rPr lang="en-US" dirty="0">
                <a:solidFill>
                  <a:srgbClr val="002060"/>
                </a:solidFill>
                <a:latin typeface="Calibri" panose="020F0502020204030204" pitchFamily="34" charset="0"/>
                <a:cs typeface="Calibri" panose="020F0502020204030204" pitchFamily="34" charset="0"/>
              </a:rPr>
              <a:t>Section 16 of the Criminal Law (Sexual Offences and Related Matters) Amendment Act, 2007 (Act No. 32 of 2007) defines the crime as follows: A person who commits an act of sexual violation of a child is, despite the consent of the child to the commission of such an act, guilty of the offence of having committed an act of consensual sexual violation with a child.</a:t>
            </a:r>
          </a:p>
          <a:p>
            <a:pPr lvl="4">
              <a:spcAft>
                <a:spcPts val="800"/>
              </a:spcAft>
            </a:pPr>
            <a:r>
              <a:rPr lang="en-US" dirty="0">
                <a:solidFill>
                  <a:srgbClr val="002060"/>
                </a:solidFill>
                <a:latin typeface="Calibri" panose="020F0502020204030204" pitchFamily="34" charset="0"/>
                <a:cs typeface="Calibri" panose="020F0502020204030204" pitchFamily="34" charset="0"/>
              </a:rPr>
              <a:t>* Only a selection of the most important sexual offences is dealt with in this report.</a:t>
            </a:r>
          </a:p>
        </p:txBody>
      </p:sp>
    </p:spTree>
    <p:extLst>
      <p:ext uri="{BB962C8B-B14F-4D97-AF65-F5344CB8AC3E}">
        <p14:creationId xmlns:p14="http://schemas.microsoft.com/office/powerpoint/2010/main" val="372598547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DEFINITIONS OF CRIME</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dirty="0"/>
              <a:t>Continue …</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154</a:t>
            </a:fld>
            <a:endParaRPr lang="en-ZA" dirty="0"/>
          </a:p>
        </p:txBody>
      </p:sp>
      <p:sp>
        <p:nvSpPr>
          <p:cNvPr id="5" name="Rectangle 4"/>
          <p:cNvSpPr/>
          <p:nvPr/>
        </p:nvSpPr>
        <p:spPr>
          <a:xfrm>
            <a:off x="283779" y="1016000"/>
            <a:ext cx="11474834" cy="5068054"/>
          </a:xfrm>
          <a:prstGeom prst="rect">
            <a:avLst/>
          </a:prstGeom>
        </p:spPr>
        <p:txBody>
          <a:bodyPr wrap="square">
            <a:spAutoFit/>
          </a:bodyPr>
          <a:lstStyle/>
          <a:p>
            <a:pPr lvl="1">
              <a:spcAft>
                <a:spcPts val="800"/>
              </a:spcAft>
            </a:pPr>
            <a:r>
              <a:rPr lang="en-ZA" b="1" dirty="0">
                <a:solidFill>
                  <a:srgbClr val="002060"/>
                </a:solidFill>
                <a:latin typeface="Calibri" panose="020F0502020204030204" pitchFamily="34" charset="0"/>
                <a:cs typeface="Calibri" panose="020F0502020204030204" pitchFamily="34" charset="0"/>
              </a:rPr>
              <a:t>1.4.	ASSAULTS</a:t>
            </a:r>
          </a:p>
          <a:p>
            <a:pPr marL="1790700" lvl="2" indent="-876300">
              <a:spcAft>
                <a:spcPts val="800"/>
              </a:spcAft>
            </a:pPr>
            <a:r>
              <a:rPr lang="en-ZA" b="1" i="1" dirty="0">
                <a:solidFill>
                  <a:srgbClr val="002060"/>
                </a:solidFill>
                <a:latin typeface="Calibri" panose="020F0502020204030204" pitchFamily="34" charset="0"/>
                <a:cs typeface="Calibri" panose="020F0502020204030204" pitchFamily="34" charset="0"/>
              </a:rPr>
              <a:t>1.4.1	ASSAULT WITH THE INTENT TO CAUSE GRIEVOUS BODILY HARM </a:t>
            </a:r>
            <a:r>
              <a:rPr lang="en-ZA" dirty="0">
                <a:solidFill>
                  <a:srgbClr val="002060"/>
                </a:solidFill>
                <a:latin typeface="Calibri" panose="020F0502020204030204" pitchFamily="34" charset="0"/>
                <a:cs typeface="Calibri" panose="020F0502020204030204" pitchFamily="34" charset="0"/>
              </a:rPr>
              <a:t>is the unlawful and intentional direct or indirect application of force to the body of another person with the intention of causing grievous bodily harm to that person.</a:t>
            </a:r>
          </a:p>
          <a:p>
            <a:pPr lvl="2">
              <a:spcAft>
                <a:spcPts val="800"/>
              </a:spcAft>
            </a:pPr>
            <a:r>
              <a:rPr lang="en-ZA" b="1" i="1" dirty="0">
                <a:solidFill>
                  <a:srgbClr val="002060"/>
                </a:solidFill>
                <a:latin typeface="Calibri" panose="020F0502020204030204" pitchFamily="34" charset="0"/>
                <a:cs typeface="Calibri" panose="020F0502020204030204" pitchFamily="34" charset="0"/>
              </a:rPr>
              <a:t>1.4.2	COMMON ASSAULT  </a:t>
            </a:r>
            <a:r>
              <a:rPr lang="en-ZA" dirty="0">
                <a:solidFill>
                  <a:srgbClr val="002060"/>
                </a:solidFill>
                <a:latin typeface="Calibri" panose="020F0502020204030204" pitchFamily="34" charset="0"/>
                <a:cs typeface="Calibri" panose="020F0502020204030204" pitchFamily="34" charset="0"/>
              </a:rPr>
              <a:t>is the unlawful and intentional -</a:t>
            </a:r>
          </a:p>
          <a:p>
            <a:pPr lvl="4">
              <a:spcAft>
                <a:spcPts val="800"/>
              </a:spcAft>
            </a:pPr>
            <a:r>
              <a:rPr lang="en-ZA" dirty="0">
                <a:solidFill>
                  <a:srgbClr val="002060"/>
                </a:solidFill>
                <a:latin typeface="Calibri" panose="020F0502020204030204" pitchFamily="34" charset="0"/>
                <a:cs typeface="Calibri" panose="020F0502020204030204" pitchFamily="34" charset="0"/>
              </a:rPr>
              <a:t>(a) direct or indirect application of force to the body of another person, or</a:t>
            </a:r>
          </a:p>
          <a:p>
            <a:pPr lvl="4">
              <a:spcAft>
                <a:spcPts val="800"/>
              </a:spcAft>
            </a:pPr>
            <a:r>
              <a:rPr lang="en-ZA" dirty="0">
                <a:solidFill>
                  <a:srgbClr val="002060"/>
                </a:solidFill>
                <a:latin typeface="Calibri" panose="020F0502020204030204" pitchFamily="34" charset="0"/>
                <a:cs typeface="Calibri" panose="020F0502020204030204" pitchFamily="34" charset="0"/>
              </a:rPr>
              <a:t>(b) threat of application of immediate personal violence to another, in circumstances in which the threatened person is prevailed upon to believe that the person who is threatening him or her has the intention and power to carry out his threat.</a:t>
            </a:r>
          </a:p>
          <a:p>
            <a:pPr lvl="1">
              <a:spcAft>
                <a:spcPts val="800"/>
              </a:spcAft>
            </a:pPr>
            <a:r>
              <a:rPr lang="en-ZA" b="1" dirty="0">
                <a:solidFill>
                  <a:srgbClr val="002060"/>
                </a:solidFill>
                <a:latin typeface="Calibri" panose="020F0502020204030204" pitchFamily="34" charset="0"/>
                <a:cs typeface="Calibri" panose="020F0502020204030204" pitchFamily="34" charset="0"/>
              </a:rPr>
              <a:t>1.5.	ROBBERIES</a:t>
            </a:r>
          </a:p>
          <a:p>
            <a:pPr marL="1790700" lvl="2" indent="-876300">
              <a:spcAft>
                <a:spcPts val="800"/>
              </a:spcAft>
            </a:pPr>
            <a:r>
              <a:rPr lang="en-ZA" b="1" i="1" dirty="0">
                <a:solidFill>
                  <a:srgbClr val="002060"/>
                </a:solidFill>
                <a:latin typeface="Calibri" panose="020F0502020204030204" pitchFamily="34" charset="0"/>
                <a:cs typeface="Calibri" panose="020F0502020204030204" pitchFamily="34" charset="0"/>
              </a:rPr>
              <a:t>1.5.1	ORDINARY ROBBERY (ALSO KNOWN AS COMMON ROBBERY) </a:t>
            </a:r>
            <a:r>
              <a:rPr lang="en-ZA" dirty="0">
                <a:solidFill>
                  <a:srgbClr val="002060"/>
                </a:solidFill>
                <a:latin typeface="Calibri" panose="020F0502020204030204" pitchFamily="34" charset="0"/>
                <a:cs typeface="Calibri" panose="020F0502020204030204" pitchFamily="34" charset="0"/>
              </a:rPr>
              <a:t>is the unlawful and intentional forceful removal and appropriation of movable tangible property belonging to another.</a:t>
            </a:r>
            <a:endParaRPr lang="en-GB" dirty="0">
              <a:solidFill>
                <a:srgbClr val="002060"/>
              </a:solidFill>
              <a:latin typeface="Calibri" panose="020F0502020204030204" pitchFamily="34" charset="0"/>
              <a:cs typeface="Calibri" panose="020F0502020204030204" pitchFamily="34" charset="0"/>
            </a:endParaRPr>
          </a:p>
          <a:p>
            <a:pPr marL="1790700" lvl="2" indent="-876300">
              <a:spcAft>
                <a:spcPts val="800"/>
              </a:spcAft>
            </a:pPr>
            <a:r>
              <a:rPr lang="en-ZA" b="1" i="1" dirty="0">
                <a:solidFill>
                  <a:srgbClr val="002060"/>
                </a:solidFill>
                <a:latin typeface="Calibri" panose="020F0502020204030204" pitchFamily="34" charset="0"/>
                <a:cs typeface="Calibri" panose="020F0502020204030204" pitchFamily="34" charset="0"/>
              </a:rPr>
              <a:t>1.5.2	ROBBERY WITH AGGRAVATING CIRCUMSTANCES </a:t>
            </a:r>
            <a:r>
              <a:rPr lang="en-ZA" dirty="0">
                <a:solidFill>
                  <a:srgbClr val="002060"/>
                </a:solidFill>
                <a:latin typeface="Calibri" panose="020F0502020204030204" pitchFamily="34" charset="0"/>
                <a:cs typeface="Calibri" panose="020F0502020204030204" pitchFamily="34" charset="0"/>
              </a:rPr>
              <a:t>is the unlawful and intentional forceful removal and appropriation in aggravating circumstances of movable tangible property belonging to another.</a:t>
            </a:r>
          </a:p>
          <a:p>
            <a:pPr marL="342900" indent="-342900">
              <a:spcAft>
                <a:spcPts val="800"/>
              </a:spcAft>
              <a:buFont typeface="+mj-lt"/>
              <a:buAutoNum type="arabicPeriod"/>
            </a:pPr>
            <a:endParaRPr lang="en-ZA"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01222344"/>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DEFINITIONS OF CRIME</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dirty="0"/>
              <a:t>Continue …</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155</a:t>
            </a:fld>
            <a:endParaRPr lang="en-ZA" dirty="0"/>
          </a:p>
        </p:txBody>
      </p:sp>
      <p:sp>
        <p:nvSpPr>
          <p:cNvPr id="5" name="Rectangle 4"/>
          <p:cNvSpPr/>
          <p:nvPr/>
        </p:nvSpPr>
        <p:spPr>
          <a:xfrm>
            <a:off x="63500" y="1016000"/>
            <a:ext cx="11695112" cy="5693866"/>
          </a:xfrm>
          <a:prstGeom prst="rect">
            <a:avLst/>
          </a:prstGeom>
        </p:spPr>
        <p:txBody>
          <a:bodyPr wrap="square">
            <a:spAutoFit/>
          </a:bodyPr>
          <a:lstStyle/>
          <a:p>
            <a:pPr lvl="2">
              <a:spcAft>
                <a:spcPts val="800"/>
              </a:spcAft>
            </a:pPr>
            <a:r>
              <a:rPr lang="en-ZA" b="1" i="1" dirty="0">
                <a:solidFill>
                  <a:srgbClr val="002060"/>
                </a:solidFill>
                <a:latin typeface="Calibri" panose="020F0502020204030204" pitchFamily="34" charset="0"/>
                <a:cs typeface="Calibri" panose="020F0502020204030204" pitchFamily="34" charset="0"/>
              </a:rPr>
              <a:t>1.5.3	SUBCATEGORIES OF AGGRAVATED ROBBERY FORMING PART OF AGGRAVATED ROBBERY</a:t>
            </a:r>
          </a:p>
          <a:p>
            <a:pPr marL="2243138" lvl="3" indent="-871538" defTabSz="747713">
              <a:spcAft>
                <a:spcPts val="800"/>
              </a:spcAft>
            </a:pPr>
            <a:r>
              <a:rPr lang="en-ZA" b="1" i="1" dirty="0">
                <a:solidFill>
                  <a:srgbClr val="002060"/>
                </a:solidFill>
                <a:latin typeface="Calibri" panose="020F0502020204030204" pitchFamily="34" charset="0"/>
                <a:cs typeface="Calibri" panose="020F0502020204030204" pitchFamily="34" charset="0"/>
              </a:rPr>
              <a:t>1.5.3.1	ROBBERY OF A MOTOR VEHICLE (EXCLUDING TRUCKS), ALSO KNOWN AS “CARJACKING” </a:t>
            </a:r>
            <a:r>
              <a:rPr lang="en-ZA" dirty="0">
                <a:solidFill>
                  <a:srgbClr val="002060"/>
                </a:solidFill>
                <a:latin typeface="Calibri" panose="020F0502020204030204" pitchFamily="34" charset="0"/>
                <a:cs typeface="Calibri" panose="020F0502020204030204" pitchFamily="34" charset="0"/>
              </a:rPr>
              <a:t>is the unlawful and intentional forceful removal and appropriation of a motor vehicle (excluding a truck) belonging to another.</a:t>
            </a:r>
          </a:p>
          <a:p>
            <a:pPr marL="2243138" lvl="3" indent="-871538" defTabSz="747713">
              <a:spcAft>
                <a:spcPts val="800"/>
              </a:spcAft>
            </a:pPr>
            <a:r>
              <a:rPr lang="en-ZA" b="1" i="1" dirty="0">
                <a:solidFill>
                  <a:srgbClr val="002060"/>
                </a:solidFill>
                <a:latin typeface="Calibri" panose="020F0502020204030204" pitchFamily="34" charset="0"/>
                <a:cs typeface="Calibri" panose="020F0502020204030204" pitchFamily="34" charset="0"/>
              </a:rPr>
              <a:t>1.5.3.2 	ROBBERY OF TRUCK, ALSO KNOWN AS “TRUCK HIJACKING” </a:t>
            </a:r>
            <a:r>
              <a:rPr lang="en-ZA" dirty="0">
                <a:solidFill>
                  <a:srgbClr val="002060"/>
                </a:solidFill>
                <a:latin typeface="Calibri" panose="020F0502020204030204" pitchFamily="34" charset="0"/>
                <a:cs typeface="Calibri" panose="020F0502020204030204" pitchFamily="34" charset="0"/>
              </a:rPr>
              <a:t>is the unlawful and intentional forceful removal and appropriation of a truck (excluding a light delivery vehicle) belonging to another.</a:t>
            </a:r>
          </a:p>
          <a:p>
            <a:pPr marL="2243138" lvl="3" indent="-871538" defTabSz="747713">
              <a:spcAft>
                <a:spcPts val="800"/>
              </a:spcAft>
            </a:pPr>
            <a:r>
              <a:rPr lang="en-ZA" b="1" i="1" dirty="0">
                <a:solidFill>
                  <a:srgbClr val="002060"/>
                </a:solidFill>
                <a:latin typeface="Calibri" panose="020F0502020204030204" pitchFamily="34" charset="0"/>
                <a:cs typeface="Calibri" panose="020F0502020204030204" pitchFamily="34" charset="0"/>
              </a:rPr>
              <a:t>1.5.3.3	CASH IN TRANSIT (CIT) ROBBERY </a:t>
            </a:r>
            <a:r>
              <a:rPr lang="en-ZA" dirty="0">
                <a:solidFill>
                  <a:srgbClr val="002060"/>
                </a:solidFill>
                <a:latin typeface="Calibri" panose="020F0502020204030204" pitchFamily="34" charset="0"/>
                <a:cs typeface="Calibri" panose="020F0502020204030204" pitchFamily="34" charset="0"/>
              </a:rPr>
              <a:t>is the unlawful and intentional forceful removal and appropriation of money or containers for the conveyance of money belonging to another, while such money or containers for the conveyance of money are being transported by a security company on behalf of the owner thereof.</a:t>
            </a:r>
          </a:p>
          <a:p>
            <a:pPr marL="2243138" lvl="3" indent="-871538" defTabSz="747713">
              <a:spcAft>
                <a:spcPts val="800"/>
              </a:spcAft>
            </a:pPr>
            <a:r>
              <a:rPr lang="en-ZA" b="1" i="1" dirty="0">
                <a:solidFill>
                  <a:srgbClr val="002060"/>
                </a:solidFill>
                <a:latin typeface="Calibri" panose="020F0502020204030204" pitchFamily="34" charset="0"/>
                <a:cs typeface="Calibri" panose="020F0502020204030204" pitchFamily="34" charset="0"/>
              </a:rPr>
              <a:t>1.5.3.4	BANK ROBBERY </a:t>
            </a:r>
            <a:r>
              <a:rPr lang="en-ZA" dirty="0">
                <a:solidFill>
                  <a:srgbClr val="002060"/>
                </a:solidFill>
                <a:latin typeface="Calibri" panose="020F0502020204030204" pitchFamily="34" charset="0"/>
                <a:cs typeface="Calibri" panose="020F0502020204030204" pitchFamily="34" charset="0"/>
              </a:rPr>
              <a:t>is the unlawful and intentional forceful removal and appropriation of money which belongs to a bank from the bank during the office hours of that bank.</a:t>
            </a:r>
          </a:p>
          <a:p>
            <a:pPr marL="2243138" lvl="3" indent="-871538" defTabSz="747713">
              <a:spcAft>
                <a:spcPts val="800"/>
              </a:spcAft>
            </a:pPr>
            <a:r>
              <a:rPr lang="en-ZA" b="1" i="1" dirty="0">
                <a:solidFill>
                  <a:srgbClr val="002060"/>
                </a:solidFill>
                <a:latin typeface="Calibri" panose="020F0502020204030204" pitchFamily="34" charset="0"/>
                <a:cs typeface="Calibri" panose="020F0502020204030204" pitchFamily="34" charset="0"/>
              </a:rPr>
              <a:t>1.5.3.5	ROBBERY AT RESIDENTIAL PREMISES </a:t>
            </a:r>
            <a:r>
              <a:rPr lang="en-ZA" dirty="0">
                <a:solidFill>
                  <a:srgbClr val="002060"/>
                </a:solidFill>
                <a:latin typeface="Calibri" panose="020F0502020204030204" pitchFamily="34" charset="0"/>
                <a:cs typeface="Calibri" panose="020F0502020204030204" pitchFamily="34" charset="0"/>
              </a:rPr>
              <a:t>(ALSO KNOWN AS “HOUSE ROBBERY”) is the unlawful and intentional forceful removal and appropriation of property from residential premises of another person.</a:t>
            </a:r>
          </a:p>
          <a:p>
            <a:pPr marL="2243138" lvl="3" indent="-871538" defTabSz="747713">
              <a:spcAft>
                <a:spcPts val="800"/>
              </a:spcAft>
            </a:pPr>
            <a:r>
              <a:rPr lang="en-ZA" b="1" i="1" dirty="0">
                <a:solidFill>
                  <a:srgbClr val="002060"/>
                </a:solidFill>
                <a:latin typeface="Calibri" panose="020F0502020204030204" pitchFamily="34" charset="0"/>
                <a:cs typeface="Calibri" panose="020F0502020204030204" pitchFamily="34" charset="0"/>
              </a:rPr>
              <a:t>1.5.3.6	ROBBERY AT NON-RESIDENTIAL PREMISES </a:t>
            </a:r>
            <a:r>
              <a:rPr lang="en-ZA" dirty="0">
                <a:solidFill>
                  <a:srgbClr val="002060"/>
                </a:solidFill>
                <a:latin typeface="Calibri" panose="020F0502020204030204" pitchFamily="34" charset="0"/>
                <a:cs typeface="Calibri" panose="020F0502020204030204" pitchFamily="34" charset="0"/>
              </a:rPr>
              <a:t>(ALSO KNOWN AS “BUSINESS ROBBERY”) is the unlawful and intentional forceful removal and appropriation of property from the business of another person.</a:t>
            </a:r>
            <a:endParaRPr lang="en-GB"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1837779"/>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DEFINITIONS OF CRIME</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dirty="0"/>
              <a:t>Continue …</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156</a:t>
            </a:fld>
            <a:endParaRPr lang="en-ZA" dirty="0"/>
          </a:p>
        </p:txBody>
      </p:sp>
      <p:sp>
        <p:nvSpPr>
          <p:cNvPr id="5" name="Rectangle 4"/>
          <p:cNvSpPr/>
          <p:nvPr/>
        </p:nvSpPr>
        <p:spPr>
          <a:xfrm>
            <a:off x="273268" y="1016000"/>
            <a:ext cx="11855231" cy="5863144"/>
          </a:xfrm>
          <a:prstGeom prst="rect">
            <a:avLst/>
          </a:prstGeom>
        </p:spPr>
        <p:txBody>
          <a:bodyPr wrap="square">
            <a:spAutoFit/>
          </a:bodyPr>
          <a:lstStyle/>
          <a:p>
            <a:pPr lvl="1">
              <a:spcAft>
                <a:spcPts val="800"/>
              </a:spcAft>
            </a:pPr>
            <a:r>
              <a:rPr lang="en-ZA" b="1" dirty="0">
                <a:solidFill>
                  <a:srgbClr val="002060"/>
                </a:solidFill>
                <a:latin typeface="Calibri" panose="020F0502020204030204" pitchFamily="34" charset="0"/>
                <a:cs typeface="Calibri" panose="020F0502020204030204" pitchFamily="34" charset="0"/>
              </a:rPr>
              <a:t>1.6.	KIDNAPPING </a:t>
            </a:r>
            <a:r>
              <a:rPr lang="en-ZA" dirty="0">
                <a:solidFill>
                  <a:srgbClr val="002060"/>
                </a:solidFill>
                <a:latin typeface="Calibri" panose="020F0502020204030204" pitchFamily="34" charset="0"/>
                <a:cs typeface="Calibri" panose="020F0502020204030204" pitchFamily="34" charset="0"/>
              </a:rPr>
              <a:t>consists of the unlawful intentional deprivation of a person of his freedom of movement or, if such a person is a child, the unlawful intentional deprivation of a parent of control over the child.</a:t>
            </a:r>
            <a:br>
              <a:rPr lang="en-ZA" dirty="0">
                <a:solidFill>
                  <a:srgbClr val="002060"/>
                </a:solidFill>
                <a:latin typeface="Calibri" panose="020F0502020204030204" pitchFamily="34" charset="0"/>
                <a:cs typeface="Calibri" panose="020F0502020204030204" pitchFamily="34" charset="0"/>
              </a:rPr>
            </a:br>
            <a:endParaRPr lang="en-ZA" dirty="0">
              <a:solidFill>
                <a:srgbClr val="002060"/>
              </a:solidFill>
              <a:latin typeface="Calibri" panose="020F0502020204030204" pitchFamily="34" charset="0"/>
              <a:cs typeface="Calibri" panose="020F0502020204030204" pitchFamily="34" charset="0"/>
            </a:endParaRPr>
          </a:p>
          <a:p>
            <a:pPr marL="342900" indent="-342900">
              <a:spcAft>
                <a:spcPts val="800"/>
              </a:spcAft>
              <a:buFont typeface="+mj-lt"/>
              <a:buAutoNum type="arabicPeriod" startAt="2"/>
            </a:pPr>
            <a:r>
              <a:rPr lang="en-ZA" b="1" u="sng" dirty="0">
                <a:solidFill>
                  <a:srgbClr val="002060"/>
                </a:solidFill>
                <a:latin typeface="Calibri" panose="020F0502020204030204" pitchFamily="34" charset="0"/>
                <a:cs typeface="Calibri" panose="020F0502020204030204" pitchFamily="34" charset="0"/>
              </a:rPr>
              <a:t>CONTACT-RELATED CRIME</a:t>
            </a:r>
          </a:p>
          <a:p>
            <a:pPr marL="895350" lvl="1" indent="-438150">
              <a:spcAft>
                <a:spcPts val="800"/>
              </a:spcAft>
            </a:pPr>
            <a:r>
              <a:rPr lang="en-ZA" b="1" dirty="0">
                <a:solidFill>
                  <a:srgbClr val="002060"/>
                </a:solidFill>
                <a:latin typeface="Calibri" panose="020F0502020204030204" pitchFamily="34" charset="0"/>
                <a:cs typeface="Calibri" panose="020F0502020204030204" pitchFamily="34" charset="0"/>
              </a:rPr>
              <a:t>2.1	ARSON </a:t>
            </a:r>
            <a:r>
              <a:rPr lang="en-ZA" dirty="0">
                <a:solidFill>
                  <a:srgbClr val="002060"/>
                </a:solidFill>
                <a:latin typeface="Calibri" panose="020F0502020204030204" pitchFamily="34" charset="0"/>
                <a:cs typeface="Calibri" panose="020F0502020204030204" pitchFamily="34" charset="0"/>
              </a:rPr>
              <a:t>is the unlawful and intentional setting of fire to immovable property belonging to another (or to one’s own immovable insured property, in order to claim the value of the property from the insurer).</a:t>
            </a:r>
          </a:p>
          <a:p>
            <a:pPr marL="895350" lvl="1" indent="-438150">
              <a:spcAft>
                <a:spcPts val="800"/>
              </a:spcAft>
            </a:pPr>
            <a:r>
              <a:rPr lang="en-ZA" b="1" dirty="0">
                <a:solidFill>
                  <a:srgbClr val="002060"/>
                </a:solidFill>
                <a:latin typeface="Calibri" panose="020F0502020204030204" pitchFamily="34" charset="0"/>
                <a:cs typeface="Calibri" panose="020F0502020204030204" pitchFamily="34" charset="0"/>
              </a:rPr>
              <a:t>2.2	MALICIOUS DAMAGE TO PROPERTY </a:t>
            </a:r>
            <a:r>
              <a:rPr lang="en-ZA" dirty="0">
                <a:solidFill>
                  <a:srgbClr val="002060"/>
                </a:solidFill>
                <a:latin typeface="Calibri" panose="020F0502020204030204" pitchFamily="34" charset="0"/>
                <a:cs typeface="Calibri" panose="020F0502020204030204" pitchFamily="34" charset="0"/>
              </a:rPr>
              <a:t>refers to the unlawful and intentional damaging of property belonging to other (or one’s own insured property, with the intention to claim the value of the property from the insurer).</a:t>
            </a:r>
            <a:br>
              <a:rPr lang="en-ZA" dirty="0">
                <a:solidFill>
                  <a:srgbClr val="002060"/>
                </a:solidFill>
                <a:latin typeface="Calibri" panose="020F0502020204030204" pitchFamily="34" charset="0"/>
                <a:cs typeface="Calibri" panose="020F0502020204030204" pitchFamily="34" charset="0"/>
              </a:rPr>
            </a:br>
            <a:endParaRPr lang="en-ZA" dirty="0">
              <a:solidFill>
                <a:srgbClr val="002060"/>
              </a:solidFill>
              <a:latin typeface="Calibri" panose="020F0502020204030204" pitchFamily="34" charset="0"/>
              <a:cs typeface="Calibri" panose="020F0502020204030204" pitchFamily="34" charset="0"/>
            </a:endParaRPr>
          </a:p>
          <a:p>
            <a:pPr marL="442913" lvl="1" indent="-442913">
              <a:spcAft>
                <a:spcPts val="800"/>
              </a:spcAft>
              <a:buFont typeface="+mj-lt"/>
              <a:buAutoNum type="arabicPeriod" startAt="3"/>
            </a:pPr>
            <a:r>
              <a:rPr lang="en-US" b="1" u="sng" dirty="0">
                <a:solidFill>
                  <a:srgbClr val="002060"/>
                </a:solidFill>
                <a:latin typeface="Calibri" panose="020F0502020204030204" pitchFamily="34" charset="0"/>
                <a:cs typeface="Calibri" panose="020F0502020204030204" pitchFamily="34" charset="0"/>
              </a:rPr>
              <a:t>PROPERTY-RELATED CRIME</a:t>
            </a:r>
          </a:p>
          <a:p>
            <a:pPr marL="895350" lvl="1" indent="-438150">
              <a:spcAft>
                <a:spcPts val="800"/>
              </a:spcAft>
            </a:pPr>
            <a:r>
              <a:rPr lang="en-US" b="1" dirty="0">
                <a:solidFill>
                  <a:srgbClr val="002060"/>
                </a:solidFill>
                <a:latin typeface="Calibri" panose="020F0502020204030204" pitchFamily="34" charset="0"/>
                <a:cs typeface="Calibri" panose="020F0502020204030204" pitchFamily="34" charset="0"/>
              </a:rPr>
              <a:t>3.1	HOUSEBREAKING (ALSO KNOWN AS BURGLARY) – OTHER PREMISES THAN RESIDENTIAL PREMISES</a:t>
            </a:r>
            <a:r>
              <a:rPr lang="en-US" sz="1700" b="1" dirty="0">
                <a:solidFill>
                  <a:srgbClr val="002060"/>
                </a:solidFill>
                <a:latin typeface="Calibri" panose="020F0502020204030204" pitchFamily="34" charset="0"/>
                <a:cs typeface="Calibri" panose="020F0502020204030204" pitchFamily="34" charset="0"/>
              </a:rPr>
              <a:t> </a:t>
            </a:r>
            <a:r>
              <a:rPr lang="en-US" sz="1700" dirty="0">
                <a:solidFill>
                  <a:srgbClr val="002060"/>
                </a:solidFill>
                <a:latin typeface="Calibri" panose="020F0502020204030204" pitchFamily="34" charset="0"/>
                <a:cs typeface="Calibri" panose="020F0502020204030204" pitchFamily="34" charset="0"/>
              </a:rPr>
              <a:t>is committed by a person who unlawfully and intentionally breaks into a building or similar structure which is not used for human habitation and does not form part of residential premises, then enters or penetrates it with part of his or her body or with an instrument with which he or she intends to control something on the premises, with the intention to commit a crime on the premises.</a:t>
            </a:r>
          </a:p>
          <a:p>
            <a:pPr marL="895350" lvl="1" indent="-438150">
              <a:spcAft>
                <a:spcPts val="800"/>
              </a:spcAft>
            </a:pPr>
            <a:r>
              <a:rPr lang="en-US" b="1" dirty="0">
                <a:solidFill>
                  <a:srgbClr val="002060"/>
                </a:solidFill>
                <a:latin typeface="Calibri" panose="020F0502020204030204" pitchFamily="34" charset="0"/>
                <a:cs typeface="Calibri" panose="020F0502020204030204" pitchFamily="34" charset="0"/>
              </a:rPr>
              <a:t>3.2	HOUSEBREAKING (ALSO KNOWN AS BURGLARY) – RESIDENTIAL PREMISES </a:t>
            </a:r>
            <a:r>
              <a:rPr lang="en-US" sz="1700" dirty="0">
                <a:solidFill>
                  <a:srgbClr val="002060"/>
                </a:solidFill>
                <a:latin typeface="Calibri" panose="020F0502020204030204" pitchFamily="34" charset="0"/>
                <a:cs typeface="Calibri" panose="020F0502020204030204" pitchFamily="34" charset="0"/>
              </a:rPr>
              <a:t>is committed by a person who unlawfully and intentionally breaks into a building or similar structure used for human habitation, then enters or penetrates it with part of his or her body or with an instrument with which he or she intends to control something on the premises, with the intention to commit a crime on the premises.</a:t>
            </a:r>
            <a:endParaRPr lang="en-ZA" sz="1700"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0648612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DEFINITIONS OF CRIME</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dirty="0"/>
              <a:t>Continue …</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157</a:t>
            </a:fld>
            <a:endParaRPr lang="en-ZA" dirty="0"/>
          </a:p>
        </p:txBody>
      </p:sp>
      <p:sp>
        <p:nvSpPr>
          <p:cNvPr id="5" name="Rectangle 4"/>
          <p:cNvSpPr/>
          <p:nvPr/>
        </p:nvSpPr>
        <p:spPr>
          <a:xfrm>
            <a:off x="63500" y="1016000"/>
            <a:ext cx="11695112" cy="5139869"/>
          </a:xfrm>
          <a:prstGeom prst="rect">
            <a:avLst/>
          </a:prstGeom>
        </p:spPr>
        <p:txBody>
          <a:bodyPr wrap="square">
            <a:spAutoFit/>
          </a:bodyPr>
          <a:lstStyle/>
          <a:p>
            <a:pPr marL="895350" lvl="1" indent="-438150">
              <a:spcAft>
                <a:spcPts val="800"/>
              </a:spcAft>
            </a:pPr>
            <a:r>
              <a:rPr lang="en-US" dirty="0">
                <a:solidFill>
                  <a:srgbClr val="002060"/>
                </a:solidFill>
                <a:latin typeface="Calibri" panose="020F0502020204030204" pitchFamily="34" charset="0"/>
                <a:cs typeface="Calibri" panose="020F0502020204030204" pitchFamily="34" charset="0"/>
              </a:rPr>
              <a:t>3.2	</a:t>
            </a:r>
            <a:r>
              <a:rPr lang="en-US" b="1" dirty="0">
                <a:solidFill>
                  <a:srgbClr val="002060"/>
                </a:solidFill>
                <a:latin typeface="Calibri" panose="020F0502020204030204" pitchFamily="34" charset="0"/>
                <a:cs typeface="Calibri" panose="020F0502020204030204" pitchFamily="34" charset="0"/>
              </a:rPr>
              <a:t>HOUSEBREAKING (ALSO KNOWN AS BURGLARY) – RESIDENTIAL PREMISES </a:t>
            </a:r>
            <a:r>
              <a:rPr lang="en-US" dirty="0">
                <a:solidFill>
                  <a:srgbClr val="002060"/>
                </a:solidFill>
                <a:latin typeface="Calibri" panose="020F0502020204030204" pitchFamily="34" charset="0"/>
                <a:cs typeface="Calibri" panose="020F0502020204030204" pitchFamily="34" charset="0"/>
              </a:rPr>
              <a:t>is committed by a person who unlawfully and intentionally breaks into a building or similar structure used for human habitation, then enters or penetrates it with part of his or her body or with an instrument with which he or she intends to control something on the premises, with the intention to commit a crime on the premises.</a:t>
            </a:r>
            <a:endParaRPr lang="en-ZA" dirty="0">
              <a:solidFill>
                <a:srgbClr val="002060"/>
              </a:solidFill>
              <a:latin typeface="Calibri" panose="020F0502020204030204" pitchFamily="34" charset="0"/>
              <a:cs typeface="Calibri" panose="020F0502020204030204" pitchFamily="34" charset="0"/>
            </a:endParaRPr>
          </a:p>
          <a:p>
            <a:pPr marL="895350" lvl="1" indent="-438150">
              <a:spcAft>
                <a:spcPts val="800"/>
              </a:spcAft>
            </a:pPr>
            <a:r>
              <a:rPr lang="en-ZA" dirty="0">
                <a:solidFill>
                  <a:srgbClr val="002060"/>
                </a:solidFill>
                <a:latin typeface="Calibri" panose="020F0502020204030204" pitchFamily="34" charset="0"/>
                <a:cs typeface="Calibri" panose="020F0502020204030204" pitchFamily="34" charset="0"/>
              </a:rPr>
              <a:t>3.3	</a:t>
            </a:r>
            <a:r>
              <a:rPr lang="en-ZA" b="1" dirty="0">
                <a:solidFill>
                  <a:srgbClr val="002060"/>
                </a:solidFill>
                <a:latin typeface="Calibri" panose="020F0502020204030204" pitchFamily="34" charset="0"/>
                <a:cs typeface="Calibri" panose="020F0502020204030204" pitchFamily="34" charset="0"/>
              </a:rPr>
              <a:t>THEFT OF A MOTOR VEHICLE OR MOTORCYCLE </a:t>
            </a:r>
            <a:r>
              <a:rPr lang="en-ZA" dirty="0">
                <a:solidFill>
                  <a:srgbClr val="002060"/>
                </a:solidFill>
                <a:latin typeface="Calibri" panose="020F0502020204030204" pitchFamily="34" charset="0"/>
                <a:cs typeface="Calibri" panose="020F0502020204030204" pitchFamily="34" charset="0"/>
              </a:rPr>
              <a:t>refers to the stealing of a motor vehicle or motorcycle belonging to another person.</a:t>
            </a:r>
          </a:p>
          <a:p>
            <a:pPr marL="895350" lvl="1" indent="-438150">
              <a:spcAft>
                <a:spcPts val="800"/>
              </a:spcAft>
            </a:pPr>
            <a:r>
              <a:rPr lang="en-US" dirty="0">
                <a:solidFill>
                  <a:srgbClr val="002060"/>
                </a:solidFill>
                <a:latin typeface="Calibri" panose="020F0502020204030204" pitchFamily="34" charset="0"/>
                <a:cs typeface="Calibri" panose="020F0502020204030204" pitchFamily="34" charset="0"/>
              </a:rPr>
              <a:t>3.4	</a:t>
            </a:r>
            <a:r>
              <a:rPr lang="en-US" b="1" dirty="0">
                <a:solidFill>
                  <a:srgbClr val="002060"/>
                </a:solidFill>
                <a:latin typeface="Calibri" panose="020F0502020204030204" pitchFamily="34" charset="0"/>
                <a:cs typeface="Calibri" panose="020F0502020204030204" pitchFamily="34" charset="0"/>
              </a:rPr>
              <a:t>THEFT OUT OF OR FROM A MOTOR VEHICLE</a:t>
            </a:r>
          </a:p>
          <a:p>
            <a:pPr marL="1790700" lvl="1" indent="-895350" defTabSz="895350">
              <a:spcAft>
                <a:spcPts val="800"/>
              </a:spcAft>
            </a:pPr>
            <a:r>
              <a:rPr lang="en-US" b="1" i="1" dirty="0">
                <a:solidFill>
                  <a:srgbClr val="002060"/>
                </a:solidFill>
                <a:latin typeface="Calibri" panose="020F0502020204030204" pitchFamily="34" charset="0"/>
                <a:cs typeface="Calibri" panose="020F0502020204030204" pitchFamily="34" charset="0"/>
              </a:rPr>
              <a:t>3.4.1	THEFT FROM A MOTOR VEHICLE </a:t>
            </a:r>
            <a:r>
              <a:rPr lang="en-US" dirty="0">
                <a:solidFill>
                  <a:srgbClr val="002060"/>
                </a:solidFill>
                <a:latin typeface="Calibri" panose="020F0502020204030204" pitchFamily="34" charset="0"/>
                <a:cs typeface="Calibri" panose="020F0502020204030204" pitchFamily="34" charset="0"/>
              </a:rPr>
              <a:t>refers to the unlawful and intentional removal of parts, accessories or equipment that form part of a motor vehicle, from such vehicle, with the intention of permanently depriving the owner thereof of control over such parts, accessories or equipment taken from the vehicle.</a:t>
            </a:r>
          </a:p>
          <a:p>
            <a:pPr marL="1790700" lvl="1" indent="-895350" defTabSz="895350">
              <a:spcAft>
                <a:spcPts val="800"/>
              </a:spcAft>
            </a:pPr>
            <a:r>
              <a:rPr lang="en-US" b="1" i="1" dirty="0">
                <a:solidFill>
                  <a:srgbClr val="002060"/>
                </a:solidFill>
                <a:latin typeface="Calibri" panose="020F0502020204030204" pitchFamily="34" charset="0"/>
                <a:cs typeface="Calibri" panose="020F0502020204030204" pitchFamily="34" charset="0"/>
              </a:rPr>
              <a:t>3.4.2	THEFT OUT OF A MOTOR VEHICLE  </a:t>
            </a:r>
            <a:r>
              <a:rPr lang="en-US" dirty="0">
                <a:solidFill>
                  <a:srgbClr val="002060"/>
                </a:solidFill>
                <a:latin typeface="Calibri" panose="020F0502020204030204" pitchFamily="34" charset="0"/>
                <a:cs typeface="Calibri" panose="020F0502020204030204" pitchFamily="34" charset="0"/>
              </a:rPr>
              <a:t>refers to the unlawful and intentional removal of articles in or on the vehicle from the vehicle, with the intention of permanently depriving the owner thereof of control over such articles taken out of the vehicle.</a:t>
            </a:r>
          </a:p>
          <a:p>
            <a:pPr marL="895350" lvl="1" indent="-438150">
              <a:spcAft>
                <a:spcPts val="800"/>
              </a:spcAft>
            </a:pPr>
            <a:r>
              <a:rPr lang="en-US" dirty="0">
                <a:solidFill>
                  <a:srgbClr val="002060"/>
                </a:solidFill>
                <a:latin typeface="Calibri" panose="020F0502020204030204" pitchFamily="34" charset="0"/>
                <a:cs typeface="Calibri" panose="020F0502020204030204" pitchFamily="34" charset="0"/>
              </a:rPr>
              <a:t>3.5	</a:t>
            </a:r>
            <a:r>
              <a:rPr lang="en-US" b="1" dirty="0">
                <a:solidFill>
                  <a:srgbClr val="002060"/>
                </a:solidFill>
                <a:latin typeface="Calibri" panose="020F0502020204030204" pitchFamily="34" charset="0"/>
                <a:cs typeface="Calibri" panose="020F0502020204030204" pitchFamily="34" charset="0"/>
              </a:rPr>
              <a:t>STOCK-THEFT</a:t>
            </a:r>
            <a:r>
              <a:rPr lang="en-US" dirty="0">
                <a:solidFill>
                  <a:srgbClr val="002060"/>
                </a:solidFill>
                <a:latin typeface="Calibri" panose="020F0502020204030204" pitchFamily="34" charset="0"/>
                <a:cs typeface="Calibri" panose="020F0502020204030204" pitchFamily="34" charset="0"/>
              </a:rPr>
              <a:t>  refers to the stealing of livestock or produce related to such stock belonging to another person.</a:t>
            </a:r>
          </a:p>
          <a:p>
            <a:pPr marL="895350" lvl="1" indent="-438150">
              <a:spcAft>
                <a:spcPts val="800"/>
              </a:spcAft>
            </a:pPr>
            <a:endParaRPr lang="en-GB"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0841477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DEFINITIONS OF CRIME</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dirty="0"/>
              <a:t>Continue …</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158</a:t>
            </a:fld>
            <a:endParaRPr lang="en-ZA" dirty="0"/>
          </a:p>
        </p:txBody>
      </p:sp>
      <p:sp>
        <p:nvSpPr>
          <p:cNvPr id="5" name="Rectangle 4"/>
          <p:cNvSpPr/>
          <p:nvPr/>
        </p:nvSpPr>
        <p:spPr>
          <a:xfrm>
            <a:off x="346841" y="1016000"/>
            <a:ext cx="11411772" cy="5068054"/>
          </a:xfrm>
          <a:prstGeom prst="rect">
            <a:avLst/>
          </a:prstGeom>
        </p:spPr>
        <p:txBody>
          <a:bodyPr wrap="square">
            <a:spAutoFit/>
          </a:bodyPr>
          <a:lstStyle/>
          <a:p>
            <a:pPr marL="342900" indent="-342900">
              <a:spcAft>
                <a:spcPts val="800"/>
              </a:spcAft>
              <a:buFont typeface="+mj-lt"/>
              <a:buAutoNum type="arabicPeriod" startAt="4"/>
            </a:pPr>
            <a:r>
              <a:rPr lang="en-ZA" b="1" u="sng" dirty="0">
                <a:solidFill>
                  <a:srgbClr val="002060"/>
                </a:solidFill>
                <a:latin typeface="Calibri" panose="020F0502020204030204" pitchFamily="34" charset="0"/>
                <a:ea typeface="Calibri" panose="020F0502020204030204" pitchFamily="34" charset="0"/>
                <a:cs typeface="Calibri" panose="020F0502020204030204" pitchFamily="34" charset="0"/>
              </a:rPr>
              <a:t>OTHER SERIOUS CRIME</a:t>
            </a:r>
          </a:p>
          <a:p>
            <a:pPr lvl="1">
              <a:spcAft>
                <a:spcPts val="800"/>
              </a:spcAft>
            </a:pPr>
            <a:r>
              <a:rPr lang="en-ZA" b="1" dirty="0">
                <a:solidFill>
                  <a:srgbClr val="002060"/>
                </a:solidFill>
                <a:latin typeface="Calibri" panose="020F0502020204030204" pitchFamily="34" charset="0"/>
                <a:ea typeface="Calibri" panose="020F0502020204030204" pitchFamily="34" charset="0"/>
                <a:cs typeface="Calibri" panose="020F0502020204030204" pitchFamily="34" charset="0"/>
              </a:rPr>
              <a:t>4.1	ALL THEFT NOT MENTIONED ELSEWHERE (ALSO KNOWN AS ORDINARY OR OTHER THEFT)</a:t>
            </a:r>
          </a:p>
          <a:p>
            <a:pPr marL="895350" lvl="1" indent="-438150">
              <a:spcAft>
                <a:spcPts val="800"/>
              </a:spcAft>
            </a:pPr>
            <a:r>
              <a:rPr lang="en-ZA" dirty="0">
                <a:solidFill>
                  <a:srgbClr val="002060"/>
                </a:solidFill>
                <a:latin typeface="Calibri" panose="020F0502020204030204" pitchFamily="34" charset="0"/>
                <a:ea typeface="Calibri" panose="020F0502020204030204" pitchFamily="34" charset="0"/>
                <a:cs typeface="Calibri" panose="020F0502020204030204" pitchFamily="34" charset="0"/>
              </a:rPr>
              <a:t>	Theft refers to the unlawful and intentional appropriation of another’s movable tangible property which is available in commerce, or of such property belonging to the perpetrator himself or herself but in respect of which somebody else has a particular right of possession.</a:t>
            </a:r>
          </a:p>
          <a:p>
            <a:pPr marL="895350" lvl="1" indent="-438150">
              <a:spcAft>
                <a:spcPts val="800"/>
              </a:spcAft>
            </a:pPr>
            <a:r>
              <a:rPr lang="en-US" b="1" dirty="0">
                <a:solidFill>
                  <a:srgbClr val="002060"/>
                </a:solidFill>
                <a:latin typeface="Calibri" panose="020F0502020204030204" pitchFamily="34" charset="0"/>
                <a:ea typeface="Calibri" panose="020F0502020204030204" pitchFamily="34" charset="0"/>
                <a:cs typeface="Calibri" panose="020F0502020204030204" pitchFamily="34" charset="0"/>
              </a:rPr>
              <a:t>4.2	COMMERCIAL CRIME</a:t>
            </a:r>
          </a:p>
          <a:p>
            <a:pPr marL="1790700" lvl="1" indent="-895350" defTabSz="895350">
              <a:spcAft>
                <a:spcPts val="800"/>
              </a:spcAft>
            </a:pPr>
            <a:r>
              <a:rPr lang="en-US" b="1" i="1" dirty="0">
                <a:solidFill>
                  <a:srgbClr val="002060"/>
                </a:solidFill>
                <a:latin typeface="Calibri" panose="020F0502020204030204" pitchFamily="34" charset="0"/>
                <a:ea typeface="Calibri" panose="020F0502020204030204" pitchFamily="34" charset="0"/>
                <a:cs typeface="Calibri" panose="020F0502020204030204" pitchFamily="34" charset="0"/>
              </a:rPr>
              <a:t>4.2.1	FRAUD (INCLUDING ATTEMPTED FRAUD) </a:t>
            </a:r>
            <a:r>
              <a:rPr lang="en-US" dirty="0">
                <a:solidFill>
                  <a:srgbClr val="002060"/>
                </a:solidFill>
                <a:latin typeface="Calibri" panose="020F0502020204030204" pitchFamily="34" charset="0"/>
                <a:ea typeface="Calibri" panose="020F0502020204030204" pitchFamily="34" charset="0"/>
                <a:cs typeface="Calibri" panose="020F0502020204030204" pitchFamily="34" charset="0"/>
              </a:rPr>
              <a:t>is the unlawful, intentional distortion of the truth which is calculated to prejudice another.</a:t>
            </a:r>
          </a:p>
          <a:p>
            <a:pPr marL="1790700" lvl="1" indent="-895350" defTabSz="895350">
              <a:spcAft>
                <a:spcPts val="800"/>
              </a:spcAft>
            </a:pPr>
            <a:r>
              <a:rPr lang="en-US" b="1" i="1" dirty="0">
                <a:solidFill>
                  <a:srgbClr val="002060"/>
                </a:solidFill>
                <a:latin typeface="Calibri" panose="020F0502020204030204" pitchFamily="34" charset="0"/>
                <a:ea typeface="Calibri" panose="020F0502020204030204" pitchFamily="34" charset="0"/>
                <a:cs typeface="Calibri" panose="020F0502020204030204" pitchFamily="34" charset="0"/>
              </a:rPr>
              <a:t>4.2.2	FORGERY </a:t>
            </a:r>
            <a:r>
              <a:rPr lang="en-US" dirty="0">
                <a:solidFill>
                  <a:srgbClr val="002060"/>
                </a:solidFill>
                <a:latin typeface="Calibri" panose="020F0502020204030204" pitchFamily="34" charset="0"/>
                <a:ea typeface="Calibri" panose="020F0502020204030204" pitchFamily="34" charset="0"/>
                <a:cs typeface="Calibri" panose="020F0502020204030204" pitchFamily="34" charset="0"/>
              </a:rPr>
              <a:t>is the unlawful, intentional falsification of a document or written instrument, calculated to cause prejudice.</a:t>
            </a:r>
          </a:p>
          <a:p>
            <a:pPr marL="1790700" lvl="1" indent="-895350" defTabSz="895350">
              <a:spcAft>
                <a:spcPts val="800"/>
              </a:spcAft>
            </a:pPr>
            <a:r>
              <a:rPr lang="en-US" b="1" i="1" dirty="0">
                <a:solidFill>
                  <a:srgbClr val="002060"/>
                </a:solidFill>
                <a:latin typeface="Calibri" panose="020F0502020204030204" pitchFamily="34" charset="0"/>
                <a:ea typeface="Calibri" panose="020F0502020204030204" pitchFamily="34" charset="0"/>
                <a:cs typeface="Calibri" panose="020F0502020204030204" pitchFamily="34" charset="0"/>
              </a:rPr>
              <a:t>4.2.3	UTTERING </a:t>
            </a:r>
            <a:r>
              <a:rPr lang="en-US" dirty="0">
                <a:solidFill>
                  <a:srgbClr val="002060"/>
                </a:solidFill>
                <a:latin typeface="Calibri" panose="020F0502020204030204" pitchFamily="34" charset="0"/>
                <a:ea typeface="Calibri" panose="020F0502020204030204" pitchFamily="34" charset="0"/>
                <a:cs typeface="Calibri" panose="020F0502020204030204" pitchFamily="34" charset="0"/>
              </a:rPr>
              <a:t>is the unlawful offering, passing-off or communication of a forged document, with the intention to defraud, and which causes prejudice or potential prejudice to another.</a:t>
            </a:r>
          </a:p>
          <a:p>
            <a:pPr marL="895350" lvl="1" indent="-438150">
              <a:spcAft>
                <a:spcPts val="800"/>
              </a:spcAft>
            </a:pPr>
            <a:r>
              <a:rPr lang="en-US" b="1" dirty="0">
                <a:solidFill>
                  <a:srgbClr val="002060"/>
                </a:solidFill>
                <a:latin typeface="Calibri" panose="020F0502020204030204" pitchFamily="34" charset="0"/>
                <a:ea typeface="Calibri" panose="020F0502020204030204" pitchFamily="34" charset="0"/>
                <a:cs typeface="Calibri" panose="020F0502020204030204" pitchFamily="34" charset="0"/>
              </a:rPr>
              <a:t>4.3	SHOPLIFTING</a:t>
            </a:r>
          </a:p>
          <a:p>
            <a:pPr marL="895350" lvl="1" indent="-438150">
              <a:spcAft>
                <a:spcPts val="800"/>
              </a:spcAft>
            </a:pPr>
            <a:r>
              <a:rPr lang="en-US" dirty="0">
                <a:solidFill>
                  <a:srgbClr val="002060"/>
                </a:solidFill>
                <a:latin typeface="Calibri" panose="020F0502020204030204" pitchFamily="34" charset="0"/>
                <a:ea typeface="Calibri" panose="020F0502020204030204" pitchFamily="34" charset="0"/>
                <a:cs typeface="Calibri" panose="020F0502020204030204" pitchFamily="34" charset="0"/>
              </a:rPr>
              <a:t>	Shoplifting refers to stealing from a self-service shop, during the shopping hours of that shop, an article which is offered for sale by that shop</a:t>
            </a:r>
            <a:r>
              <a:rPr lang="en-ZA" dirty="0">
                <a:solidFill>
                  <a:srgbClr val="002060"/>
                </a:solidFill>
                <a:latin typeface="Calibri" panose="020F0502020204030204" pitchFamily="34" charset="0"/>
                <a:ea typeface="Calibri" panose="020F0502020204030204" pitchFamily="34" charset="0"/>
                <a:cs typeface="Calibri" panose="020F0502020204030204" pitchFamily="34" charset="0"/>
              </a:rPr>
              <a:t>.</a:t>
            </a:r>
            <a:endParaRPr lang="en-US"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694295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DEFINITIONS OF CRIME</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dirty="0"/>
              <a:t>Continue …</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159</a:t>
            </a:fld>
            <a:endParaRPr lang="en-ZA" dirty="0"/>
          </a:p>
        </p:txBody>
      </p:sp>
      <p:sp>
        <p:nvSpPr>
          <p:cNvPr id="5" name="Rectangle 4"/>
          <p:cNvSpPr/>
          <p:nvPr/>
        </p:nvSpPr>
        <p:spPr>
          <a:xfrm>
            <a:off x="433388" y="1016000"/>
            <a:ext cx="11397828" cy="5170646"/>
          </a:xfrm>
          <a:prstGeom prst="rect">
            <a:avLst/>
          </a:prstGeom>
        </p:spPr>
        <p:txBody>
          <a:bodyPr wrap="square">
            <a:spAutoFit/>
          </a:bodyPr>
          <a:lstStyle/>
          <a:p>
            <a:r>
              <a:rPr lang="en-ZA" b="1" dirty="0">
                <a:solidFill>
                  <a:srgbClr val="002060"/>
                </a:solidFill>
                <a:latin typeface="Calibri" panose="020F0502020204030204" pitchFamily="34" charset="0"/>
                <a:ea typeface="Calibri" panose="020F0502020204030204" pitchFamily="34" charset="0"/>
                <a:cs typeface="Calibri" panose="020F0502020204030204" pitchFamily="34" charset="0"/>
              </a:rPr>
              <a:t>5.   </a:t>
            </a:r>
            <a:r>
              <a:rPr lang="en-ZA" b="1" u="sng" dirty="0">
                <a:solidFill>
                  <a:srgbClr val="002060"/>
                </a:solidFill>
                <a:latin typeface="Calibri" panose="020F0502020204030204" pitchFamily="34" charset="0"/>
                <a:ea typeface="Calibri" panose="020F0502020204030204" pitchFamily="34" charset="0"/>
                <a:cs typeface="Calibri" panose="020F0502020204030204" pitchFamily="34" charset="0"/>
              </a:rPr>
              <a:t>CRIME DETECTED AS A RESULT OF POLICE ACTION</a:t>
            </a:r>
          </a:p>
          <a:p>
            <a:pPr marL="895350" lvl="1" indent="-438150">
              <a:spcAft>
                <a:spcPts val="800"/>
              </a:spcAft>
            </a:pPr>
            <a:r>
              <a:rPr lang="en-ZA" b="1" dirty="0">
                <a:solidFill>
                  <a:srgbClr val="002060"/>
                </a:solidFill>
                <a:latin typeface="Calibri" panose="020F0502020204030204" pitchFamily="34" charset="0"/>
                <a:ea typeface="Calibri" panose="020F0502020204030204" pitchFamily="34" charset="0"/>
                <a:cs typeface="Calibri" panose="020F0502020204030204" pitchFamily="34" charset="0"/>
              </a:rPr>
              <a:t>5.1	ILLEGAL POSSESSION OF A FIREARM</a:t>
            </a:r>
          </a:p>
          <a:p>
            <a:pPr marL="895350" lvl="1" indent="-438150">
              <a:spcAft>
                <a:spcPts val="800"/>
              </a:spcAft>
            </a:pPr>
            <a:r>
              <a:rPr lang="en-ZA"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ZA" dirty="0">
                <a:solidFill>
                  <a:srgbClr val="002060"/>
                </a:solidFill>
                <a:latin typeface="Calibri" panose="020F0502020204030204" pitchFamily="34" charset="0"/>
                <a:ea typeface="Calibri" panose="020F0502020204030204" pitchFamily="34" charset="0"/>
                <a:cs typeface="Calibri" panose="020F0502020204030204" pitchFamily="34" charset="0"/>
              </a:rPr>
              <a:t>Section 3 of the Firearms Control Act, 2000 (Act No. 60 of 2000), read with section 120(1) of the said act, provides as follows:</a:t>
            </a:r>
          </a:p>
          <a:p>
            <a:pPr marL="895350" lvl="1" indent="-438150">
              <a:spcAft>
                <a:spcPts val="800"/>
              </a:spcAft>
            </a:pPr>
            <a:r>
              <a:rPr lang="en-ZA" dirty="0">
                <a:solidFill>
                  <a:srgbClr val="002060"/>
                </a:solidFill>
                <a:latin typeface="Calibri" panose="020F0502020204030204" pitchFamily="34" charset="0"/>
                <a:ea typeface="Calibri" panose="020F0502020204030204" pitchFamily="34" charset="0"/>
                <a:cs typeface="Calibri" panose="020F0502020204030204" pitchFamily="34" charset="0"/>
              </a:rPr>
              <a:t>	Any person who is unlawfully in possession of a firearm and who is not the holder of a licence, permit or authorisation to possess the firearm, is guilty of an offence.</a:t>
            </a:r>
          </a:p>
          <a:p>
            <a:pPr marL="895350" lvl="1" indent="-438150">
              <a:spcAft>
                <a:spcPts val="800"/>
              </a:spcAft>
            </a:pPr>
            <a:r>
              <a:rPr lang="en-ZA" b="1" dirty="0">
                <a:solidFill>
                  <a:srgbClr val="002060"/>
                </a:solidFill>
                <a:latin typeface="Calibri" panose="020F0502020204030204" pitchFamily="34" charset="0"/>
                <a:ea typeface="Calibri" panose="020F0502020204030204" pitchFamily="34" charset="0"/>
                <a:cs typeface="Calibri" panose="020F0502020204030204" pitchFamily="34" charset="0"/>
              </a:rPr>
              <a:t>5.2	ILLEGAL POSSESSION OF AMMUNITION</a:t>
            </a:r>
          </a:p>
          <a:p>
            <a:pPr marL="895350" lvl="1" indent="-438150">
              <a:spcAft>
                <a:spcPts val="800"/>
              </a:spcAft>
            </a:pPr>
            <a:r>
              <a:rPr lang="en-ZA"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ZA" dirty="0">
                <a:solidFill>
                  <a:srgbClr val="002060"/>
                </a:solidFill>
                <a:latin typeface="Calibri" panose="020F0502020204030204" pitchFamily="34" charset="0"/>
                <a:ea typeface="Calibri" panose="020F0502020204030204" pitchFamily="34" charset="0"/>
                <a:cs typeface="Calibri" panose="020F0502020204030204" pitchFamily="34" charset="0"/>
              </a:rPr>
              <a:t>Section 90 read with section 120(10)(b) of the Firearms Control Act, 2000 (Act No. 60 of 2000) provides as follows</a:t>
            </a:r>
          </a:p>
          <a:p>
            <a:pPr marL="895350" lvl="1" indent="-438150">
              <a:spcAft>
                <a:spcPts val="800"/>
              </a:spcAft>
            </a:pPr>
            <a:r>
              <a:rPr lang="en-ZA" dirty="0">
                <a:solidFill>
                  <a:srgbClr val="002060"/>
                </a:solidFill>
                <a:latin typeface="Calibri" panose="020F0502020204030204" pitchFamily="34" charset="0"/>
                <a:ea typeface="Calibri" panose="020F0502020204030204" pitchFamily="34" charset="0"/>
                <a:cs typeface="Calibri" panose="020F0502020204030204" pitchFamily="34" charset="0"/>
              </a:rPr>
              <a:t>	Any person who is unlawfully in possession of ammunition while he or she does not –</a:t>
            </a:r>
          </a:p>
          <a:p>
            <a:pPr marL="895350" lvl="1" indent="-438150">
              <a:spcAft>
                <a:spcPts val="800"/>
              </a:spcAft>
            </a:pPr>
            <a:r>
              <a:rPr lang="en-ZA" dirty="0">
                <a:solidFill>
                  <a:srgbClr val="002060"/>
                </a:solidFill>
                <a:latin typeface="Calibri" panose="020F0502020204030204" pitchFamily="34" charset="0"/>
                <a:ea typeface="Calibri" panose="020F0502020204030204" pitchFamily="34" charset="0"/>
                <a:cs typeface="Calibri" panose="020F0502020204030204" pitchFamily="34" charset="0"/>
              </a:rPr>
              <a:t>	(a) hold a licence in respect of a firearm capable of discharging that ammunition;</a:t>
            </a:r>
          </a:p>
          <a:p>
            <a:pPr marL="895350" lvl="1" indent="-438150">
              <a:spcAft>
                <a:spcPts val="800"/>
              </a:spcAft>
            </a:pPr>
            <a:r>
              <a:rPr lang="en-ZA" dirty="0">
                <a:solidFill>
                  <a:srgbClr val="002060"/>
                </a:solidFill>
                <a:latin typeface="Calibri" panose="020F0502020204030204" pitchFamily="34" charset="0"/>
                <a:ea typeface="Calibri" panose="020F0502020204030204" pitchFamily="34" charset="0"/>
                <a:cs typeface="Calibri" panose="020F0502020204030204" pitchFamily="34" charset="0"/>
              </a:rPr>
              <a:t>	(b) hold a permit to possess ammunition;</a:t>
            </a:r>
          </a:p>
          <a:p>
            <a:pPr marL="895350" lvl="1" indent="-438150">
              <a:spcAft>
                <a:spcPts val="800"/>
              </a:spcAft>
            </a:pPr>
            <a:r>
              <a:rPr lang="en-ZA" dirty="0">
                <a:solidFill>
                  <a:srgbClr val="002060"/>
                </a:solidFill>
                <a:latin typeface="Calibri" panose="020F0502020204030204" pitchFamily="34" charset="0"/>
                <a:ea typeface="Calibri" panose="020F0502020204030204" pitchFamily="34" charset="0"/>
                <a:cs typeface="Calibri" panose="020F0502020204030204" pitchFamily="34" charset="0"/>
              </a:rPr>
              <a:t>	(c) hold a dealer’s licence, manufacturer’s licence, gunsmith’s licence, import, export or in transit permit or transporter’s permit issued in terms of this Act; or</a:t>
            </a:r>
          </a:p>
          <a:p>
            <a:pPr marL="895350" lvl="1" indent="-438150">
              <a:spcAft>
                <a:spcPts val="800"/>
              </a:spcAft>
            </a:pPr>
            <a:r>
              <a:rPr lang="en-ZA" dirty="0">
                <a:solidFill>
                  <a:srgbClr val="002060"/>
                </a:solidFill>
                <a:latin typeface="Calibri" panose="020F0502020204030204" pitchFamily="34" charset="0"/>
                <a:ea typeface="Calibri" panose="020F0502020204030204" pitchFamily="34" charset="0"/>
                <a:cs typeface="Calibri" panose="020F0502020204030204" pitchFamily="34" charset="0"/>
              </a:rPr>
              <a:t>	(d) have authorisation to be in possession thereof, is guilty of an offence. </a:t>
            </a:r>
            <a:endParaRPr lang="en-GB"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82490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Selected causative factors</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Murder, Attempted murder and Assault GBH - </a:t>
            </a:r>
            <a:r>
              <a:rPr lang="en-GB" b="1" dirty="0"/>
              <a:t>April 2026 to June 2026</a:t>
            </a:r>
            <a:endParaRPr lang="en-ZA" b="1" dirty="0"/>
          </a:p>
          <a:p>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16</a:t>
            </a:fld>
            <a:endParaRPr lang="en-ZA" dirty="0"/>
          </a:p>
        </p:txBody>
      </p:sp>
      <p:sp>
        <p:nvSpPr>
          <p:cNvPr id="9" name="TextBox 8">
            <a:extLst>
              <a:ext uri="{FF2B5EF4-FFF2-40B4-BE49-F238E27FC236}">
                <a16:creationId xmlns:a16="http://schemas.microsoft.com/office/drawing/2014/main" id="{BEFA65E9-7166-21BD-9A1F-EF5FD5A231E9}"/>
              </a:ext>
            </a:extLst>
          </p:cNvPr>
          <p:cNvSpPr txBox="1"/>
          <p:nvPr/>
        </p:nvSpPr>
        <p:spPr>
          <a:xfrm>
            <a:off x="0" y="6602400"/>
            <a:ext cx="12192000" cy="276999"/>
          </a:xfrm>
          <a:prstGeom prst="rect">
            <a:avLst/>
          </a:prstGeom>
          <a:noFill/>
        </p:spPr>
        <p:txBody>
          <a:bodyPr wrap="square" rtlCol="0">
            <a:spAutoFit/>
          </a:bodyPr>
          <a:lstStyle/>
          <a:p>
            <a:r>
              <a:rPr lang="en-ZA" sz="1200" b="1" dirty="0"/>
              <a:t>Sample size: murder = 5 170, attempted murder = 6 104, assault GBH = 30 489 counts</a:t>
            </a:r>
          </a:p>
        </p:txBody>
      </p:sp>
      <p:graphicFrame>
        <p:nvGraphicFramePr>
          <p:cNvPr id="5" name="Table 4">
            <a:extLst>
              <a:ext uri="{FF2B5EF4-FFF2-40B4-BE49-F238E27FC236}">
                <a16:creationId xmlns:a16="http://schemas.microsoft.com/office/drawing/2014/main" id="{CF3226BF-F0BD-0179-9EA2-68DFA29794E7}"/>
              </a:ext>
            </a:extLst>
          </p:cNvPr>
          <p:cNvGraphicFramePr>
            <a:graphicFrameLocks noGrp="1"/>
          </p:cNvGraphicFramePr>
          <p:nvPr>
            <p:extLst>
              <p:ext uri="{D42A27DB-BD31-4B8C-83A1-F6EECF244321}">
                <p14:modId xmlns:p14="http://schemas.microsoft.com/office/powerpoint/2010/main" val="1566505372"/>
              </p:ext>
            </p:extLst>
          </p:nvPr>
        </p:nvGraphicFramePr>
        <p:xfrm>
          <a:off x="190499" y="952502"/>
          <a:ext cx="11874499" cy="5574633"/>
        </p:xfrm>
        <a:graphic>
          <a:graphicData uri="http://schemas.openxmlformats.org/drawingml/2006/table">
            <a:tbl>
              <a:tblPr/>
              <a:tblGrid>
                <a:gridCol w="7183861">
                  <a:extLst>
                    <a:ext uri="{9D8B030D-6E8A-4147-A177-3AD203B41FA5}">
                      <a16:colId xmlns:a16="http://schemas.microsoft.com/office/drawing/2014/main" val="3985987312"/>
                    </a:ext>
                  </a:extLst>
                </a:gridCol>
                <a:gridCol w="1563546">
                  <a:extLst>
                    <a:ext uri="{9D8B030D-6E8A-4147-A177-3AD203B41FA5}">
                      <a16:colId xmlns:a16="http://schemas.microsoft.com/office/drawing/2014/main" val="2990710111"/>
                    </a:ext>
                  </a:extLst>
                </a:gridCol>
                <a:gridCol w="1563546">
                  <a:extLst>
                    <a:ext uri="{9D8B030D-6E8A-4147-A177-3AD203B41FA5}">
                      <a16:colId xmlns:a16="http://schemas.microsoft.com/office/drawing/2014/main" val="2489706245"/>
                    </a:ext>
                  </a:extLst>
                </a:gridCol>
                <a:gridCol w="1563546">
                  <a:extLst>
                    <a:ext uri="{9D8B030D-6E8A-4147-A177-3AD203B41FA5}">
                      <a16:colId xmlns:a16="http://schemas.microsoft.com/office/drawing/2014/main" val="3927236390"/>
                    </a:ext>
                  </a:extLst>
                </a:gridCol>
              </a:tblGrid>
              <a:tr h="870201">
                <a:tc>
                  <a:txBody>
                    <a:bodyPr/>
                    <a:lstStyle/>
                    <a:p>
                      <a:pPr algn="ctr" fontAlgn="ctr"/>
                      <a:r>
                        <a:rPr lang="en-ZA" sz="1800" b="1" i="0" u="none" strike="noStrike" dirty="0">
                          <a:solidFill>
                            <a:srgbClr val="000000"/>
                          </a:solidFill>
                          <a:effectLst/>
                          <a:latin typeface="Arial" panose="020B0604020202020204" pitchFamily="34" charset="0"/>
                          <a:cs typeface="Arial" panose="020B0604020202020204" pitchFamily="34" charset="0"/>
                        </a:rPr>
                        <a:t>Causative factors</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800" b="1" i="0" u="none" strike="noStrike" dirty="0">
                          <a:solidFill>
                            <a:srgbClr val="000000"/>
                          </a:solidFill>
                          <a:effectLst/>
                          <a:latin typeface="Arial" panose="020B0604020202020204" pitchFamily="34" charset="0"/>
                          <a:cs typeface="Arial" panose="020B0604020202020204" pitchFamily="34" charset="0"/>
                        </a:rPr>
                        <a:t>Murder</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800" b="1" i="0" u="none" strike="noStrike" dirty="0">
                          <a:solidFill>
                            <a:srgbClr val="000000"/>
                          </a:solidFill>
                          <a:effectLst/>
                          <a:latin typeface="Arial" panose="020B0604020202020204" pitchFamily="34" charset="0"/>
                          <a:cs typeface="Arial" panose="020B0604020202020204" pitchFamily="34" charset="0"/>
                        </a:rPr>
                        <a:t>Attempted murder</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800" b="1" i="0" u="none" strike="noStrike" dirty="0">
                          <a:solidFill>
                            <a:srgbClr val="000000"/>
                          </a:solidFill>
                          <a:effectLst/>
                          <a:latin typeface="Arial" panose="020B0604020202020204" pitchFamily="34" charset="0"/>
                          <a:cs typeface="Arial" panose="020B0604020202020204" pitchFamily="34" charset="0"/>
                        </a:rPr>
                        <a:t>Assault GBH</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1005422928"/>
                  </a:ext>
                </a:extLst>
              </a:tr>
              <a:tr h="392036">
                <a:tc>
                  <a:txBody>
                    <a:bodyPr/>
                    <a:lstStyle/>
                    <a:p>
                      <a:pPr algn="r" fontAlgn="ctr"/>
                      <a:r>
                        <a:rPr lang="en-ZA" sz="1600" b="0" i="1" u="none" strike="noStrike">
                          <a:solidFill>
                            <a:srgbClr val="000000"/>
                          </a:solidFill>
                          <a:effectLst/>
                          <a:latin typeface="Arial" panose="020B0604020202020204" pitchFamily="34" charset="0"/>
                        </a:rPr>
                        <a:t>Argument/ misunderstanding/ provocation/ fight</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880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2 052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17 617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1235955515"/>
                  </a:ext>
                </a:extLst>
              </a:tr>
              <a:tr h="392036">
                <a:tc>
                  <a:txBody>
                    <a:bodyPr/>
                    <a:lstStyle/>
                    <a:p>
                      <a:pPr algn="r" fontAlgn="ctr"/>
                      <a:r>
                        <a:rPr lang="en-ZA" sz="1600" b="0" i="1" u="none" strike="noStrike">
                          <a:solidFill>
                            <a:srgbClr val="000000"/>
                          </a:solidFill>
                          <a:effectLst/>
                          <a:latin typeface="Arial" panose="020B0604020202020204" pitchFamily="34" charset="0"/>
                        </a:rPr>
                        <a:t>Retaliation/ Revenge/ Punishment </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307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360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3 046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extLst>
                  <a:ext uri="{0D108BD9-81ED-4DB2-BD59-A6C34878D82A}">
                    <a16:rowId xmlns:a16="http://schemas.microsoft.com/office/drawing/2014/main" val="733088701"/>
                  </a:ext>
                </a:extLst>
              </a:tr>
              <a:tr h="392036">
                <a:tc>
                  <a:txBody>
                    <a:bodyPr/>
                    <a:lstStyle/>
                    <a:p>
                      <a:pPr algn="r" fontAlgn="ctr"/>
                      <a:r>
                        <a:rPr lang="en-ZA" sz="1600" b="0" i="1" u="none" strike="noStrike">
                          <a:solidFill>
                            <a:srgbClr val="000000"/>
                          </a:solidFill>
                          <a:effectLst/>
                          <a:latin typeface="Arial" panose="020B0604020202020204" pitchFamily="34" charset="0"/>
                        </a:rPr>
                        <a:t>Vigilantism/ Mob justice</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305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67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241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1851612019"/>
                  </a:ext>
                </a:extLst>
              </a:tr>
              <a:tr h="392036">
                <a:tc>
                  <a:txBody>
                    <a:bodyPr/>
                    <a:lstStyle/>
                    <a:p>
                      <a:pPr algn="r" fontAlgn="ctr"/>
                      <a:r>
                        <a:rPr lang="en-ZA" sz="1600" b="0" i="1" u="none" strike="noStrike">
                          <a:solidFill>
                            <a:srgbClr val="000000"/>
                          </a:solidFill>
                          <a:effectLst/>
                          <a:latin typeface="Arial" panose="020B0604020202020204" pitchFamily="34" charset="0"/>
                        </a:rPr>
                        <a:t>Robbery-related</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279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631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562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extLst>
                  <a:ext uri="{0D108BD9-81ED-4DB2-BD59-A6C34878D82A}">
                    <a16:rowId xmlns:a16="http://schemas.microsoft.com/office/drawing/2014/main" val="3506637918"/>
                  </a:ext>
                </a:extLst>
              </a:tr>
              <a:tr h="392036">
                <a:tc>
                  <a:txBody>
                    <a:bodyPr/>
                    <a:lstStyle/>
                    <a:p>
                      <a:pPr algn="r" fontAlgn="ctr"/>
                      <a:r>
                        <a:rPr lang="en-ZA" sz="1600" b="0" i="1" u="none" strike="noStrike">
                          <a:solidFill>
                            <a:srgbClr val="000000"/>
                          </a:solidFill>
                          <a:effectLst/>
                          <a:latin typeface="Arial" panose="020B0604020202020204" pitchFamily="34" charset="0"/>
                        </a:rPr>
                        <a:t>Gang-related</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251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277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2948344675"/>
                  </a:ext>
                </a:extLst>
              </a:tr>
              <a:tr h="392036">
                <a:tc>
                  <a:txBody>
                    <a:bodyPr/>
                    <a:lstStyle/>
                    <a:p>
                      <a:pPr algn="r" fontAlgn="ctr"/>
                      <a:r>
                        <a:rPr lang="en-GB" sz="1600" b="0" i="1" u="none" strike="noStrike">
                          <a:solidFill>
                            <a:srgbClr val="000000"/>
                          </a:solidFill>
                          <a:effectLst/>
                          <a:latin typeface="Arial" panose="020B0604020202020204" pitchFamily="34" charset="0"/>
                        </a:rPr>
                        <a:t>During commission of other crimes (not robbery or rape)</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90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dirty="0">
                          <a:solidFill>
                            <a:srgbClr val="000000"/>
                          </a:solidFill>
                          <a:effectLst/>
                          <a:latin typeface="Arial" panose="020B0604020202020204" pitchFamily="34" charset="0"/>
                        </a:rPr>
                        <a:t>167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619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extLst>
                  <a:ext uri="{0D108BD9-81ED-4DB2-BD59-A6C34878D82A}">
                    <a16:rowId xmlns:a16="http://schemas.microsoft.com/office/drawing/2014/main" val="2919547973"/>
                  </a:ext>
                </a:extLst>
              </a:tr>
              <a:tr h="392036">
                <a:tc>
                  <a:txBody>
                    <a:bodyPr/>
                    <a:lstStyle/>
                    <a:p>
                      <a:pPr algn="r" fontAlgn="ctr"/>
                      <a:r>
                        <a:rPr lang="en-ZA" sz="1600" b="0" i="1" u="none" strike="noStrike">
                          <a:solidFill>
                            <a:srgbClr val="000000"/>
                          </a:solidFill>
                          <a:effectLst/>
                          <a:latin typeface="Arial" panose="020B0604020202020204" pitchFamily="34" charset="0"/>
                        </a:rPr>
                        <a:t>Taxi-related</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53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34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32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171953687"/>
                  </a:ext>
                </a:extLst>
              </a:tr>
              <a:tr h="392036">
                <a:tc>
                  <a:txBody>
                    <a:bodyPr/>
                    <a:lstStyle/>
                    <a:p>
                      <a:pPr algn="r" fontAlgn="ctr"/>
                      <a:r>
                        <a:rPr lang="en-ZA" sz="1600" b="0" i="1" u="none" strike="noStrike">
                          <a:solidFill>
                            <a:srgbClr val="000000"/>
                          </a:solidFill>
                          <a:effectLst/>
                          <a:latin typeface="Arial" panose="020B0604020202020204" pitchFamily="34" charset="0"/>
                        </a:rPr>
                        <a:t>Hijacking and attempts</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49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158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extLst>
                  <a:ext uri="{0D108BD9-81ED-4DB2-BD59-A6C34878D82A}">
                    <a16:rowId xmlns:a16="http://schemas.microsoft.com/office/drawing/2014/main" val="3828727491"/>
                  </a:ext>
                </a:extLst>
              </a:tr>
              <a:tr h="392036">
                <a:tc>
                  <a:txBody>
                    <a:bodyPr/>
                    <a:lstStyle/>
                    <a:p>
                      <a:pPr algn="r" fontAlgn="ctr"/>
                      <a:r>
                        <a:rPr lang="en-GB" sz="1600" b="0" i="1" u="none" strike="noStrike">
                          <a:solidFill>
                            <a:srgbClr val="000000"/>
                          </a:solidFill>
                          <a:effectLst/>
                          <a:latin typeface="Arial" panose="020B0604020202020204" pitchFamily="34" charset="0"/>
                        </a:rPr>
                        <a:t>Law enforcement &amp; security guards in the line of duty (excl. police murder)</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dirty="0">
                          <a:solidFill>
                            <a:srgbClr val="000000"/>
                          </a:solidFill>
                          <a:effectLst/>
                          <a:latin typeface="Arial" panose="020B0604020202020204" pitchFamily="34" charset="0"/>
                        </a:rPr>
                        <a:t>25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dirty="0">
                          <a:solidFill>
                            <a:srgbClr val="000000"/>
                          </a:solidFill>
                          <a:effectLst/>
                          <a:latin typeface="Arial" panose="020B0604020202020204" pitchFamily="34" charset="0"/>
                        </a:rPr>
                        <a:t>155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dirty="0">
                          <a:solidFill>
                            <a:srgbClr val="000000"/>
                          </a:solidFill>
                          <a:effectLst/>
                          <a:latin typeface="Arial" panose="020B0604020202020204" pitchFamily="34" charset="0"/>
                        </a:rPr>
                        <a:t>108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3389819993"/>
                  </a:ext>
                </a:extLst>
              </a:tr>
              <a:tr h="392036">
                <a:tc>
                  <a:txBody>
                    <a:bodyPr/>
                    <a:lstStyle/>
                    <a:p>
                      <a:pPr algn="r" fontAlgn="ctr"/>
                      <a:r>
                        <a:rPr lang="en-ZA" sz="1600" b="0" i="1" u="none" strike="noStrike">
                          <a:solidFill>
                            <a:srgbClr val="000000"/>
                          </a:solidFill>
                          <a:effectLst/>
                          <a:latin typeface="Arial" panose="020B0604020202020204" pitchFamily="34" charset="0"/>
                        </a:rPr>
                        <a:t>Intervention in an argument</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188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1 404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extLst>
                  <a:ext uri="{0D108BD9-81ED-4DB2-BD59-A6C34878D82A}">
                    <a16:rowId xmlns:a16="http://schemas.microsoft.com/office/drawing/2014/main" val="2692866910"/>
                  </a:ext>
                </a:extLst>
              </a:tr>
              <a:tr h="392036">
                <a:tc>
                  <a:txBody>
                    <a:bodyPr/>
                    <a:lstStyle/>
                    <a:p>
                      <a:pPr algn="r" fontAlgn="ctr"/>
                      <a:r>
                        <a:rPr lang="en-ZA" sz="1600" b="0" i="1" u="none" strike="noStrike">
                          <a:solidFill>
                            <a:srgbClr val="000000"/>
                          </a:solidFill>
                          <a:effectLst/>
                          <a:latin typeface="Arial" panose="020B0604020202020204" pitchFamily="34" charset="0"/>
                        </a:rPr>
                        <a:t>Illicit mining</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2531043367"/>
                  </a:ext>
                </a:extLst>
              </a:tr>
              <a:tr h="392036">
                <a:tc>
                  <a:txBody>
                    <a:bodyPr/>
                    <a:lstStyle/>
                    <a:p>
                      <a:pPr algn="r" fontAlgn="ctr"/>
                      <a:r>
                        <a:rPr lang="en-ZA" sz="1600" b="0" i="1" u="none" strike="noStrike">
                          <a:solidFill>
                            <a:srgbClr val="000000"/>
                          </a:solidFill>
                          <a:effectLst/>
                          <a:latin typeface="Arial" panose="020B0604020202020204" pitchFamily="34" charset="0"/>
                        </a:rPr>
                        <a:t>Rape-related</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dirty="0">
                          <a:solidFill>
                            <a:srgbClr val="000000"/>
                          </a:solidFill>
                          <a:effectLst/>
                          <a:latin typeface="Arial" panose="020B0604020202020204" pitchFamily="34" charset="0"/>
                        </a:rPr>
                        <a:t>16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dirty="0">
                          <a:solidFill>
                            <a:srgbClr val="000000"/>
                          </a:solidFill>
                          <a:effectLst/>
                          <a:latin typeface="Arial" panose="020B0604020202020204" pitchFamily="34" charset="0"/>
                        </a:rPr>
                        <a:t>148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extLst>
                  <a:ext uri="{0D108BD9-81ED-4DB2-BD59-A6C34878D82A}">
                    <a16:rowId xmlns:a16="http://schemas.microsoft.com/office/drawing/2014/main" val="3417542503"/>
                  </a:ext>
                </a:extLst>
              </a:tr>
            </a:tbl>
          </a:graphicData>
        </a:graphic>
      </p:graphicFrame>
    </p:spTree>
    <p:extLst>
      <p:ext uri="{BB962C8B-B14F-4D97-AF65-F5344CB8AC3E}">
        <p14:creationId xmlns:p14="http://schemas.microsoft.com/office/powerpoint/2010/main" val="2999207037"/>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DEFINITIONS OF CRIME</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dirty="0"/>
              <a:t>Continue …</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160</a:t>
            </a:fld>
            <a:endParaRPr lang="en-ZA" dirty="0"/>
          </a:p>
        </p:txBody>
      </p:sp>
      <p:sp>
        <p:nvSpPr>
          <p:cNvPr id="5" name="Rectangle 4"/>
          <p:cNvSpPr/>
          <p:nvPr/>
        </p:nvSpPr>
        <p:spPr>
          <a:xfrm>
            <a:off x="63500" y="1016000"/>
            <a:ext cx="11777047" cy="4339650"/>
          </a:xfrm>
          <a:prstGeom prst="rect">
            <a:avLst/>
          </a:prstGeom>
        </p:spPr>
        <p:txBody>
          <a:bodyPr wrap="square">
            <a:spAutoFit/>
          </a:bodyPr>
          <a:lstStyle/>
          <a:p>
            <a:pPr marL="895350" lvl="1" indent="-438150">
              <a:spcAft>
                <a:spcPts val="800"/>
              </a:spcAft>
            </a:pPr>
            <a:r>
              <a:rPr lang="en-ZA" b="1" dirty="0">
                <a:solidFill>
                  <a:srgbClr val="002060"/>
                </a:solidFill>
                <a:latin typeface="Calibri" panose="020F0502020204030204" pitchFamily="34" charset="0"/>
                <a:ea typeface="Calibri" panose="020F0502020204030204" pitchFamily="34" charset="0"/>
                <a:cs typeface="Calibri" panose="020F0502020204030204" pitchFamily="34" charset="0"/>
              </a:rPr>
              <a:t>5.3	UNLAWFUL USE OR POSSESSION OF DRUGS</a:t>
            </a:r>
          </a:p>
          <a:p>
            <a:pPr marL="895350" lvl="1" indent="-438150">
              <a:spcAft>
                <a:spcPts val="800"/>
              </a:spcAft>
            </a:pPr>
            <a:r>
              <a:rPr lang="en-ZA" dirty="0">
                <a:solidFill>
                  <a:srgbClr val="002060"/>
                </a:solidFill>
                <a:latin typeface="Calibri" panose="020F0502020204030204" pitchFamily="34" charset="0"/>
                <a:ea typeface="Calibri" panose="020F0502020204030204" pitchFamily="34" charset="0"/>
                <a:cs typeface="Calibri" panose="020F0502020204030204" pitchFamily="34" charset="0"/>
              </a:rPr>
              <a:t>	Section 4 of the Drugs and Drug Trafficking Act, 1992 (Act No. 140 of 1992) provides as follows:\</a:t>
            </a:r>
          </a:p>
          <a:p>
            <a:pPr marL="895350" lvl="1" indent="-438150">
              <a:spcAft>
                <a:spcPts val="800"/>
              </a:spcAft>
            </a:pPr>
            <a:r>
              <a:rPr lang="en-ZA" dirty="0">
                <a:solidFill>
                  <a:srgbClr val="002060"/>
                </a:solidFill>
                <a:latin typeface="Calibri" panose="020F0502020204030204" pitchFamily="34" charset="0"/>
                <a:ea typeface="Calibri" panose="020F0502020204030204" pitchFamily="34" charset="0"/>
                <a:cs typeface="Calibri" panose="020F0502020204030204" pitchFamily="34" charset="0"/>
              </a:rPr>
              <a:t>	Any person who uses or has in his possession –</a:t>
            </a:r>
          </a:p>
          <a:p>
            <a:pPr marL="895350" lvl="1" indent="-438150">
              <a:spcAft>
                <a:spcPts val="800"/>
              </a:spcAft>
            </a:pPr>
            <a:r>
              <a:rPr lang="en-ZA" dirty="0">
                <a:solidFill>
                  <a:srgbClr val="002060"/>
                </a:solidFill>
                <a:latin typeface="Calibri" panose="020F0502020204030204" pitchFamily="34" charset="0"/>
                <a:ea typeface="Calibri" panose="020F0502020204030204" pitchFamily="34" charset="0"/>
                <a:cs typeface="Calibri" panose="020F0502020204030204" pitchFamily="34" charset="0"/>
              </a:rPr>
              <a:t>	(a) any dependence-producing substance; or</a:t>
            </a:r>
          </a:p>
          <a:p>
            <a:pPr marL="895350" lvl="1" indent="-438150">
              <a:spcAft>
                <a:spcPts val="800"/>
              </a:spcAft>
            </a:pPr>
            <a:r>
              <a:rPr lang="en-ZA" dirty="0">
                <a:solidFill>
                  <a:srgbClr val="002060"/>
                </a:solidFill>
                <a:latin typeface="Calibri" panose="020F0502020204030204" pitchFamily="34" charset="0"/>
                <a:ea typeface="Calibri" panose="020F0502020204030204" pitchFamily="34" charset="0"/>
                <a:cs typeface="Calibri" panose="020F0502020204030204" pitchFamily="34" charset="0"/>
              </a:rPr>
              <a:t>	(b) any dangerous dependence-producing substance or any undesirable dependence producing substance, is guilty of an offence.</a:t>
            </a:r>
          </a:p>
          <a:p>
            <a:pPr marL="895350" lvl="1" indent="-438150">
              <a:spcAft>
                <a:spcPts val="800"/>
              </a:spcAft>
            </a:pPr>
            <a:r>
              <a:rPr lang="en-ZA" b="1" dirty="0">
                <a:solidFill>
                  <a:srgbClr val="002060"/>
                </a:solidFill>
                <a:latin typeface="Calibri" panose="020F0502020204030204" pitchFamily="34" charset="0"/>
                <a:ea typeface="Calibri" panose="020F0502020204030204" pitchFamily="34" charset="0"/>
                <a:cs typeface="Calibri" panose="020F0502020204030204" pitchFamily="34" charset="0"/>
              </a:rPr>
              <a:t>5.4	UNLAWFUL DEALING IN DRUGS</a:t>
            </a:r>
          </a:p>
          <a:p>
            <a:pPr marL="895350" lvl="1" indent="-438150">
              <a:spcAft>
                <a:spcPts val="800"/>
              </a:spcAft>
            </a:pPr>
            <a:r>
              <a:rPr lang="en-ZA" dirty="0">
                <a:solidFill>
                  <a:srgbClr val="002060"/>
                </a:solidFill>
                <a:latin typeface="Calibri" panose="020F0502020204030204" pitchFamily="34" charset="0"/>
                <a:ea typeface="Calibri" panose="020F0502020204030204" pitchFamily="34" charset="0"/>
                <a:cs typeface="Calibri" panose="020F0502020204030204" pitchFamily="34" charset="0"/>
              </a:rPr>
              <a:t>	Section 5 of the Drugs and Drug Trafficking Act, 1992 (Act No. 140 of 1992) provides as follows:</a:t>
            </a:r>
          </a:p>
          <a:p>
            <a:pPr marL="895350" lvl="1" indent="-438150">
              <a:spcAft>
                <a:spcPts val="800"/>
              </a:spcAft>
            </a:pPr>
            <a:r>
              <a:rPr lang="en-ZA" dirty="0">
                <a:solidFill>
                  <a:srgbClr val="002060"/>
                </a:solidFill>
                <a:latin typeface="Calibri" panose="020F0502020204030204" pitchFamily="34" charset="0"/>
                <a:ea typeface="Calibri" panose="020F0502020204030204" pitchFamily="34" charset="0"/>
                <a:cs typeface="Calibri" panose="020F0502020204030204" pitchFamily="34" charset="0"/>
              </a:rPr>
              <a:t>	Any person who deals in –</a:t>
            </a:r>
          </a:p>
          <a:p>
            <a:pPr marL="1352550" lvl="2" indent="-438150">
              <a:spcAft>
                <a:spcPts val="800"/>
              </a:spcAft>
              <a:buAutoNum type="alphaLcParenBoth"/>
            </a:pPr>
            <a:r>
              <a:rPr lang="en-ZA" dirty="0">
                <a:solidFill>
                  <a:srgbClr val="002060"/>
                </a:solidFill>
                <a:latin typeface="Calibri" panose="020F0502020204030204" pitchFamily="34" charset="0"/>
                <a:ea typeface="Calibri" panose="020F0502020204030204" pitchFamily="34" charset="0"/>
                <a:cs typeface="Calibri" panose="020F0502020204030204" pitchFamily="34" charset="0"/>
              </a:rPr>
              <a:t>any dependence-producing substance; or</a:t>
            </a:r>
          </a:p>
          <a:p>
            <a:pPr marL="1352550" lvl="2" indent="-438150">
              <a:spcAft>
                <a:spcPts val="800"/>
              </a:spcAft>
              <a:buAutoNum type="alphaLcParenBoth"/>
            </a:pPr>
            <a:r>
              <a:rPr lang="en-ZA" dirty="0">
                <a:solidFill>
                  <a:srgbClr val="002060"/>
                </a:solidFill>
                <a:latin typeface="Calibri" panose="020F0502020204030204" pitchFamily="34" charset="0"/>
                <a:ea typeface="Calibri" panose="020F0502020204030204" pitchFamily="34" charset="0"/>
                <a:cs typeface="Calibri" panose="020F0502020204030204" pitchFamily="34" charset="0"/>
              </a:rPr>
              <a:t>any dangerous dependence-producing substance or any undesirable dependence producing substance, is guilty of an offence.</a:t>
            </a:r>
            <a:endParaRPr lang="en-GB"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45107691"/>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DEFINITIONS OF CRIME</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dirty="0"/>
              <a:t>Continue …</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161</a:t>
            </a:fld>
            <a:endParaRPr lang="en-ZA" dirty="0"/>
          </a:p>
        </p:txBody>
      </p:sp>
      <p:sp>
        <p:nvSpPr>
          <p:cNvPr id="5" name="Rectangle 4"/>
          <p:cNvSpPr/>
          <p:nvPr/>
        </p:nvSpPr>
        <p:spPr>
          <a:xfrm>
            <a:off x="63501" y="1016000"/>
            <a:ext cx="11695112" cy="5714385"/>
          </a:xfrm>
          <a:prstGeom prst="rect">
            <a:avLst/>
          </a:prstGeom>
        </p:spPr>
        <p:txBody>
          <a:bodyPr wrap="square">
            <a:spAutoFit/>
          </a:bodyPr>
          <a:lstStyle/>
          <a:p>
            <a:pPr indent="-438150" defTabSz="442913">
              <a:spcAft>
                <a:spcPts val="800"/>
              </a:spcAft>
              <a:buClr>
                <a:schemeClr val="accent2">
                  <a:lumMod val="60000"/>
                  <a:lumOff val="40000"/>
                </a:schemeClr>
              </a:buClr>
            </a:pPr>
            <a:r>
              <a:rPr lang="en-ZA"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ZA" b="1" dirty="0">
                <a:solidFill>
                  <a:srgbClr val="002060"/>
                </a:solidFill>
                <a:latin typeface="Calibri" panose="020F0502020204030204" pitchFamily="34" charset="0"/>
                <a:ea typeface="Calibri" panose="020F0502020204030204" pitchFamily="34" charset="0"/>
                <a:cs typeface="Calibri" panose="020F0502020204030204" pitchFamily="34" charset="0"/>
              </a:rPr>
              <a:t>5.5	DRIVING UNDER THE INFLUENCE OF ALCOHOL OR DRUGS</a:t>
            </a:r>
          </a:p>
          <a:p>
            <a:pPr marL="881063" indent="-1319213">
              <a:spcAft>
                <a:spcPts val="600"/>
              </a:spcAft>
              <a:buClr>
                <a:schemeClr val="accent2">
                  <a:lumMod val="60000"/>
                  <a:lumOff val="40000"/>
                </a:schemeClr>
              </a:buClr>
            </a:pPr>
            <a:r>
              <a:rPr lang="en-ZA"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ZA" b="1" i="1" dirty="0">
                <a:solidFill>
                  <a:srgbClr val="002060"/>
                </a:solidFill>
                <a:latin typeface="Calibri" panose="020F0502020204030204" pitchFamily="34" charset="0"/>
                <a:ea typeface="Calibri" panose="020F0502020204030204" pitchFamily="34" charset="0"/>
                <a:cs typeface="Calibri" panose="020F0502020204030204" pitchFamily="34" charset="0"/>
              </a:rPr>
              <a:t>Section 65(1) of the National Road Traffic Act, 1996 (Act 93 of 1996) </a:t>
            </a:r>
            <a:r>
              <a:rPr lang="en-ZA" dirty="0">
                <a:solidFill>
                  <a:srgbClr val="002060"/>
                </a:solidFill>
                <a:latin typeface="Calibri" panose="020F0502020204030204" pitchFamily="34" charset="0"/>
                <a:ea typeface="Calibri" panose="020F0502020204030204" pitchFamily="34" charset="0"/>
                <a:cs typeface="Calibri" panose="020F0502020204030204" pitchFamily="34" charset="0"/>
              </a:rPr>
              <a:t>provides as follows:</a:t>
            </a:r>
          </a:p>
          <a:p>
            <a:pPr marL="881063" indent="-1319213">
              <a:spcAft>
                <a:spcPts val="600"/>
              </a:spcAft>
              <a:buClr>
                <a:schemeClr val="accent2">
                  <a:lumMod val="60000"/>
                  <a:lumOff val="40000"/>
                </a:schemeClr>
              </a:buClr>
            </a:pPr>
            <a:r>
              <a:rPr lang="en-ZA"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ZA" sz="1600" dirty="0">
                <a:solidFill>
                  <a:srgbClr val="002060"/>
                </a:solidFill>
                <a:latin typeface="Calibri" panose="020F0502020204030204" pitchFamily="34" charset="0"/>
                <a:ea typeface="Calibri" panose="020F0502020204030204" pitchFamily="34" charset="0"/>
                <a:cs typeface="Calibri" panose="020F0502020204030204" pitchFamily="34" charset="0"/>
              </a:rPr>
              <a:t>A person who, on a public road –</a:t>
            </a:r>
          </a:p>
          <a:p>
            <a:pPr marL="881063" indent="-1319213">
              <a:spcAft>
                <a:spcPts val="600"/>
              </a:spcAft>
              <a:buClr>
                <a:schemeClr val="accent2">
                  <a:lumMod val="60000"/>
                  <a:lumOff val="40000"/>
                </a:schemeClr>
              </a:buClr>
            </a:pPr>
            <a:r>
              <a:rPr lang="en-ZA" sz="1600" dirty="0">
                <a:solidFill>
                  <a:srgbClr val="002060"/>
                </a:solidFill>
                <a:latin typeface="Calibri" panose="020F0502020204030204" pitchFamily="34" charset="0"/>
                <a:ea typeface="Calibri" panose="020F0502020204030204" pitchFamily="34" charset="0"/>
                <a:cs typeface="Calibri" panose="020F0502020204030204" pitchFamily="34" charset="0"/>
              </a:rPr>
              <a:t>	(a) drives a vehicle; or</a:t>
            </a:r>
          </a:p>
          <a:p>
            <a:pPr marL="881063" indent="-1319213">
              <a:spcAft>
                <a:spcPts val="600"/>
              </a:spcAft>
              <a:buClr>
                <a:schemeClr val="accent2">
                  <a:lumMod val="60000"/>
                  <a:lumOff val="40000"/>
                </a:schemeClr>
              </a:buClr>
            </a:pPr>
            <a:r>
              <a:rPr lang="en-ZA" sz="1600" dirty="0">
                <a:solidFill>
                  <a:srgbClr val="002060"/>
                </a:solidFill>
                <a:latin typeface="Calibri" panose="020F0502020204030204" pitchFamily="34" charset="0"/>
                <a:ea typeface="Calibri" panose="020F0502020204030204" pitchFamily="34" charset="0"/>
                <a:cs typeface="Calibri" panose="020F0502020204030204" pitchFamily="34" charset="0"/>
              </a:rPr>
              <a:t>	(b) occupies the driver’s seat of a motor vehicle the engine of which is running, while under the influence of intoxicating liquor or a drug having a narcotic effect, is guilty of an offence.</a:t>
            </a:r>
          </a:p>
          <a:p>
            <a:pPr marL="881063" indent="-1319213">
              <a:spcAft>
                <a:spcPts val="600"/>
              </a:spcAft>
              <a:buClr>
                <a:schemeClr val="accent2">
                  <a:lumMod val="60000"/>
                  <a:lumOff val="40000"/>
                </a:schemeClr>
              </a:buClr>
            </a:pPr>
            <a:r>
              <a:rPr lang="en-ZA"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ZA" b="1" i="1" dirty="0">
                <a:solidFill>
                  <a:srgbClr val="002060"/>
                </a:solidFill>
                <a:latin typeface="Calibri" panose="020F0502020204030204" pitchFamily="34" charset="0"/>
                <a:ea typeface="Calibri" panose="020F0502020204030204" pitchFamily="34" charset="0"/>
                <a:cs typeface="Calibri" panose="020F0502020204030204" pitchFamily="34" charset="0"/>
              </a:rPr>
              <a:t>Section 65(5) of the National Road Traffic Act, 1996 (Act 93 of 1996) </a:t>
            </a:r>
            <a:r>
              <a:rPr lang="en-ZA" dirty="0">
                <a:solidFill>
                  <a:srgbClr val="002060"/>
                </a:solidFill>
                <a:latin typeface="Calibri" panose="020F0502020204030204" pitchFamily="34" charset="0"/>
                <a:ea typeface="Calibri" panose="020F0502020204030204" pitchFamily="34" charset="0"/>
                <a:cs typeface="Calibri" panose="020F0502020204030204" pitchFamily="34" charset="0"/>
              </a:rPr>
              <a:t>provides as follows:</a:t>
            </a:r>
          </a:p>
          <a:p>
            <a:pPr marL="881063" indent="-1319213">
              <a:spcAft>
                <a:spcPts val="600"/>
              </a:spcAft>
              <a:buClr>
                <a:schemeClr val="accent2">
                  <a:lumMod val="60000"/>
                  <a:lumOff val="40000"/>
                </a:schemeClr>
              </a:buClr>
            </a:pPr>
            <a:r>
              <a:rPr lang="en-ZA"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ZA" sz="1600" dirty="0">
                <a:solidFill>
                  <a:srgbClr val="002060"/>
                </a:solidFill>
                <a:latin typeface="Calibri" panose="020F0502020204030204" pitchFamily="34" charset="0"/>
                <a:ea typeface="Calibri" panose="020F0502020204030204" pitchFamily="34" charset="0"/>
                <a:cs typeface="Calibri" panose="020F0502020204030204" pitchFamily="34" charset="0"/>
              </a:rPr>
              <a:t>A person who, on a public road –</a:t>
            </a:r>
          </a:p>
          <a:p>
            <a:pPr marL="881063" indent="-1319213">
              <a:spcAft>
                <a:spcPts val="600"/>
              </a:spcAft>
              <a:buClr>
                <a:schemeClr val="accent2">
                  <a:lumMod val="60000"/>
                  <a:lumOff val="40000"/>
                </a:schemeClr>
              </a:buClr>
            </a:pPr>
            <a:r>
              <a:rPr lang="en-ZA" sz="1600" dirty="0">
                <a:solidFill>
                  <a:srgbClr val="002060"/>
                </a:solidFill>
                <a:latin typeface="Calibri" panose="020F0502020204030204" pitchFamily="34" charset="0"/>
                <a:ea typeface="Calibri" panose="020F0502020204030204" pitchFamily="34" charset="0"/>
                <a:cs typeface="Calibri" panose="020F0502020204030204" pitchFamily="34" charset="0"/>
              </a:rPr>
              <a:t>	(a) drives a vehicle; or</a:t>
            </a:r>
          </a:p>
          <a:p>
            <a:pPr marL="881063" indent="-1319213">
              <a:spcAft>
                <a:spcPts val="600"/>
              </a:spcAft>
              <a:buClr>
                <a:schemeClr val="accent2">
                  <a:lumMod val="60000"/>
                  <a:lumOff val="40000"/>
                </a:schemeClr>
              </a:buClr>
            </a:pPr>
            <a:r>
              <a:rPr lang="en-ZA" sz="1600" dirty="0">
                <a:solidFill>
                  <a:srgbClr val="002060"/>
                </a:solidFill>
                <a:latin typeface="Calibri" panose="020F0502020204030204" pitchFamily="34" charset="0"/>
                <a:ea typeface="Calibri" panose="020F0502020204030204" pitchFamily="34" charset="0"/>
                <a:cs typeface="Calibri" panose="020F0502020204030204" pitchFamily="34" charset="0"/>
              </a:rPr>
              <a:t>	(b) occupies the driver’s seat of a motor vehicle the engine of which is running, while the concentration of alcohol in any specimen of blood taken from any part of his body is not less than 0,05 gram per 100 millilitres, or in the case of a professional driver referred to in section 32, not less than 0,02 gram per 100 millilitres, is guilty of an offence.</a:t>
            </a:r>
          </a:p>
          <a:p>
            <a:pPr marL="881063" indent="-1319213">
              <a:spcAft>
                <a:spcPts val="800"/>
              </a:spcAft>
              <a:buClr>
                <a:schemeClr val="accent2">
                  <a:lumMod val="60000"/>
                  <a:lumOff val="40000"/>
                </a:schemeClr>
              </a:buClr>
            </a:pPr>
            <a:r>
              <a:rPr lang="en-ZA"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ZA" b="1" i="1" dirty="0">
                <a:solidFill>
                  <a:srgbClr val="002060"/>
                </a:solidFill>
                <a:latin typeface="Calibri" panose="020F0502020204030204" pitchFamily="34" charset="0"/>
                <a:ea typeface="Calibri" panose="020F0502020204030204" pitchFamily="34" charset="0"/>
                <a:cs typeface="Calibri" panose="020F0502020204030204" pitchFamily="34" charset="0"/>
              </a:rPr>
              <a:t>Section 65(6) of the National Road Traffic (Act 93 of 1996) </a:t>
            </a:r>
            <a:r>
              <a:rPr lang="en-ZA" dirty="0">
                <a:solidFill>
                  <a:srgbClr val="002060"/>
                </a:solidFill>
                <a:latin typeface="Calibri" panose="020F0502020204030204" pitchFamily="34" charset="0"/>
                <a:ea typeface="Calibri" panose="020F0502020204030204" pitchFamily="34" charset="0"/>
                <a:cs typeface="Calibri" panose="020F0502020204030204" pitchFamily="34" charset="0"/>
              </a:rPr>
              <a:t>provides as follows:</a:t>
            </a:r>
          </a:p>
          <a:p>
            <a:pPr marL="881063" indent="-1319213">
              <a:spcAft>
                <a:spcPts val="600"/>
              </a:spcAft>
              <a:buClr>
                <a:schemeClr val="accent2">
                  <a:lumMod val="60000"/>
                  <a:lumOff val="40000"/>
                </a:schemeClr>
              </a:buClr>
            </a:pPr>
            <a:r>
              <a:rPr lang="en-ZA"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ZA" sz="1600" dirty="0">
                <a:solidFill>
                  <a:srgbClr val="002060"/>
                </a:solidFill>
                <a:latin typeface="Calibri" panose="020F0502020204030204" pitchFamily="34" charset="0"/>
                <a:ea typeface="Calibri" panose="020F0502020204030204" pitchFamily="34" charset="0"/>
                <a:cs typeface="Calibri" panose="020F0502020204030204" pitchFamily="34" charset="0"/>
              </a:rPr>
              <a:t>A person who, on a public road -</a:t>
            </a:r>
          </a:p>
          <a:p>
            <a:pPr marL="881063" indent="-1319213">
              <a:spcAft>
                <a:spcPts val="600"/>
              </a:spcAft>
              <a:buClr>
                <a:schemeClr val="accent2">
                  <a:lumMod val="60000"/>
                  <a:lumOff val="40000"/>
                </a:schemeClr>
              </a:buClr>
            </a:pPr>
            <a:r>
              <a:rPr lang="en-ZA" sz="1600" dirty="0">
                <a:solidFill>
                  <a:srgbClr val="002060"/>
                </a:solidFill>
                <a:latin typeface="Calibri" panose="020F0502020204030204" pitchFamily="34" charset="0"/>
                <a:ea typeface="Calibri" panose="020F0502020204030204" pitchFamily="34" charset="0"/>
                <a:cs typeface="Calibri" panose="020F0502020204030204" pitchFamily="34" charset="0"/>
              </a:rPr>
              <a:t>	(a) drives a vehicle; or</a:t>
            </a:r>
          </a:p>
          <a:p>
            <a:pPr marL="881063" indent="-1319213">
              <a:spcAft>
                <a:spcPts val="600"/>
              </a:spcAft>
              <a:buClr>
                <a:schemeClr val="accent2">
                  <a:lumMod val="60000"/>
                  <a:lumOff val="40000"/>
                </a:schemeClr>
              </a:buClr>
            </a:pPr>
            <a:r>
              <a:rPr lang="en-ZA" sz="1600" dirty="0">
                <a:solidFill>
                  <a:srgbClr val="002060"/>
                </a:solidFill>
                <a:latin typeface="Calibri" panose="020F0502020204030204" pitchFamily="34" charset="0"/>
                <a:ea typeface="Calibri" panose="020F0502020204030204" pitchFamily="34" charset="0"/>
                <a:cs typeface="Calibri" panose="020F0502020204030204" pitchFamily="34" charset="0"/>
              </a:rPr>
              <a:t>	(b) occupies the driver’s seat of a motor vehicle the engine of which is running, while the concentration of alcohol in any specimen of breath exhaled by such person is not less than 0, 24 milligrams per 1 000 millilitres, or in the case of a professional driver referred to in section 32, not less than 0.10 milligrams per 1000 millilitres, is guilty of an offence.</a:t>
            </a:r>
            <a:endParaRPr lang="en-ZA"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14491266"/>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162</a:t>
            </a:fld>
            <a:endParaRPr lang="en-ZA" dirty="0"/>
          </a:p>
        </p:txBody>
      </p:sp>
      <p:sp>
        <p:nvSpPr>
          <p:cNvPr id="10" name="Content Placeholder 2">
            <a:extLst>
              <a:ext uri="{FF2B5EF4-FFF2-40B4-BE49-F238E27FC236}">
                <a16:creationId xmlns:a16="http://schemas.microsoft.com/office/drawing/2014/main" id="{80748150-C8DA-1E7C-7AA4-05E1DDEC3D03}"/>
              </a:ext>
            </a:extLst>
          </p:cNvPr>
          <p:cNvSpPr txBox="1">
            <a:spLocks/>
          </p:cNvSpPr>
          <p:nvPr/>
        </p:nvSpPr>
        <p:spPr>
          <a:xfrm>
            <a:off x="838200" y="1685260"/>
            <a:ext cx="10999124" cy="4768076"/>
          </a:xfrm>
          <a:prstGeom prst="rect">
            <a:avLst/>
          </a:prstGeom>
          <a:solidFill>
            <a:schemeClr val="bg1"/>
          </a:solidFill>
        </p:spPr>
        <p:txBody>
          <a:bodyPr/>
          <a:lstStyle>
            <a:lvl1pPr marL="91438" indent="-91438" algn="l" defTabSz="914377"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Calibri" panose="020F0502020204030204" pitchFamily="34" charset="0"/>
                <a:ea typeface="+mn-ea"/>
                <a:cs typeface="Calibri" panose="020F0502020204030204" pitchFamily="34" charset="0"/>
              </a:defRPr>
            </a:lvl1pPr>
            <a:lvl2pPr marL="265169" indent="-137157" algn="l" defTabSz="914377"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Calibri" panose="020F0502020204030204" pitchFamily="34" charset="0"/>
                <a:ea typeface="+mn-ea"/>
                <a:cs typeface="Calibri" panose="020F0502020204030204" pitchFamily="34" charset="0"/>
              </a:defRPr>
            </a:lvl2pPr>
            <a:lvl3pPr marL="448045"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Calibri" panose="020F0502020204030204" pitchFamily="34" charset="0"/>
              </a:defRPr>
            </a:lvl3pPr>
            <a:lvl4pPr marL="594345"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Calibri" panose="020F0502020204030204" pitchFamily="34" charset="0"/>
              </a:defRPr>
            </a:lvl4pPr>
            <a:lvl5pPr marL="777221"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Calibri" panose="020F0502020204030204" pitchFamily="34" charset="0"/>
              </a:defRPr>
            </a:lvl5pPr>
            <a:lvl6pPr marL="914377"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677"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22"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22"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0" indent="0" algn="ctr">
              <a:buFont typeface="Tw Cen MT" panose="020B0602020104020603" pitchFamily="34" charset="0"/>
              <a:buNone/>
            </a:pPr>
            <a:endParaRPr lang="en-ZA" dirty="0"/>
          </a:p>
          <a:p>
            <a:pPr marL="0" indent="0" algn="ctr">
              <a:buFont typeface="Tw Cen MT" panose="020B0602020104020603" pitchFamily="34" charset="0"/>
              <a:buNone/>
            </a:pPr>
            <a:endParaRPr lang="en-ZA" dirty="0"/>
          </a:p>
          <a:p>
            <a:pPr marL="0" indent="0" algn="ctr">
              <a:buFont typeface="Tw Cen MT" panose="020B0602020104020603" pitchFamily="34" charset="0"/>
              <a:buNone/>
            </a:pPr>
            <a:endParaRPr lang="en-ZA" dirty="0"/>
          </a:p>
          <a:p>
            <a:pPr marL="0" indent="0" algn="ctr">
              <a:buFont typeface="Tw Cen MT" panose="020B0602020104020603" pitchFamily="34" charset="0"/>
              <a:buNone/>
            </a:pPr>
            <a:r>
              <a:rPr lang="en-ZA" sz="6000" dirty="0"/>
              <a:t>Thank you</a:t>
            </a:r>
          </a:p>
          <a:p>
            <a:pPr marL="0" indent="0" algn="ctr">
              <a:buFont typeface="Tw Cen MT" panose="020B0602020104020603" pitchFamily="34" charset="0"/>
              <a:buNone/>
            </a:pPr>
            <a:endParaRPr lang="en-ZA" sz="6000" dirty="0"/>
          </a:p>
          <a:p>
            <a:pPr marL="0" indent="0" algn="ctr">
              <a:buFont typeface="Tw Cen MT" panose="020B0602020104020603" pitchFamily="34" charset="0"/>
              <a:buNone/>
            </a:pPr>
            <a:r>
              <a:rPr lang="en-US" sz="2100" dirty="0"/>
              <a:t>Full quarterly crime release presentation and crime statistics are available on the SAPS website</a:t>
            </a:r>
            <a:r>
              <a:rPr lang="en-ZA" sz="2100" dirty="0"/>
              <a:t>:</a:t>
            </a:r>
            <a:br>
              <a:rPr lang="en-ZA" sz="2100" dirty="0"/>
            </a:br>
            <a:r>
              <a:rPr lang="en-ZA" sz="2100" dirty="0"/>
              <a:t>( </a:t>
            </a:r>
            <a:r>
              <a:rPr lang="en-ZA" sz="2100" dirty="0">
                <a:hlinkClick r:id="rId2"/>
              </a:rPr>
              <a:t>https://www.saps.gov.za/services/crimestats.php</a:t>
            </a:r>
            <a:r>
              <a:rPr lang="en-ZA" sz="2100" dirty="0"/>
              <a:t> )</a:t>
            </a:r>
          </a:p>
          <a:p>
            <a:pPr marL="0" indent="0" algn="ctr">
              <a:buFont typeface="Tw Cen MT" panose="020B0602020104020603" pitchFamily="34" charset="0"/>
              <a:buNone/>
            </a:pPr>
            <a:endParaRPr lang="en-ZA" sz="2800" dirty="0"/>
          </a:p>
        </p:txBody>
      </p:sp>
      <p:sp>
        <p:nvSpPr>
          <p:cNvPr id="11" name="Rectangle 10">
            <a:extLst>
              <a:ext uri="{FF2B5EF4-FFF2-40B4-BE49-F238E27FC236}">
                <a16:creationId xmlns:a16="http://schemas.microsoft.com/office/drawing/2014/main" id="{5BC95F8B-D553-0D0A-4B6E-B3948D1E2D04}"/>
              </a:ext>
            </a:extLst>
          </p:cNvPr>
          <p:cNvSpPr/>
          <p:nvPr/>
        </p:nvSpPr>
        <p:spPr>
          <a:xfrm>
            <a:off x="3687450" y="1028394"/>
            <a:ext cx="4562764" cy="7200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ZA" sz="4000" b="1" dirty="0">
                <a:solidFill>
                  <a:schemeClr val="bg1"/>
                </a:solidFill>
              </a:rPr>
              <a:t>THE END</a:t>
            </a:r>
          </a:p>
        </p:txBody>
      </p:sp>
      <p:pic>
        <p:nvPicPr>
          <p:cNvPr id="3" name="Picture 2">
            <a:extLst>
              <a:ext uri="{FF2B5EF4-FFF2-40B4-BE49-F238E27FC236}">
                <a16:creationId xmlns:a16="http://schemas.microsoft.com/office/drawing/2014/main" id="{D1F758F4-BF6C-21BD-4F9B-FD043BBD1C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14312" y="2407299"/>
            <a:ext cx="2484042" cy="2484042"/>
          </a:xfrm>
          <a:prstGeom prst="rect">
            <a:avLst/>
          </a:prstGeom>
          <a:ln w="76200">
            <a:solidFill>
              <a:schemeClr val="bg1"/>
            </a:solidFill>
          </a:ln>
        </p:spPr>
      </p:pic>
    </p:spTree>
    <p:extLst>
      <p:ext uri="{BB962C8B-B14F-4D97-AF65-F5344CB8AC3E}">
        <p14:creationId xmlns:p14="http://schemas.microsoft.com/office/powerpoint/2010/main" val="32359793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Selected place of occurrence</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Murder, Attempted murder and Assault GBH - </a:t>
            </a:r>
            <a:r>
              <a:rPr lang="en-GB" b="1" dirty="0"/>
              <a:t>April 2026 to June 2026</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17</a:t>
            </a:fld>
            <a:endParaRPr lang="en-ZA" dirty="0"/>
          </a:p>
        </p:txBody>
      </p:sp>
      <p:sp>
        <p:nvSpPr>
          <p:cNvPr id="8" name="TextBox 7">
            <a:extLst>
              <a:ext uri="{FF2B5EF4-FFF2-40B4-BE49-F238E27FC236}">
                <a16:creationId xmlns:a16="http://schemas.microsoft.com/office/drawing/2014/main" id="{E9B53BCC-C7AD-E2AA-3734-E4670E7FFDB8}"/>
              </a:ext>
            </a:extLst>
          </p:cNvPr>
          <p:cNvSpPr txBox="1"/>
          <p:nvPr/>
        </p:nvSpPr>
        <p:spPr>
          <a:xfrm>
            <a:off x="0" y="6602400"/>
            <a:ext cx="12192000" cy="276999"/>
          </a:xfrm>
          <a:prstGeom prst="rect">
            <a:avLst/>
          </a:prstGeom>
          <a:noFill/>
        </p:spPr>
        <p:txBody>
          <a:bodyPr wrap="square" rtlCol="0">
            <a:spAutoFit/>
          </a:bodyPr>
          <a:lstStyle/>
          <a:p>
            <a:r>
              <a:rPr lang="en-ZA" sz="1200" b="1" dirty="0"/>
              <a:t>Sample size: murder = 5 170, attempted murder = 6 104, assault GBH = 30 489 counts</a:t>
            </a:r>
          </a:p>
        </p:txBody>
      </p:sp>
      <p:graphicFrame>
        <p:nvGraphicFramePr>
          <p:cNvPr id="6" name="Table 5">
            <a:extLst>
              <a:ext uri="{FF2B5EF4-FFF2-40B4-BE49-F238E27FC236}">
                <a16:creationId xmlns:a16="http://schemas.microsoft.com/office/drawing/2014/main" id="{3016F2B4-7145-29B7-7DEB-E74DE07401CD}"/>
              </a:ext>
            </a:extLst>
          </p:cNvPr>
          <p:cNvGraphicFramePr>
            <a:graphicFrameLocks noGrp="1"/>
          </p:cNvGraphicFramePr>
          <p:nvPr>
            <p:extLst>
              <p:ext uri="{D42A27DB-BD31-4B8C-83A1-F6EECF244321}">
                <p14:modId xmlns:p14="http://schemas.microsoft.com/office/powerpoint/2010/main" val="2760065518"/>
              </p:ext>
            </p:extLst>
          </p:nvPr>
        </p:nvGraphicFramePr>
        <p:xfrm>
          <a:off x="190500" y="952502"/>
          <a:ext cx="11874500" cy="5553078"/>
        </p:xfrm>
        <a:graphic>
          <a:graphicData uri="http://schemas.openxmlformats.org/drawingml/2006/table">
            <a:tbl>
              <a:tblPr/>
              <a:tblGrid>
                <a:gridCol w="7712924">
                  <a:extLst>
                    <a:ext uri="{9D8B030D-6E8A-4147-A177-3AD203B41FA5}">
                      <a16:colId xmlns:a16="http://schemas.microsoft.com/office/drawing/2014/main" val="1484957731"/>
                    </a:ext>
                  </a:extLst>
                </a:gridCol>
                <a:gridCol w="1387192">
                  <a:extLst>
                    <a:ext uri="{9D8B030D-6E8A-4147-A177-3AD203B41FA5}">
                      <a16:colId xmlns:a16="http://schemas.microsoft.com/office/drawing/2014/main" val="2117680603"/>
                    </a:ext>
                  </a:extLst>
                </a:gridCol>
                <a:gridCol w="1387192">
                  <a:extLst>
                    <a:ext uri="{9D8B030D-6E8A-4147-A177-3AD203B41FA5}">
                      <a16:colId xmlns:a16="http://schemas.microsoft.com/office/drawing/2014/main" val="3436622644"/>
                    </a:ext>
                  </a:extLst>
                </a:gridCol>
                <a:gridCol w="1387192">
                  <a:extLst>
                    <a:ext uri="{9D8B030D-6E8A-4147-A177-3AD203B41FA5}">
                      <a16:colId xmlns:a16="http://schemas.microsoft.com/office/drawing/2014/main" val="4052715166"/>
                    </a:ext>
                  </a:extLst>
                </a:gridCol>
              </a:tblGrid>
              <a:tr h="580437">
                <a:tc>
                  <a:txBody>
                    <a:bodyPr/>
                    <a:lstStyle/>
                    <a:p>
                      <a:pPr algn="ctr" fontAlgn="ctr"/>
                      <a:r>
                        <a:rPr lang="en-ZA" sz="1600" b="1" i="0" u="none" strike="noStrike" dirty="0">
                          <a:solidFill>
                            <a:srgbClr val="000000"/>
                          </a:solidFill>
                          <a:effectLst/>
                          <a:latin typeface="Arial" panose="020B0604020202020204" pitchFamily="34" charset="0"/>
                          <a:cs typeface="Arial" panose="020B0604020202020204" pitchFamily="34" charset="0"/>
                        </a:rPr>
                        <a:t>Place of occurrence</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a:solidFill>
                            <a:srgbClr val="000000"/>
                          </a:solidFill>
                          <a:effectLst/>
                          <a:latin typeface="Arial" panose="020B0604020202020204" pitchFamily="34" charset="0"/>
                          <a:cs typeface="Arial" panose="020B0604020202020204" pitchFamily="34" charset="0"/>
                        </a:rPr>
                        <a:t>Murder</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a:solidFill>
                            <a:srgbClr val="000000"/>
                          </a:solidFill>
                          <a:effectLst/>
                          <a:latin typeface="Arial" panose="020B0604020202020204" pitchFamily="34" charset="0"/>
                          <a:cs typeface="Arial" panose="020B0604020202020204" pitchFamily="34" charset="0"/>
                        </a:rPr>
                        <a:t>Attempted murder</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a:solidFill>
                            <a:srgbClr val="000000"/>
                          </a:solidFill>
                          <a:effectLst/>
                          <a:latin typeface="Arial" panose="020B0604020202020204" pitchFamily="34" charset="0"/>
                          <a:cs typeface="Arial" panose="020B0604020202020204" pitchFamily="34" charset="0"/>
                        </a:rPr>
                        <a:t>Assault GBH</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1134830206"/>
                  </a:ext>
                </a:extLst>
              </a:tr>
              <a:tr h="293555">
                <a:tc>
                  <a:txBody>
                    <a:bodyPr/>
                    <a:lstStyle/>
                    <a:p>
                      <a:pPr algn="r" fontAlgn="ctr"/>
                      <a:r>
                        <a:rPr lang="en-GB" sz="1600" b="0" i="1" u="none" strike="noStrike">
                          <a:solidFill>
                            <a:srgbClr val="000000"/>
                          </a:solidFill>
                          <a:effectLst/>
                          <a:latin typeface="Arial" panose="020B0604020202020204" pitchFamily="34" charset="0"/>
                          <a:cs typeface="Arial" panose="020B0604020202020204" pitchFamily="34" charset="0"/>
                        </a:rPr>
                        <a:t>Public place e.g. street/open field/recreational centre/park/beach/parking area</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2 871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2 906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9 604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130593784"/>
                  </a:ext>
                </a:extLst>
              </a:tr>
              <a:tr h="578213">
                <a:tc>
                  <a:txBody>
                    <a:bodyPr/>
                    <a:lstStyle/>
                    <a:p>
                      <a:pPr algn="r" fontAlgn="ctr"/>
                      <a:r>
                        <a:rPr lang="en-GB" sz="1600" b="0" i="1" u="none" strike="noStrike">
                          <a:solidFill>
                            <a:srgbClr val="000000"/>
                          </a:solidFill>
                          <a:effectLst/>
                          <a:latin typeface="Arial" panose="020B0604020202020204" pitchFamily="34" charset="0"/>
                          <a:cs typeface="Arial" panose="020B0604020202020204" pitchFamily="34" charset="0"/>
                        </a:rPr>
                        <a:t>Residences of perpetrator/victim (including residence known by victims/ perpetrator e.g. family/friends/neighbours)</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1 614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2 088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13 743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extLst>
                  <a:ext uri="{0D108BD9-81ED-4DB2-BD59-A6C34878D82A}">
                    <a16:rowId xmlns:a16="http://schemas.microsoft.com/office/drawing/2014/main" val="442935155"/>
                  </a:ext>
                </a:extLst>
              </a:tr>
              <a:tr h="293555">
                <a:tc>
                  <a:txBody>
                    <a:bodyPr/>
                    <a:lstStyle/>
                    <a:p>
                      <a:pPr algn="r" fontAlgn="ctr"/>
                      <a:r>
                        <a:rPr lang="en-GB" sz="1600" b="0" i="1" u="none" strike="noStrike">
                          <a:solidFill>
                            <a:srgbClr val="000000"/>
                          </a:solidFill>
                          <a:effectLst/>
                          <a:latin typeface="Arial" panose="020B0604020202020204" pitchFamily="34" charset="0"/>
                          <a:cs typeface="Arial" panose="020B0604020202020204" pitchFamily="34" charset="0"/>
                        </a:rPr>
                        <a:t>Liquor outlets e.g. shebeen/tavern/pub/night club/bottle store</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213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429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3 593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1628593439"/>
                  </a:ext>
                </a:extLst>
              </a:tr>
              <a:tr h="578213">
                <a:tc>
                  <a:txBody>
                    <a:bodyPr/>
                    <a:lstStyle/>
                    <a:p>
                      <a:pPr algn="r" fontAlgn="ctr"/>
                      <a:r>
                        <a:rPr lang="en-GB" sz="1600" b="0" i="1" u="none" strike="noStrike">
                          <a:solidFill>
                            <a:srgbClr val="000000"/>
                          </a:solidFill>
                          <a:effectLst/>
                          <a:latin typeface="Arial" panose="020B0604020202020204" pitchFamily="34" charset="0"/>
                          <a:cs typeface="Arial" panose="020B0604020202020204" pitchFamily="34" charset="0"/>
                        </a:rPr>
                        <a:t>Business premises (e.g. mall/restaurants/workplace/office park/entertainment centre e.g. movie theatre, gambling facility)</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94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177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835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extLst>
                  <a:ext uri="{0D108BD9-81ED-4DB2-BD59-A6C34878D82A}">
                    <a16:rowId xmlns:a16="http://schemas.microsoft.com/office/drawing/2014/main" val="1436202634"/>
                  </a:ext>
                </a:extLst>
              </a:tr>
              <a:tr h="293555">
                <a:tc>
                  <a:txBody>
                    <a:bodyPr/>
                    <a:lstStyle/>
                    <a:p>
                      <a:pPr algn="r" fontAlgn="ctr"/>
                      <a:r>
                        <a:rPr lang="en-ZA" sz="1600" b="0" i="1" u="none" strike="noStrike">
                          <a:solidFill>
                            <a:srgbClr val="000000"/>
                          </a:solidFill>
                          <a:effectLst/>
                          <a:latin typeface="Arial" panose="020B0604020202020204" pitchFamily="34" charset="0"/>
                          <a:cs typeface="Arial" panose="020B0604020202020204" pitchFamily="34" charset="0"/>
                        </a:rPr>
                        <a:t>Spaza/Tuck shop</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76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158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446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2542899955"/>
                  </a:ext>
                </a:extLst>
              </a:tr>
              <a:tr h="293555">
                <a:tc>
                  <a:txBody>
                    <a:bodyPr/>
                    <a:lstStyle/>
                    <a:p>
                      <a:pPr algn="r" fontAlgn="ctr"/>
                      <a:r>
                        <a:rPr lang="en-GB" sz="1600" b="0" i="1" u="none" strike="noStrike">
                          <a:solidFill>
                            <a:srgbClr val="000000"/>
                          </a:solidFill>
                          <a:effectLst/>
                          <a:latin typeface="Arial" panose="020B0604020202020204" pitchFamily="34" charset="0"/>
                          <a:cs typeface="Arial" panose="020B0604020202020204" pitchFamily="34" charset="0"/>
                        </a:rPr>
                        <a:t>Public transport premises (Bus stop/taxi rank, railway premises e.g. track/station)</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52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49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169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extLst>
                  <a:ext uri="{0D108BD9-81ED-4DB2-BD59-A6C34878D82A}">
                    <a16:rowId xmlns:a16="http://schemas.microsoft.com/office/drawing/2014/main" val="1571898435"/>
                  </a:ext>
                </a:extLst>
              </a:tr>
              <a:tr h="293555">
                <a:tc>
                  <a:txBody>
                    <a:bodyPr/>
                    <a:lstStyle/>
                    <a:p>
                      <a:pPr algn="r" fontAlgn="ctr"/>
                      <a:r>
                        <a:rPr lang="en-ZA" sz="1600" b="0" i="1" u="none" strike="noStrike">
                          <a:solidFill>
                            <a:srgbClr val="000000"/>
                          </a:solidFill>
                          <a:effectLst/>
                          <a:latin typeface="Arial" panose="020B0604020202020204" pitchFamily="34" charset="0"/>
                          <a:cs typeface="Arial" panose="020B0604020202020204" pitchFamily="34" charset="0"/>
                        </a:rPr>
                        <a:t>Sea/river/lake/pool/dam</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2036521962"/>
                  </a:ext>
                </a:extLst>
              </a:tr>
              <a:tr h="293555">
                <a:tc>
                  <a:txBody>
                    <a:bodyPr/>
                    <a:lstStyle/>
                    <a:p>
                      <a:pPr algn="r" fontAlgn="ctr"/>
                      <a:r>
                        <a:rPr lang="en-ZA" sz="1600" b="0" i="1" u="none" strike="noStrike">
                          <a:solidFill>
                            <a:srgbClr val="000000"/>
                          </a:solidFill>
                          <a:effectLst/>
                          <a:latin typeface="Arial" panose="020B0604020202020204" pitchFamily="34" charset="0"/>
                          <a:cs typeface="Arial" panose="020B0604020202020204" pitchFamily="34" charset="0"/>
                        </a:rPr>
                        <a:t>Dumping site/refuse site</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extLst>
                  <a:ext uri="{0D108BD9-81ED-4DB2-BD59-A6C34878D82A}">
                    <a16:rowId xmlns:a16="http://schemas.microsoft.com/office/drawing/2014/main" val="993055325"/>
                  </a:ext>
                </a:extLst>
              </a:tr>
              <a:tr h="293555">
                <a:tc>
                  <a:txBody>
                    <a:bodyPr/>
                    <a:lstStyle/>
                    <a:p>
                      <a:pPr algn="r" fontAlgn="ctr"/>
                      <a:r>
                        <a:rPr lang="en-GB" sz="1600" b="0" i="1" u="none" strike="noStrike">
                          <a:solidFill>
                            <a:srgbClr val="000000"/>
                          </a:solidFill>
                          <a:effectLst/>
                          <a:latin typeface="Arial" panose="020B0604020202020204" pitchFamily="34" charset="0"/>
                          <a:cs typeface="Arial" panose="020B0604020202020204" pitchFamily="34" charset="0"/>
                        </a:rPr>
                        <a:t>Mining area/ quarry (open cast, buildings, above and underground)</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GB" sz="1600" b="0" i="1" u="none" strike="noStrike" dirty="0">
                          <a:solidFill>
                            <a:srgbClr val="000000"/>
                          </a:solidFill>
                          <a:effectLst/>
                          <a:latin typeface="Arial" panose="020B0604020202020204" pitchFamily="34" charset="0"/>
                          <a:cs typeface="Arial" panose="020B0604020202020204" pitchFamily="34" charset="0"/>
                        </a:rPr>
                        <a:t>1</a:t>
                      </a:r>
                      <a:r>
                        <a:rPr lang="en-ZA" sz="1600" b="0" i="1" u="none" strike="noStrike" dirty="0">
                          <a:solidFill>
                            <a:srgbClr val="000000"/>
                          </a:solidFill>
                          <a:effectLst/>
                          <a:latin typeface="Arial" panose="020B0604020202020204" pitchFamily="34" charset="0"/>
                          <a:cs typeface="Arial" panose="020B0604020202020204" pitchFamily="34" charset="0"/>
                        </a:rPr>
                        <a:t>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1221462434"/>
                  </a:ext>
                </a:extLst>
              </a:tr>
              <a:tr h="293555">
                <a:tc>
                  <a:txBody>
                    <a:bodyPr/>
                    <a:lstStyle/>
                    <a:p>
                      <a:pPr algn="r" fontAlgn="ctr"/>
                      <a:r>
                        <a:rPr lang="en-GB" sz="1600" b="0" i="1" u="none" strike="noStrike">
                          <a:solidFill>
                            <a:srgbClr val="000000"/>
                          </a:solidFill>
                          <a:effectLst/>
                          <a:latin typeface="Arial" panose="020B0604020202020204" pitchFamily="34" charset="0"/>
                          <a:cs typeface="Arial" panose="020B0604020202020204" pitchFamily="34" charset="0"/>
                        </a:rPr>
                        <a:t>Leisure premises e.g. hotel/guest house/bnb/motel/holiday resort </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54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extLst>
                  <a:ext uri="{0D108BD9-81ED-4DB2-BD59-A6C34878D82A}">
                    <a16:rowId xmlns:a16="http://schemas.microsoft.com/office/drawing/2014/main" val="2717080567"/>
                  </a:ext>
                </a:extLst>
              </a:tr>
              <a:tr h="293555">
                <a:tc>
                  <a:txBody>
                    <a:bodyPr/>
                    <a:lstStyle/>
                    <a:p>
                      <a:pPr algn="r" fontAlgn="ctr"/>
                      <a:r>
                        <a:rPr lang="en-ZA" sz="1600" b="0" i="1" u="none" strike="noStrike">
                          <a:solidFill>
                            <a:srgbClr val="000000"/>
                          </a:solidFill>
                          <a:effectLst/>
                          <a:latin typeface="Arial" panose="020B0604020202020204" pitchFamily="34" charset="0"/>
                          <a:cs typeface="Arial" panose="020B0604020202020204" pitchFamily="34" charset="0"/>
                        </a:rPr>
                        <a:t>Abandoned/unfinished building</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1912280294"/>
                  </a:ext>
                </a:extLst>
              </a:tr>
              <a:tr h="293555">
                <a:tc>
                  <a:txBody>
                    <a:bodyPr/>
                    <a:lstStyle/>
                    <a:p>
                      <a:pPr algn="r" fontAlgn="ctr"/>
                      <a:r>
                        <a:rPr lang="en-GB" sz="1600" b="0" i="1" u="none" strike="noStrike">
                          <a:solidFill>
                            <a:srgbClr val="000000"/>
                          </a:solidFill>
                          <a:effectLst/>
                          <a:latin typeface="Arial" panose="020B0604020202020204" pitchFamily="34" charset="0"/>
                          <a:cs typeface="Arial" panose="020B0604020202020204" pitchFamily="34" charset="0"/>
                        </a:rPr>
                        <a:t>Petrol station premises (incl. pumps, ATM site, convenience store and food courts)</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33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87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extLst>
                  <a:ext uri="{0D108BD9-81ED-4DB2-BD59-A6C34878D82A}">
                    <a16:rowId xmlns:a16="http://schemas.microsoft.com/office/drawing/2014/main" val="2147024772"/>
                  </a:ext>
                </a:extLst>
              </a:tr>
              <a:tr h="293555">
                <a:tc>
                  <a:txBody>
                    <a:bodyPr/>
                    <a:lstStyle/>
                    <a:p>
                      <a:pPr algn="r" fontAlgn="ctr"/>
                      <a:r>
                        <a:rPr lang="en-GB" sz="1600" b="0" i="1" u="none" strike="noStrike">
                          <a:solidFill>
                            <a:srgbClr val="000000"/>
                          </a:solidFill>
                          <a:effectLst/>
                          <a:latin typeface="Arial" panose="020B0604020202020204" pitchFamily="34" charset="0"/>
                          <a:cs typeface="Arial" panose="020B0604020202020204" pitchFamily="34" charset="0"/>
                        </a:rPr>
                        <a:t>Educational institutions (schools, universities, college, day care facilities)</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dirty="0">
                          <a:solidFill>
                            <a:srgbClr val="000000"/>
                          </a:solidFill>
                          <a:effectLst/>
                          <a:latin typeface="Arial" panose="020B0604020202020204" pitchFamily="34" charset="0"/>
                          <a:cs typeface="Arial" panose="020B0604020202020204" pitchFamily="34" charset="0"/>
                        </a:rPr>
                        <a:t>41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306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3222300907"/>
                  </a:ext>
                </a:extLst>
              </a:tr>
              <a:tr h="293555">
                <a:tc>
                  <a:txBody>
                    <a:bodyPr/>
                    <a:lstStyle/>
                    <a:p>
                      <a:pPr algn="r" fontAlgn="ctr"/>
                      <a:r>
                        <a:rPr lang="en-ZA" sz="1600" b="0" i="1" u="none" strike="noStrike">
                          <a:solidFill>
                            <a:srgbClr val="000000"/>
                          </a:solidFill>
                          <a:effectLst/>
                          <a:latin typeface="Arial" panose="020B0604020202020204" pitchFamily="34" charset="0"/>
                          <a:cs typeface="Arial" panose="020B0604020202020204" pitchFamily="34" charset="0"/>
                        </a:rPr>
                        <a:t>Prison/ juvenile centre/ holding cells/ deportation centre</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70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extLst>
                  <a:ext uri="{0D108BD9-81ED-4DB2-BD59-A6C34878D82A}">
                    <a16:rowId xmlns:a16="http://schemas.microsoft.com/office/drawing/2014/main" val="581540850"/>
                  </a:ext>
                </a:extLst>
              </a:tr>
              <a:tr h="293555">
                <a:tc>
                  <a:txBody>
                    <a:bodyPr/>
                    <a:lstStyle/>
                    <a:p>
                      <a:pPr algn="r" fontAlgn="ctr"/>
                      <a:r>
                        <a:rPr lang="en-GB" sz="1600" b="0" i="1" u="none" strike="noStrike">
                          <a:solidFill>
                            <a:srgbClr val="000000"/>
                          </a:solidFill>
                          <a:effectLst/>
                          <a:latin typeface="Arial" panose="020B0604020202020204" pitchFamily="34" charset="0"/>
                          <a:cs typeface="Arial" panose="020B0604020202020204" pitchFamily="34" charset="0"/>
                        </a:rPr>
                        <a:t>Farm (according to rural safety strategy)</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60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2369595159"/>
                  </a:ext>
                </a:extLst>
              </a:tr>
            </a:tbl>
          </a:graphicData>
        </a:graphic>
      </p:graphicFrame>
    </p:spTree>
    <p:extLst>
      <p:ext uri="{BB962C8B-B14F-4D97-AF65-F5344CB8AC3E}">
        <p14:creationId xmlns:p14="http://schemas.microsoft.com/office/powerpoint/2010/main" val="24940871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Murder</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18</a:t>
            </a:fld>
            <a:endParaRPr lang="en-ZA" dirty="0"/>
          </a:p>
        </p:txBody>
      </p:sp>
      <p:pic>
        <p:nvPicPr>
          <p:cNvPr id="5" name="Picture 4">
            <a:extLst>
              <a:ext uri="{FF2B5EF4-FFF2-40B4-BE49-F238E27FC236}">
                <a16:creationId xmlns:a16="http://schemas.microsoft.com/office/drawing/2014/main" id="{9B6EDEEF-44C3-2E61-293D-58F940B99316}"/>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1487198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Murder</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Per ratio: Provincial distribution (April to June)</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19</a:t>
            </a:fld>
            <a:endParaRPr lang="en-ZA" dirty="0"/>
          </a:p>
        </p:txBody>
      </p:sp>
      <p:sp>
        <p:nvSpPr>
          <p:cNvPr id="6" name="TextBox 5">
            <a:extLst>
              <a:ext uri="{FF2B5EF4-FFF2-40B4-BE49-F238E27FC236}">
                <a16:creationId xmlns:a16="http://schemas.microsoft.com/office/drawing/2014/main" id="{93A63600-CCBE-D045-D29F-75F9A1BF87B6}"/>
              </a:ext>
            </a:extLst>
          </p:cNvPr>
          <p:cNvSpPr txBox="1"/>
          <p:nvPr/>
        </p:nvSpPr>
        <p:spPr>
          <a:xfrm>
            <a:off x="0" y="6606523"/>
            <a:ext cx="11234004" cy="276999"/>
          </a:xfrm>
          <a:prstGeom prst="rect">
            <a:avLst/>
          </a:prstGeom>
          <a:noFill/>
        </p:spPr>
        <p:txBody>
          <a:bodyPr wrap="square" rtlCol="0">
            <a:spAutoFit/>
          </a:bodyPr>
          <a:lstStyle/>
          <a:p>
            <a:r>
              <a:rPr lang="en-US" sz="1200" b="1" i="0" u="none" strike="noStrike" baseline="0" dirty="0">
                <a:solidFill>
                  <a:srgbClr val="E36C09"/>
                </a:solidFill>
                <a:latin typeface="Calibri" panose="020F0502020204030204" pitchFamily="34" charset="0"/>
              </a:rPr>
              <a:t>PER CAPITA (*RATIO PER 100 000 OF THE POPULATION). MID-YEAR POPULATION ESTIMATES, 2021 SERIES </a:t>
            </a:r>
            <a:endParaRPr lang="en-ZA" sz="1200" dirty="0"/>
          </a:p>
        </p:txBody>
      </p:sp>
      <p:pic>
        <p:nvPicPr>
          <p:cNvPr id="9" name="Picture 8">
            <a:extLst>
              <a:ext uri="{FF2B5EF4-FFF2-40B4-BE49-F238E27FC236}">
                <a16:creationId xmlns:a16="http://schemas.microsoft.com/office/drawing/2014/main" id="{19A65B90-850F-916F-8B9E-C71EB1BC7F29}"/>
              </a:ext>
            </a:extLst>
          </p:cNvPr>
          <p:cNvPicPr>
            <a:picLocks noChangeAspect="1"/>
          </p:cNvPicPr>
          <p:nvPr/>
        </p:nvPicPr>
        <p:blipFill>
          <a:blip r:embed="rId3"/>
          <a:stretch>
            <a:fillRect/>
          </a:stretch>
        </p:blipFill>
        <p:spPr>
          <a:xfrm>
            <a:off x="190500" y="952501"/>
            <a:ext cx="11874500" cy="5550279"/>
          </a:xfrm>
          <a:prstGeom prst="rect">
            <a:avLst/>
          </a:prstGeom>
        </p:spPr>
      </p:pic>
    </p:spTree>
    <p:extLst>
      <p:ext uri="{BB962C8B-B14F-4D97-AF65-F5344CB8AC3E}">
        <p14:creationId xmlns:p14="http://schemas.microsoft.com/office/powerpoint/2010/main" val="4136218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a:bodyPr>
          <a:lstStyle/>
          <a:p>
            <a:r>
              <a:rPr lang="en-ZA" dirty="0"/>
              <a:t>Table of contents</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2</a:t>
            </a:fld>
            <a:endParaRPr lang="en-ZA" dirty="0"/>
          </a:p>
        </p:txBody>
      </p:sp>
      <p:sp>
        <p:nvSpPr>
          <p:cNvPr id="5" name="Content Placeholder 2">
            <a:extLst>
              <a:ext uri="{FF2B5EF4-FFF2-40B4-BE49-F238E27FC236}">
                <a16:creationId xmlns:a16="http://schemas.microsoft.com/office/drawing/2014/main" id="{2C2D73F3-AB62-2485-8FD6-243314D01DAF}"/>
              </a:ext>
            </a:extLst>
          </p:cNvPr>
          <p:cNvSpPr txBox="1">
            <a:spLocks/>
          </p:cNvSpPr>
          <p:nvPr/>
        </p:nvSpPr>
        <p:spPr>
          <a:xfrm>
            <a:off x="838200" y="936669"/>
            <a:ext cx="11192198" cy="5830050"/>
          </a:xfrm>
          <a:prstGeom prst="rect">
            <a:avLst/>
          </a:prstGeom>
        </p:spPr>
        <p:txBody>
          <a:bodyPr anchor="ctr" anchorCtr="0">
            <a:noAutofit/>
          </a:bodyPr>
          <a:lstStyle>
            <a:lvl1pPr marL="91438" indent="-91438" algn="l" defTabSz="914377"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Calibri" panose="020F0502020204030204" pitchFamily="34" charset="0"/>
                <a:ea typeface="+mn-ea"/>
                <a:cs typeface="Calibri" panose="020F0502020204030204" pitchFamily="34" charset="0"/>
              </a:defRPr>
            </a:lvl1pPr>
            <a:lvl2pPr marL="265169" indent="-137157" algn="l" defTabSz="914377"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Calibri" panose="020F0502020204030204" pitchFamily="34" charset="0"/>
                <a:ea typeface="+mn-ea"/>
                <a:cs typeface="Calibri" panose="020F0502020204030204" pitchFamily="34" charset="0"/>
              </a:defRPr>
            </a:lvl2pPr>
            <a:lvl3pPr marL="448045"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Calibri" panose="020F0502020204030204" pitchFamily="34" charset="0"/>
              </a:defRPr>
            </a:lvl3pPr>
            <a:lvl4pPr marL="594345"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Calibri" panose="020F0502020204030204" pitchFamily="34" charset="0"/>
              </a:defRPr>
            </a:lvl4pPr>
            <a:lvl5pPr marL="777221"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Calibri" panose="020F0502020204030204" pitchFamily="34" charset="0"/>
              </a:defRPr>
            </a:lvl5pPr>
            <a:lvl6pPr marL="914377"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677"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22"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22"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358775" indent="-358775">
              <a:buClrTx/>
              <a:buFont typeface="Wingdings" panose="05000000000000000000" pitchFamily="2" charset="2"/>
              <a:buChar char="q"/>
            </a:pPr>
            <a:r>
              <a:rPr lang="en-ZA" sz="2000" b="1" dirty="0">
                <a:solidFill>
                  <a:srgbClr val="002060"/>
                </a:solidFill>
              </a:rPr>
              <a:t>Methodology</a:t>
            </a:r>
          </a:p>
          <a:p>
            <a:pPr marL="536575" lvl="1" indent="-407988">
              <a:buClrTx/>
              <a:buFont typeface="Wingdings" panose="05000000000000000000" pitchFamily="2" charset="2"/>
              <a:buChar char="q"/>
            </a:pPr>
            <a:r>
              <a:rPr lang="en-ZA" b="1" dirty="0">
                <a:solidFill>
                  <a:srgbClr val="002060"/>
                </a:solidFill>
              </a:rPr>
              <a:t>Counting rules </a:t>
            </a:r>
          </a:p>
          <a:p>
            <a:pPr marL="536575" lvl="1" indent="-407988">
              <a:buClrTx/>
              <a:buFont typeface="Wingdings" panose="05000000000000000000" pitchFamily="2" charset="2"/>
              <a:buChar char="q"/>
            </a:pPr>
            <a:r>
              <a:rPr lang="en-ZA" b="1" dirty="0">
                <a:solidFill>
                  <a:srgbClr val="002060"/>
                </a:solidFill>
              </a:rPr>
              <a:t>Quality management</a:t>
            </a:r>
          </a:p>
          <a:p>
            <a:pPr marL="536575" lvl="1" indent="-407988">
              <a:buClrTx/>
              <a:buFont typeface="Wingdings" panose="05000000000000000000" pitchFamily="2" charset="2"/>
              <a:buChar char="q"/>
            </a:pPr>
            <a:r>
              <a:rPr lang="en-ZA" b="1" dirty="0">
                <a:solidFill>
                  <a:srgbClr val="002060"/>
                </a:solidFill>
              </a:rPr>
              <a:t>Dissemination</a:t>
            </a:r>
          </a:p>
          <a:p>
            <a:pPr marL="358775" indent="-358775">
              <a:buClrTx/>
              <a:buFont typeface="Wingdings" panose="05000000000000000000" pitchFamily="2" charset="2"/>
              <a:buChar char="q"/>
            </a:pPr>
            <a:r>
              <a:rPr lang="en-ZA" sz="2000" b="1" dirty="0">
                <a:solidFill>
                  <a:srgbClr val="002060"/>
                </a:solidFill>
              </a:rPr>
              <a:t>Crime statistics analysis</a:t>
            </a:r>
          </a:p>
          <a:p>
            <a:pPr marL="536575" lvl="1" indent="-407988">
              <a:buClrTx/>
              <a:buFont typeface="Wingdings" panose="05000000000000000000" pitchFamily="2" charset="2"/>
              <a:buChar char="q"/>
            </a:pPr>
            <a:r>
              <a:rPr lang="en-ZA" b="1" dirty="0">
                <a:solidFill>
                  <a:srgbClr val="002060"/>
                </a:solidFill>
              </a:rPr>
              <a:t>National crime overview</a:t>
            </a:r>
          </a:p>
          <a:p>
            <a:pPr marL="536575" lvl="1" indent="-407988">
              <a:buClrTx/>
              <a:buFont typeface="Wingdings" panose="05000000000000000000" pitchFamily="2" charset="2"/>
              <a:buChar char="q"/>
            </a:pPr>
            <a:r>
              <a:rPr lang="en-ZA" b="1" dirty="0">
                <a:solidFill>
                  <a:srgbClr val="002060"/>
                </a:solidFill>
              </a:rPr>
              <a:t>Trends &amp; Provincial contributions / TOP 30 contributing stations</a:t>
            </a:r>
          </a:p>
          <a:p>
            <a:pPr lvl="3">
              <a:buClrTx/>
              <a:buFont typeface="Wingdings" panose="05000000000000000000" pitchFamily="2" charset="2"/>
              <a:buChar char="§"/>
            </a:pPr>
            <a:r>
              <a:rPr lang="en-ZA" sz="1800" dirty="0">
                <a:solidFill>
                  <a:srgbClr val="002060"/>
                </a:solidFill>
              </a:rPr>
              <a:t>17 community reported serious crimes</a:t>
            </a:r>
          </a:p>
          <a:p>
            <a:pPr lvl="3">
              <a:buClrTx/>
              <a:buFont typeface="Wingdings" panose="05000000000000000000" pitchFamily="2" charset="2"/>
              <a:buChar char="§"/>
            </a:pPr>
            <a:r>
              <a:rPr lang="en-ZA" sz="1800" dirty="0">
                <a:solidFill>
                  <a:srgbClr val="002060"/>
                </a:solidFill>
              </a:rPr>
              <a:t>Contact crimes</a:t>
            </a:r>
          </a:p>
          <a:p>
            <a:pPr lvl="4">
              <a:buClrTx/>
              <a:buFont typeface="Wingdings" panose="05000000000000000000" pitchFamily="2" charset="2"/>
              <a:buChar char="§"/>
            </a:pPr>
            <a:r>
              <a:rPr lang="en-ZA" sz="1800" dirty="0">
                <a:solidFill>
                  <a:srgbClr val="002060"/>
                </a:solidFill>
              </a:rPr>
              <a:t>Kidnapping</a:t>
            </a:r>
          </a:p>
          <a:p>
            <a:pPr lvl="3">
              <a:buClrTx/>
              <a:buFont typeface="Wingdings" panose="05000000000000000000" pitchFamily="2" charset="2"/>
              <a:buChar char="§"/>
            </a:pPr>
            <a:r>
              <a:rPr lang="en-ZA" sz="1800" dirty="0">
                <a:solidFill>
                  <a:srgbClr val="002060"/>
                </a:solidFill>
              </a:rPr>
              <a:t>Contact related crimes</a:t>
            </a:r>
          </a:p>
          <a:p>
            <a:pPr lvl="3">
              <a:buClrTx/>
              <a:buFont typeface="Wingdings" panose="05000000000000000000" pitchFamily="2" charset="2"/>
              <a:buChar char="§"/>
            </a:pPr>
            <a:r>
              <a:rPr lang="en-ZA" sz="1800" dirty="0">
                <a:solidFill>
                  <a:srgbClr val="002060"/>
                </a:solidFill>
              </a:rPr>
              <a:t>Property related crime</a:t>
            </a:r>
          </a:p>
          <a:p>
            <a:pPr lvl="3">
              <a:buClrTx/>
              <a:buFont typeface="Wingdings" panose="05000000000000000000" pitchFamily="2" charset="2"/>
              <a:buChar char="§"/>
            </a:pPr>
            <a:r>
              <a:rPr lang="en-ZA" sz="1800" dirty="0">
                <a:solidFill>
                  <a:srgbClr val="002060"/>
                </a:solidFill>
              </a:rPr>
              <a:t>Other serious crime</a:t>
            </a:r>
          </a:p>
          <a:p>
            <a:pPr lvl="3">
              <a:buClrTx/>
              <a:buFont typeface="Wingdings" panose="05000000000000000000" pitchFamily="2" charset="2"/>
              <a:buChar char="§"/>
            </a:pPr>
            <a:r>
              <a:rPr lang="en-ZA" sz="1800" dirty="0">
                <a:solidFill>
                  <a:srgbClr val="002060"/>
                </a:solidFill>
              </a:rPr>
              <a:t>Crime detected as a result of police actions</a:t>
            </a:r>
          </a:p>
          <a:p>
            <a:pPr lvl="3">
              <a:buClrTx/>
              <a:buFont typeface="Wingdings" panose="05000000000000000000" pitchFamily="2" charset="2"/>
              <a:buChar char="§"/>
            </a:pPr>
            <a:r>
              <a:rPr lang="en-ZA" sz="1800" dirty="0">
                <a:solidFill>
                  <a:srgbClr val="002060"/>
                </a:solidFill>
              </a:rPr>
              <a:t>Core diversions</a:t>
            </a:r>
          </a:p>
          <a:p>
            <a:pPr lvl="3">
              <a:buClrTx/>
              <a:buFont typeface="Wingdings" panose="05000000000000000000" pitchFamily="2" charset="2"/>
              <a:buChar char="§"/>
            </a:pPr>
            <a:r>
              <a:rPr lang="en-ZA" sz="1800" dirty="0">
                <a:solidFill>
                  <a:srgbClr val="002060"/>
                </a:solidFill>
              </a:rPr>
              <a:t>Provincial crime overviews</a:t>
            </a:r>
          </a:p>
          <a:p>
            <a:pPr marL="358775" indent="-358775">
              <a:buClrTx/>
              <a:buFont typeface="Wingdings" panose="05000000000000000000" pitchFamily="2" charset="2"/>
              <a:buChar char="q"/>
            </a:pPr>
            <a:r>
              <a:rPr lang="en-ZA" sz="2000" b="1" dirty="0">
                <a:solidFill>
                  <a:srgbClr val="002060"/>
                </a:solidFill>
              </a:rPr>
              <a:t>Definitions of crime</a:t>
            </a:r>
          </a:p>
        </p:txBody>
      </p:sp>
    </p:spTree>
    <p:extLst>
      <p:ext uri="{BB962C8B-B14F-4D97-AF65-F5344CB8AC3E}">
        <p14:creationId xmlns:p14="http://schemas.microsoft.com/office/powerpoint/2010/main" val="37761436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0916270B-D519-5361-5F63-3887339EFBD8}"/>
              </a:ext>
            </a:extLst>
          </p:cNvPr>
          <p:cNvPicPr>
            <a:picLocks noChangeAspect="1"/>
          </p:cNvPicPr>
          <p:nvPr/>
        </p:nvPicPr>
        <p:blipFill>
          <a:blip r:embed="rId3">
            <a:clrChange>
              <a:clrFrom>
                <a:srgbClr val="FFFFFF"/>
              </a:clrFrom>
              <a:clrTo>
                <a:srgbClr val="FFFFFF">
                  <a:alpha val="0"/>
                </a:srgbClr>
              </a:clrTo>
            </a:clrChange>
          </a:blip>
          <a:srcRect l="11103" r="11232"/>
          <a:stretch/>
        </p:blipFill>
        <p:spPr>
          <a:xfrm>
            <a:off x="3579207" y="0"/>
            <a:ext cx="8612792" cy="6858000"/>
          </a:xfrm>
          <a:prstGeom prst="rect">
            <a:avLst/>
          </a:prstGeom>
        </p:spPr>
      </p:pic>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Murder</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Per ratio: Provincial distribution (</a:t>
            </a:r>
            <a:r>
              <a:rPr lang="en-GB" b="1" dirty="0"/>
              <a:t>April 2026 to June 2026</a:t>
            </a:r>
            <a:r>
              <a:rPr lang="en-ZA" b="1" dirty="0"/>
              <a:t>)</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20</a:t>
            </a:fld>
            <a:endParaRPr lang="en-ZA" dirty="0"/>
          </a:p>
        </p:txBody>
      </p:sp>
      <p:sp>
        <p:nvSpPr>
          <p:cNvPr id="6" name="TextBox 5">
            <a:extLst>
              <a:ext uri="{FF2B5EF4-FFF2-40B4-BE49-F238E27FC236}">
                <a16:creationId xmlns:a16="http://schemas.microsoft.com/office/drawing/2014/main" id="{4EC8D33C-ABEB-30DE-F9D5-080514A888D7}"/>
              </a:ext>
            </a:extLst>
          </p:cNvPr>
          <p:cNvSpPr txBox="1"/>
          <p:nvPr/>
        </p:nvSpPr>
        <p:spPr>
          <a:xfrm>
            <a:off x="-1" y="6171138"/>
            <a:ext cx="3162301" cy="646331"/>
          </a:xfrm>
          <a:prstGeom prst="rect">
            <a:avLst/>
          </a:prstGeom>
          <a:noFill/>
        </p:spPr>
        <p:txBody>
          <a:bodyPr wrap="square" rtlCol="0">
            <a:spAutoFit/>
          </a:bodyPr>
          <a:lstStyle/>
          <a:p>
            <a:pPr algn="ctr"/>
            <a:r>
              <a:rPr lang="en-US" sz="1200" b="1" i="0" u="none" strike="noStrike" baseline="0" dirty="0">
                <a:solidFill>
                  <a:srgbClr val="E36C09"/>
                </a:solidFill>
                <a:latin typeface="Calibri" panose="020F0502020204030204" pitchFamily="34" charset="0"/>
              </a:rPr>
              <a:t>PER CAPITA (*RATIO PER 100 000 OF THE POPULATION). MID-YEAR POPULATION ESTIMATES, 2021 SERIES </a:t>
            </a:r>
            <a:endParaRPr lang="en-ZA" sz="1200" dirty="0"/>
          </a:p>
        </p:txBody>
      </p:sp>
      <p:pic>
        <p:nvPicPr>
          <p:cNvPr id="1026" name="Picture 2" descr="East West North South Symbol icon PNG and SVG Vector Free ...">
            <a:extLst>
              <a:ext uri="{FF2B5EF4-FFF2-40B4-BE49-F238E27FC236}">
                <a16:creationId xmlns:a16="http://schemas.microsoft.com/office/drawing/2014/main" id="{7E05ECED-EDA2-C9BF-3EF2-D9C67D3DE8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33113" y="5324191"/>
            <a:ext cx="846947" cy="846947"/>
          </a:xfrm>
          <a:prstGeom prst="rect">
            <a:avLst/>
          </a:prstGeom>
          <a:noFill/>
          <a:extLst>
            <a:ext uri="{909E8E84-426E-40DD-AFC4-6F175D3DCCD1}">
              <a14:hiddenFill xmlns:a14="http://schemas.microsoft.com/office/drawing/2010/main">
                <a:solidFill>
                  <a:srgbClr val="FFFFFF"/>
                </a:solidFill>
              </a14:hiddenFill>
            </a:ext>
          </a:extLst>
        </p:spPr>
      </p:pic>
      <p:sp>
        <p:nvSpPr>
          <p:cNvPr id="15" name="Oval 14">
            <a:extLst>
              <a:ext uri="{FF2B5EF4-FFF2-40B4-BE49-F238E27FC236}">
                <a16:creationId xmlns:a16="http://schemas.microsoft.com/office/drawing/2014/main" id="{1B7B853C-7974-F4D4-AC31-F79DCC148332}"/>
              </a:ext>
            </a:extLst>
          </p:cNvPr>
          <p:cNvSpPr/>
          <p:nvPr/>
        </p:nvSpPr>
        <p:spPr>
          <a:xfrm>
            <a:off x="353370" y="2112714"/>
            <a:ext cx="447869" cy="169426"/>
          </a:xfrm>
          <a:prstGeom prst="ellipse">
            <a:avLst/>
          </a:prstGeom>
          <a:solidFill>
            <a:srgbClr val="FFCCCC"/>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6" name="Oval 15">
            <a:extLst>
              <a:ext uri="{FF2B5EF4-FFF2-40B4-BE49-F238E27FC236}">
                <a16:creationId xmlns:a16="http://schemas.microsoft.com/office/drawing/2014/main" id="{EDF831F0-D83C-92AE-EE1F-4EE361290E37}"/>
              </a:ext>
            </a:extLst>
          </p:cNvPr>
          <p:cNvSpPr/>
          <p:nvPr/>
        </p:nvSpPr>
        <p:spPr>
          <a:xfrm>
            <a:off x="353370" y="2336649"/>
            <a:ext cx="447869" cy="169426"/>
          </a:xfrm>
          <a:prstGeom prst="ellipse">
            <a:avLst/>
          </a:prstGeom>
          <a:solidFill>
            <a:srgbClr val="FF907D"/>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7" name="Oval 16">
            <a:extLst>
              <a:ext uri="{FF2B5EF4-FFF2-40B4-BE49-F238E27FC236}">
                <a16:creationId xmlns:a16="http://schemas.microsoft.com/office/drawing/2014/main" id="{50AB0276-3D24-B9E8-16FE-C6843FCBFA7D}"/>
              </a:ext>
            </a:extLst>
          </p:cNvPr>
          <p:cNvSpPr/>
          <p:nvPr/>
        </p:nvSpPr>
        <p:spPr>
          <a:xfrm>
            <a:off x="353370" y="2560584"/>
            <a:ext cx="447869" cy="169426"/>
          </a:xfrm>
          <a:prstGeom prst="ellipse">
            <a:avLst/>
          </a:prstGeom>
          <a:solidFill>
            <a:srgbClr val="F2553D"/>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8" name="Oval 17">
            <a:extLst>
              <a:ext uri="{FF2B5EF4-FFF2-40B4-BE49-F238E27FC236}">
                <a16:creationId xmlns:a16="http://schemas.microsoft.com/office/drawing/2014/main" id="{AF42CE39-A5B4-54AC-C1AF-64C03F06567C}"/>
              </a:ext>
            </a:extLst>
          </p:cNvPr>
          <p:cNvSpPr/>
          <p:nvPr/>
        </p:nvSpPr>
        <p:spPr>
          <a:xfrm>
            <a:off x="353370" y="2784519"/>
            <a:ext cx="447869" cy="169426"/>
          </a:xfrm>
          <a:prstGeom prst="ellipse">
            <a:avLst/>
          </a:prstGeom>
          <a:solidFill>
            <a:srgbClr val="DB00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9" name="TextBox 18">
            <a:extLst>
              <a:ext uri="{FF2B5EF4-FFF2-40B4-BE49-F238E27FC236}">
                <a16:creationId xmlns:a16="http://schemas.microsoft.com/office/drawing/2014/main" id="{F6646130-4FBD-268E-B674-B50318829633}"/>
              </a:ext>
            </a:extLst>
          </p:cNvPr>
          <p:cNvSpPr txBox="1"/>
          <p:nvPr/>
        </p:nvSpPr>
        <p:spPr>
          <a:xfrm>
            <a:off x="801239" y="2035151"/>
            <a:ext cx="824361" cy="338554"/>
          </a:xfrm>
          <a:prstGeom prst="rect">
            <a:avLst/>
          </a:prstGeom>
          <a:noFill/>
        </p:spPr>
        <p:txBody>
          <a:bodyPr wrap="square" rtlCol="0">
            <a:spAutoFit/>
          </a:bodyPr>
          <a:lstStyle/>
          <a:p>
            <a:pPr algn="ctr"/>
            <a:r>
              <a:rPr lang="en-ZA" sz="1600" b="1" dirty="0"/>
              <a:t>0 – 3</a:t>
            </a:r>
          </a:p>
        </p:txBody>
      </p:sp>
      <p:sp>
        <p:nvSpPr>
          <p:cNvPr id="20" name="TextBox 19">
            <a:extLst>
              <a:ext uri="{FF2B5EF4-FFF2-40B4-BE49-F238E27FC236}">
                <a16:creationId xmlns:a16="http://schemas.microsoft.com/office/drawing/2014/main" id="{A959E12A-F035-4B02-B7D0-4F5A0AAF44CB}"/>
              </a:ext>
            </a:extLst>
          </p:cNvPr>
          <p:cNvSpPr txBox="1"/>
          <p:nvPr/>
        </p:nvSpPr>
        <p:spPr>
          <a:xfrm>
            <a:off x="801239" y="2259086"/>
            <a:ext cx="824361" cy="338554"/>
          </a:xfrm>
          <a:prstGeom prst="rect">
            <a:avLst/>
          </a:prstGeom>
          <a:noFill/>
        </p:spPr>
        <p:txBody>
          <a:bodyPr wrap="square" rtlCol="0">
            <a:spAutoFit/>
          </a:bodyPr>
          <a:lstStyle/>
          <a:p>
            <a:pPr algn="ctr"/>
            <a:r>
              <a:rPr lang="en-ZA" sz="1600" b="1" dirty="0"/>
              <a:t>4 – 6</a:t>
            </a:r>
          </a:p>
        </p:txBody>
      </p:sp>
      <p:sp>
        <p:nvSpPr>
          <p:cNvPr id="21" name="TextBox 20">
            <a:extLst>
              <a:ext uri="{FF2B5EF4-FFF2-40B4-BE49-F238E27FC236}">
                <a16:creationId xmlns:a16="http://schemas.microsoft.com/office/drawing/2014/main" id="{D9CAD6BA-948E-1F6B-B0F4-4A8A9B96F301}"/>
              </a:ext>
            </a:extLst>
          </p:cNvPr>
          <p:cNvSpPr txBox="1"/>
          <p:nvPr/>
        </p:nvSpPr>
        <p:spPr>
          <a:xfrm>
            <a:off x="801239" y="2483021"/>
            <a:ext cx="824361" cy="338554"/>
          </a:xfrm>
          <a:prstGeom prst="rect">
            <a:avLst/>
          </a:prstGeom>
          <a:noFill/>
        </p:spPr>
        <p:txBody>
          <a:bodyPr wrap="square" rtlCol="0">
            <a:spAutoFit/>
          </a:bodyPr>
          <a:lstStyle/>
          <a:p>
            <a:pPr algn="ctr"/>
            <a:r>
              <a:rPr lang="en-ZA" sz="1600" b="1" dirty="0"/>
              <a:t>7 – 10</a:t>
            </a:r>
          </a:p>
        </p:txBody>
      </p:sp>
      <p:sp>
        <p:nvSpPr>
          <p:cNvPr id="22" name="TextBox 21">
            <a:extLst>
              <a:ext uri="{FF2B5EF4-FFF2-40B4-BE49-F238E27FC236}">
                <a16:creationId xmlns:a16="http://schemas.microsoft.com/office/drawing/2014/main" id="{8A55512B-969C-F6FF-3B59-63A66FA97DEE}"/>
              </a:ext>
            </a:extLst>
          </p:cNvPr>
          <p:cNvSpPr txBox="1"/>
          <p:nvPr/>
        </p:nvSpPr>
        <p:spPr>
          <a:xfrm>
            <a:off x="801239" y="2706956"/>
            <a:ext cx="824361" cy="338554"/>
          </a:xfrm>
          <a:prstGeom prst="rect">
            <a:avLst/>
          </a:prstGeom>
          <a:noFill/>
        </p:spPr>
        <p:txBody>
          <a:bodyPr wrap="square" rtlCol="0">
            <a:spAutoFit/>
          </a:bodyPr>
          <a:lstStyle/>
          <a:p>
            <a:pPr algn="ctr"/>
            <a:r>
              <a:rPr lang="en-ZA" sz="1600" b="1" dirty="0"/>
              <a:t>11 – 15</a:t>
            </a:r>
          </a:p>
        </p:txBody>
      </p:sp>
      <p:sp>
        <p:nvSpPr>
          <p:cNvPr id="23" name="TextBox 22">
            <a:extLst>
              <a:ext uri="{FF2B5EF4-FFF2-40B4-BE49-F238E27FC236}">
                <a16:creationId xmlns:a16="http://schemas.microsoft.com/office/drawing/2014/main" id="{0F03CFC9-9E8E-32F7-41BF-51609E39C7DE}"/>
              </a:ext>
            </a:extLst>
          </p:cNvPr>
          <p:cNvSpPr txBox="1"/>
          <p:nvPr/>
        </p:nvSpPr>
        <p:spPr>
          <a:xfrm>
            <a:off x="335665" y="1437640"/>
            <a:ext cx="1446828" cy="584775"/>
          </a:xfrm>
          <a:prstGeom prst="rect">
            <a:avLst/>
          </a:prstGeom>
          <a:noFill/>
        </p:spPr>
        <p:txBody>
          <a:bodyPr wrap="square" rtlCol="0">
            <a:spAutoFit/>
          </a:bodyPr>
          <a:lstStyle/>
          <a:p>
            <a:pPr algn="ctr"/>
            <a:r>
              <a:rPr lang="en-ZA" sz="1600" b="1" dirty="0"/>
              <a:t>Province murder ratio</a:t>
            </a:r>
          </a:p>
        </p:txBody>
      </p:sp>
      <p:pic>
        <p:nvPicPr>
          <p:cNvPr id="10" name="Picture 9">
            <a:extLst>
              <a:ext uri="{FF2B5EF4-FFF2-40B4-BE49-F238E27FC236}">
                <a16:creationId xmlns:a16="http://schemas.microsoft.com/office/drawing/2014/main" id="{CDF64112-103E-C339-2C75-05DE3407037A}"/>
              </a:ext>
            </a:extLst>
          </p:cNvPr>
          <p:cNvPicPr>
            <a:picLocks noChangeAspect="1"/>
          </p:cNvPicPr>
          <p:nvPr/>
        </p:nvPicPr>
        <p:blipFill>
          <a:blip r:embed="rId5"/>
          <a:stretch>
            <a:fillRect/>
          </a:stretch>
        </p:blipFill>
        <p:spPr>
          <a:xfrm>
            <a:off x="1" y="3904056"/>
            <a:ext cx="3813705" cy="2332058"/>
          </a:xfrm>
          <a:prstGeom prst="rect">
            <a:avLst/>
          </a:prstGeom>
        </p:spPr>
      </p:pic>
    </p:spTree>
    <p:extLst>
      <p:ext uri="{BB962C8B-B14F-4D97-AF65-F5344CB8AC3E}">
        <p14:creationId xmlns:p14="http://schemas.microsoft.com/office/powerpoint/2010/main" val="23841819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Murder</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TOP 30 stations</a:t>
            </a:r>
            <a:endParaRPr lang="en-ZA" sz="1400"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21</a:t>
            </a:fld>
            <a:endParaRPr lang="en-ZA" dirty="0"/>
          </a:p>
        </p:txBody>
      </p:sp>
      <p:pic>
        <p:nvPicPr>
          <p:cNvPr id="6" name="Picture 5">
            <a:extLst>
              <a:ext uri="{FF2B5EF4-FFF2-40B4-BE49-F238E27FC236}">
                <a16:creationId xmlns:a16="http://schemas.microsoft.com/office/drawing/2014/main" id="{F79C2629-95E1-5C07-EAC5-C39FE1930D29}"/>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18203965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Murder: Provincial distribution causative factors</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GB" b="1" dirty="0"/>
              <a:t>April 2026 to June 2026</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22</a:t>
            </a:fld>
            <a:endParaRPr lang="en-ZA" dirty="0"/>
          </a:p>
        </p:txBody>
      </p:sp>
      <p:sp>
        <p:nvSpPr>
          <p:cNvPr id="9" name="TextBox 8">
            <a:extLst>
              <a:ext uri="{FF2B5EF4-FFF2-40B4-BE49-F238E27FC236}">
                <a16:creationId xmlns:a16="http://schemas.microsoft.com/office/drawing/2014/main" id="{B24565C3-8385-AF34-E77B-63DD7C486D23}"/>
              </a:ext>
            </a:extLst>
          </p:cNvPr>
          <p:cNvSpPr txBox="1"/>
          <p:nvPr/>
        </p:nvSpPr>
        <p:spPr>
          <a:xfrm>
            <a:off x="0" y="6602400"/>
            <a:ext cx="12192000" cy="276999"/>
          </a:xfrm>
          <a:prstGeom prst="rect">
            <a:avLst/>
          </a:prstGeom>
          <a:noFill/>
        </p:spPr>
        <p:txBody>
          <a:bodyPr wrap="square" rtlCol="0">
            <a:spAutoFit/>
          </a:bodyPr>
          <a:lstStyle/>
          <a:p>
            <a:r>
              <a:rPr lang="en-ZA" sz="1200" b="1" dirty="0"/>
              <a:t>Sample size: murder = 5 170 counts</a:t>
            </a:r>
          </a:p>
        </p:txBody>
      </p:sp>
      <p:graphicFrame>
        <p:nvGraphicFramePr>
          <p:cNvPr id="7" name="Table 6">
            <a:extLst>
              <a:ext uri="{FF2B5EF4-FFF2-40B4-BE49-F238E27FC236}">
                <a16:creationId xmlns:a16="http://schemas.microsoft.com/office/drawing/2014/main" id="{AC9A6C7D-4612-F86B-FAA4-8A004EB99C1C}"/>
              </a:ext>
            </a:extLst>
          </p:cNvPr>
          <p:cNvGraphicFramePr>
            <a:graphicFrameLocks noGrp="1"/>
          </p:cNvGraphicFramePr>
          <p:nvPr>
            <p:extLst>
              <p:ext uri="{D42A27DB-BD31-4B8C-83A1-F6EECF244321}">
                <p14:modId xmlns:p14="http://schemas.microsoft.com/office/powerpoint/2010/main" val="3712935856"/>
              </p:ext>
            </p:extLst>
          </p:nvPr>
        </p:nvGraphicFramePr>
        <p:xfrm>
          <a:off x="317500" y="1079503"/>
          <a:ext cx="11637436" cy="5266748"/>
        </p:xfrm>
        <a:graphic>
          <a:graphicData uri="http://schemas.openxmlformats.org/drawingml/2006/table">
            <a:tbl>
              <a:tblPr/>
              <a:tblGrid>
                <a:gridCol w="4188904">
                  <a:extLst>
                    <a:ext uri="{9D8B030D-6E8A-4147-A177-3AD203B41FA5}">
                      <a16:colId xmlns:a16="http://schemas.microsoft.com/office/drawing/2014/main" val="1040504426"/>
                    </a:ext>
                  </a:extLst>
                </a:gridCol>
                <a:gridCol w="729127">
                  <a:extLst>
                    <a:ext uri="{9D8B030D-6E8A-4147-A177-3AD203B41FA5}">
                      <a16:colId xmlns:a16="http://schemas.microsoft.com/office/drawing/2014/main" val="724683657"/>
                    </a:ext>
                  </a:extLst>
                </a:gridCol>
                <a:gridCol w="729127">
                  <a:extLst>
                    <a:ext uri="{9D8B030D-6E8A-4147-A177-3AD203B41FA5}">
                      <a16:colId xmlns:a16="http://schemas.microsoft.com/office/drawing/2014/main" val="1430313541"/>
                    </a:ext>
                  </a:extLst>
                </a:gridCol>
                <a:gridCol w="729127">
                  <a:extLst>
                    <a:ext uri="{9D8B030D-6E8A-4147-A177-3AD203B41FA5}">
                      <a16:colId xmlns:a16="http://schemas.microsoft.com/office/drawing/2014/main" val="975432938"/>
                    </a:ext>
                  </a:extLst>
                </a:gridCol>
                <a:gridCol w="729127">
                  <a:extLst>
                    <a:ext uri="{9D8B030D-6E8A-4147-A177-3AD203B41FA5}">
                      <a16:colId xmlns:a16="http://schemas.microsoft.com/office/drawing/2014/main" val="3959623539"/>
                    </a:ext>
                  </a:extLst>
                </a:gridCol>
                <a:gridCol w="729127">
                  <a:extLst>
                    <a:ext uri="{9D8B030D-6E8A-4147-A177-3AD203B41FA5}">
                      <a16:colId xmlns:a16="http://schemas.microsoft.com/office/drawing/2014/main" val="2656926186"/>
                    </a:ext>
                  </a:extLst>
                </a:gridCol>
                <a:gridCol w="729127">
                  <a:extLst>
                    <a:ext uri="{9D8B030D-6E8A-4147-A177-3AD203B41FA5}">
                      <a16:colId xmlns:a16="http://schemas.microsoft.com/office/drawing/2014/main" val="3769005805"/>
                    </a:ext>
                  </a:extLst>
                </a:gridCol>
                <a:gridCol w="729127">
                  <a:extLst>
                    <a:ext uri="{9D8B030D-6E8A-4147-A177-3AD203B41FA5}">
                      <a16:colId xmlns:a16="http://schemas.microsoft.com/office/drawing/2014/main" val="3538753330"/>
                    </a:ext>
                  </a:extLst>
                </a:gridCol>
                <a:gridCol w="729127">
                  <a:extLst>
                    <a:ext uri="{9D8B030D-6E8A-4147-A177-3AD203B41FA5}">
                      <a16:colId xmlns:a16="http://schemas.microsoft.com/office/drawing/2014/main" val="832123657"/>
                    </a:ext>
                  </a:extLst>
                </a:gridCol>
                <a:gridCol w="729127">
                  <a:extLst>
                    <a:ext uri="{9D8B030D-6E8A-4147-A177-3AD203B41FA5}">
                      <a16:colId xmlns:a16="http://schemas.microsoft.com/office/drawing/2014/main" val="957947494"/>
                    </a:ext>
                  </a:extLst>
                </a:gridCol>
                <a:gridCol w="886389">
                  <a:extLst>
                    <a:ext uri="{9D8B030D-6E8A-4147-A177-3AD203B41FA5}">
                      <a16:colId xmlns:a16="http://schemas.microsoft.com/office/drawing/2014/main" val="2102360267"/>
                    </a:ext>
                  </a:extLst>
                </a:gridCol>
              </a:tblGrid>
              <a:tr h="370688">
                <a:tc>
                  <a:txBody>
                    <a:bodyPr/>
                    <a:lstStyle/>
                    <a:p>
                      <a:pPr algn="ctr" fontAlgn="ctr"/>
                      <a:r>
                        <a:rPr lang="en-ZA" sz="1700" b="1" i="0" u="none" strike="noStrike" dirty="0">
                          <a:solidFill>
                            <a:srgbClr val="000000"/>
                          </a:solidFill>
                          <a:effectLst/>
                          <a:latin typeface="Arial" panose="020B0604020202020204" pitchFamily="34" charset="0"/>
                        </a:rPr>
                        <a:t>Causative factors</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700" b="1" i="0" u="none" strike="noStrike" dirty="0">
                          <a:solidFill>
                            <a:srgbClr val="000000"/>
                          </a:solidFill>
                          <a:effectLst/>
                          <a:latin typeface="Arial" panose="020B0604020202020204" pitchFamily="34" charset="0"/>
                        </a:rPr>
                        <a:t>EC</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700" b="1" i="0" u="none" strike="noStrike" dirty="0">
                          <a:solidFill>
                            <a:srgbClr val="000000"/>
                          </a:solidFill>
                          <a:effectLst/>
                          <a:latin typeface="Arial" panose="020B0604020202020204" pitchFamily="34" charset="0"/>
                        </a:rPr>
                        <a:t>FS</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700" b="1" i="0" u="none" strike="noStrike" dirty="0">
                          <a:solidFill>
                            <a:srgbClr val="000000"/>
                          </a:solidFill>
                          <a:effectLst/>
                          <a:latin typeface="Arial" panose="020B0604020202020204" pitchFamily="34" charset="0"/>
                        </a:rPr>
                        <a:t>GP</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700" b="1" i="0" u="none" strike="noStrike" dirty="0">
                          <a:solidFill>
                            <a:srgbClr val="000000"/>
                          </a:solidFill>
                          <a:effectLst/>
                          <a:latin typeface="Arial" panose="020B0604020202020204" pitchFamily="34" charset="0"/>
                        </a:rPr>
                        <a:t>KZN</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700" b="1" i="0" u="none" strike="noStrike" dirty="0">
                          <a:solidFill>
                            <a:srgbClr val="000000"/>
                          </a:solidFill>
                          <a:effectLst/>
                          <a:latin typeface="Arial" panose="020B0604020202020204" pitchFamily="34" charset="0"/>
                        </a:rPr>
                        <a:t>LP</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700" b="1" i="0" u="none" strike="noStrike" dirty="0">
                          <a:solidFill>
                            <a:srgbClr val="000000"/>
                          </a:solidFill>
                          <a:effectLst/>
                          <a:latin typeface="Arial" panose="020B0604020202020204" pitchFamily="34" charset="0"/>
                        </a:rPr>
                        <a:t>MP</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700" b="1" i="0" u="none" strike="noStrike" dirty="0">
                          <a:solidFill>
                            <a:srgbClr val="000000"/>
                          </a:solidFill>
                          <a:effectLst/>
                          <a:latin typeface="Arial" panose="020B0604020202020204" pitchFamily="34" charset="0"/>
                        </a:rPr>
                        <a:t>NW</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700" b="1" i="0" u="none" strike="noStrike" dirty="0">
                          <a:solidFill>
                            <a:srgbClr val="000000"/>
                          </a:solidFill>
                          <a:effectLst/>
                          <a:latin typeface="Arial" panose="020B0604020202020204" pitchFamily="34" charset="0"/>
                        </a:rPr>
                        <a:t>NC</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700" b="1" i="0" u="none" strike="noStrike" dirty="0">
                          <a:solidFill>
                            <a:srgbClr val="000000"/>
                          </a:solidFill>
                          <a:effectLst/>
                          <a:latin typeface="Arial" panose="020B0604020202020204" pitchFamily="34" charset="0"/>
                        </a:rPr>
                        <a:t>WC</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800" b="1" i="0" u="none" strike="noStrike" dirty="0">
                          <a:solidFill>
                            <a:srgbClr val="002060"/>
                          </a:solidFill>
                          <a:effectLst/>
                          <a:latin typeface="Arial" panose="020B0604020202020204" pitchFamily="34" charset="0"/>
                        </a:rPr>
                        <a:t>RSA</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859135275"/>
                  </a:ext>
                </a:extLst>
              </a:tr>
              <a:tr h="646838">
                <a:tc>
                  <a:txBody>
                    <a:bodyPr/>
                    <a:lstStyle/>
                    <a:p>
                      <a:pPr algn="r" fontAlgn="ctr"/>
                      <a:r>
                        <a:rPr lang="en-ZA" sz="1600" b="0" i="1" u="none" strike="noStrike">
                          <a:solidFill>
                            <a:srgbClr val="000000"/>
                          </a:solidFill>
                          <a:effectLst/>
                          <a:latin typeface="Arial" panose="020B0604020202020204" pitchFamily="34" charset="0"/>
                        </a:rPr>
                        <a:t>Argument/ misunderstanding/ provocation/ fight</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195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49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164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124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58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46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210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rPr>
                        <a:t>880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536372233"/>
                  </a:ext>
                </a:extLst>
              </a:tr>
              <a:tr h="328394">
                <a:tc>
                  <a:txBody>
                    <a:bodyPr/>
                    <a:lstStyle/>
                    <a:p>
                      <a:pPr algn="r" fontAlgn="ctr"/>
                      <a:r>
                        <a:rPr lang="en-ZA" sz="1600" b="0" i="1" u="none" strike="noStrike" dirty="0">
                          <a:solidFill>
                            <a:srgbClr val="000000"/>
                          </a:solidFill>
                          <a:effectLst/>
                          <a:latin typeface="Arial" panose="020B0604020202020204" pitchFamily="34" charset="0"/>
                        </a:rPr>
                        <a:t>Retaliation/ Revenge/ Punishment </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47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139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307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022127564"/>
                  </a:ext>
                </a:extLst>
              </a:tr>
              <a:tr h="328394">
                <a:tc>
                  <a:txBody>
                    <a:bodyPr/>
                    <a:lstStyle/>
                    <a:p>
                      <a:pPr algn="r" fontAlgn="ctr"/>
                      <a:r>
                        <a:rPr lang="en-ZA" sz="1600" b="0" i="1" u="none" strike="noStrike">
                          <a:solidFill>
                            <a:srgbClr val="000000"/>
                          </a:solidFill>
                          <a:effectLst/>
                          <a:latin typeface="Arial" panose="020B0604020202020204" pitchFamily="34" charset="0"/>
                        </a:rPr>
                        <a:t>Vigilantism/ Mob justice</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51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81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65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53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rPr>
                        <a:t>305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676035141"/>
                  </a:ext>
                </a:extLst>
              </a:tr>
              <a:tr h="328394">
                <a:tc>
                  <a:txBody>
                    <a:bodyPr/>
                    <a:lstStyle/>
                    <a:p>
                      <a:pPr algn="r" fontAlgn="ctr"/>
                      <a:r>
                        <a:rPr lang="en-ZA" sz="1600" b="0" i="1" u="none" strike="noStrike">
                          <a:solidFill>
                            <a:srgbClr val="000000"/>
                          </a:solidFill>
                          <a:effectLst/>
                          <a:latin typeface="Arial" panose="020B0604020202020204" pitchFamily="34" charset="0"/>
                        </a:rPr>
                        <a:t>Robbery-related</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70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62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79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279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027140270"/>
                  </a:ext>
                </a:extLst>
              </a:tr>
              <a:tr h="328394">
                <a:tc>
                  <a:txBody>
                    <a:bodyPr/>
                    <a:lstStyle/>
                    <a:p>
                      <a:pPr algn="r" fontAlgn="ctr"/>
                      <a:r>
                        <a:rPr lang="en-ZA" sz="1600" b="0" i="1" u="none" strike="noStrike">
                          <a:solidFill>
                            <a:srgbClr val="000000"/>
                          </a:solidFill>
                          <a:effectLst/>
                          <a:latin typeface="Arial" panose="020B0604020202020204" pitchFamily="34" charset="0"/>
                        </a:rPr>
                        <a:t>Gang-related</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217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rPr>
                        <a:t>251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806850668"/>
                  </a:ext>
                </a:extLst>
              </a:tr>
              <a:tr h="646838">
                <a:tc>
                  <a:txBody>
                    <a:bodyPr/>
                    <a:lstStyle/>
                    <a:p>
                      <a:pPr algn="r" fontAlgn="ctr"/>
                      <a:r>
                        <a:rPr lang="en-GB" sz="1600" b="0" i="1" u="none" strike="noStrike">
                          <a:solidFill>
                            <a:srgbClr val="000000"/>
                          </a:solidFill>
                          <a:effectLst/>
                          <a:latin typeface="Arial" panose="020B0604020202020204" pitchFamily="34" charset="0"/>
                        </a:rPr>
                        <a:t>During commission of other crimes (not robbery or rape)</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90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559141416"/>
                  </a:ext>
                </a:extLst>
              </a:tr>
              <a:tr h="328394">
                <a:tc>
                  <a:txBody>
                    <a:bodyPr/>
                    <a:lstStyle/>
                    <a:p>
                      <a:pPr algn="r" fontAlgn="ctr"/>
                      <a:r>
                        <a:rPr lang="en-ZA" sz="1600" b="0" i="1" u="none" strike="noStrike">
                          <a:solidFill>
                            <a:srgbClr val="000000"/>
                          </a:solidFill>
                          <a:effectLst/>
                          <a:latin typeface="Arial" panose="020B0604020202020204" pitchFamily="34" charset="0"/>
                        </a:rPr>
                        <a:t>Taxi-related</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37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rPr>
                        <a:t>53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570302984"/>
                  </a:ext>
                </a:extLst>
              </a:tr>
              <a:tr h="328394">
                <a:tc>
                  <a:txBody>
                    <a:bodyPr/>
                    <a:lstStyle/>
                    <a:p>
                      <a:pPr algn="r" fontAlgn="ctr"/>
                      <a:r>
                        <a:rPr lang="en-ZA" sz="1600" b="0" i="1" u="none" strike="noStrike">
                          <a:solidFill>
                            <a:srgbClr val="000000"/>
                          </a:solidFill>
                          <a:effectLst/>
                          <a:latin typeface="Arial" panose="020B0604020202020204" pitchFamily="34" charset="0"/>
                        </a:rPr>
                        <a:t>Hijacking and attempts</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49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900705962"/>
                  </a:ext>
                </a:extLst>
              </a:tr>
              <a:tr h="646838">
                <a:tc>
                  <a:txBody>
                    <a:bodyPr/>
                    <a:lstStyle/>
                    <a:p>
                      <a:pPr algn="r" fontAlgn="ctr"/>
                      <a:r>
                        <a:rPr lang="en-GB" sz="1600" b="0" i="1" u="none" strike="noStrike">
                          <a:solidFill>
                            <a:srgbClr val="000000"/>
                          </a:solidFill>
                          <a:effectLst/>
                          <a:latin typeface="Arial" panose="020B0604020202020204" pitchFamily="34" charset="0"/>
                        </a:rPr>
                        <a:t>Law enforcement &amp; security guards in the line of duty (excl. police murder)</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rPr>
                        <a:t>25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012762974"/>
                  </a:ext>
                </a:extLst>
              </a:tr>
              <a:tr h="328394">
                <a:tc>
                  <a:txBody>
                    <a:bodyPr/>
                    <a:lstStyle/>
                    <a:p>
                      <a:pPr algn="r" fontAlgn="ctr"/>
                      <a:r>
                        <a:rPr lang="en-ZA" sz="1600" b="0" i="1" u="none" strike="noStrike">
                          <a:solidFill>
                            <a:srgbClr val="000000"/>
                          </a:solidFill>
                          <a:effectLst/>
                          <a:latin typeface="Arial" panose="020B0604020202020204" pitchFamily="34" charset="0"/>
                        </a:rPr>
                        <a:t>Intervention in an argument</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24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852458931"/>
                  </a:ext>
                </a:extLst>
              </a:tr>
              <a:tr h="328394">
                <a:tc>
                  <a:txBody>
                    <a:bodyPr/>
                    <a:lstStyle/>
                    <a:p>
                      <a:pPr algn="r" fontAlgn="ctr"/>
                      <a:r>
                        <a:rPr lang="en-ZA" sz="1600" b="0" i="1" u="none" strike="noStrike">
                          <a:solidFill>
                            <a:srgbClr val="000000"/>
                          </a:solidFill>
                          <a:effectLst/>
                          <a:latin typeface="Arial" panose="020B0604020202020204" pitchFamily="34" charset="0"/>
                        </a:rPr>
                        <a:t>Illicit mining</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rPr>
                        <a:t>18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300387636"/>
                  </a:ext>
                </a:extLst>
              </a:tr>
              <a:tr h="328394">
                <a:tc>
                  <a:txBody>
                    <a:bodyPr/>
                    <a:lstStyle/>
                    <a:p>
                      <a:pPr algn="r" fontAlgn="ctr"/>
                      <a:r>
                        <a:rPr lang="en-ZA" sz="1600" b="0" i="1" u="none" strike="noStrike">
                          <a:solidFill>
                            <a:srgbClr val="000000"/>
                          </a:solidFill>
                          <a:effectLst/>
                          <a:latin typeface="Arial" panose="020B0604020202020204" pitchFamily="34" charset="0"/>
                        </a:rPr>
                        <a:t>Rape-related</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dirty="0">
                          <a:solidFill>
                            <a:srgbClr val="002060"/>
                          </a:solidFill>
                          <a:effectLst/>
                          <a:latin typeface="Arial" panose="020B0604020202020204" pitchFamily="34" charset="0"/>
                        </a:rPr>
                        <a:t>16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023570012"/>
                  </a:ext>
                </a:extLst>
              </a:tr>
            </a:tbl>
          </a:graphicData>
        </a:graphic>
      </p:graphicFrame>
    </p:spTree>
    <p:extLst>
      <p:ext uri="{BB962C8B-B14F-4D97-AF65-F5344CB8AC3E}">
        <p14:creationId xmlns:p14="http://schemas.microsoft.com/office/powerpoint/2010/main" val="8242474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Murder: P</a:t>
            </a:r>
            <a:r>
              <a:rPr lang="en-ZA" dirty="0"/>
              <a:t>rovincial distribution place </a:t>
            </a:r>
            <a:r>
              <a:rPr lang="en-ZA" sz="2400" dirty="0"/>
              <a:t>of </a:t>
            </a:r>
            <a:r>
              <a:rPr lang="en-ZA" dirty="0"/>
              <a:t>o</a:t>
            </a:r>
            <a:r>
              <a:rPr lang="en-ZA" sz="2400" dirty="0"/>
              <a:t>ccurrence</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GB" b="1" dirty="0"/>
              <a:t>April 2026 to June 2026</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23</a:t>
            </a:fld>
            <a:endParaRPr lang="en-ZA" dirty="0"/>
          </a:p>
        </p:txBody>
      </p:sp>
      <p:sp>
        <p:nvSpPr>
          <p:cNvPr id="7" name="TextBox 6">
            <a:extLst>
              <a:ext uri="{FF2B5EF4-FFF2-40B4-BE49-F238E27FC236}">
                <a16:creationId xmlns:a16="http://schemas.microsoft.com/office/drawing/2014/main" id="{22B5D1C0-6462-96D6-6DF9-0D93F88EB6DB}"/>
              </a:ext>
            </a:extLst>
          </p:cNvPr>
          <p:cNvSpPr txBox="1"/>
          <p:nvPr/>
        </p:nvSpPr>
        <p:spPr>
          <a:xfrm>
            <a:off x="0" y="6602400"/>
            <a:ext cx="12192000" cy="276999"/>
          </a:xfrm>
          <a:prstGeom prst="rect">
            <a:avLst/>
          </a:prstGeom>
          <a:noFill/>
        </p:spPr>
        <p:txBody>
          <a:bodyPr wrap="square" rtlCol="0">
            <a:spAutoFit/>
          </a:bodyPr>
          <a:lstStyle/>
          <a:p>
            <a:r>
              <a:rPr lang="en-ZA" sz="1200" b="1" dirty="0"/>
              <a:t>Sample size: murder = 5 170 counts</a:t>
            </a:r>
          </a:p>
        </p:txBody>
      </p:sp>
      <p:graphicFrame>
        <p:nvGraphicFramePr>
          <p:cNvPr id="6" name="Table 5">
            <a:extLst>
              <a:ext uri="{FF2B5EF4-FFF2-40B4-BE49-F238E27FC236}">
                <a16:creationId xmlns:a16="http://schemas.microsoft.com/office/drawing/2014/main" id="{AA471187-B99F-3F90-BD71-F30ADADE992A}"/>
              </a:ext>
            </a:extLst>
          </p:cNvPr>
          <p:cNvGraphicFramePr>
            <a:graphicFrameLocks noGrp="1"/>
          </p:cNvGraphicFramePr>
          <p:nvPr>
            <p:extLst>
              <p:ext uri="{D42A27DB-BD31-4B8C-83A1-F6EECF244321}">
                <p14:modId xmlns:p14="http://schemas.microsoft.com/office/powerpoint/2010/main" val="3259658165"/>
              </p:ext>
            </p:extLst>
          </p:nvPr>
        </p:nvGraphicFramePr>
        <p:xfrm>
          <a:off x="190499" y="952500"/>
          <a:ext cx="11874499" cy="5609617"/>
        </p:xfrm>
        <a:graphic>
          <a:graphicData uri="http://schemas.openxmlformats.org/drawingml/2006/table">
            <a:tbl>
              <a:tblPr/>
              <a:tblGrid>
                <a:gridCol w="5690658">
                  <a:extLst>
                    <a:ext uri="{9D8B030D-6E8A-4147-A177-3AD203B41FA5}">
                      <a16:colId xmlns:a16="http://schemas.microsoft.com/office/drawing/2014/main" val="1203011771"/>
                    </a:ext>
                  </a:extLst>
                </a:gridCol>
                <a:gridCol w="609832">
                  <a:extLst>
                    <a:ext uri="{9D8B030D-6E8A-4147-A177-3AD203B41FA5}">
                      <a16:colId xmlns:a16="http://schemas.microsoft.com/office/drawing/2014/main" val="883631833"/>
                    </a:ext>
                  </a:extLst>
                </a:gridCol>
                <a:gridCol w="609832">
                  <a:extLst>
                    <a:ext uri="{9D8B030D-6E8A-4147-A177-3AD203B41FA5}">
                      <a16:colId xmlns:a16="http://schemas.microsoft.com/office/drawing/2014/main" val="3176652985"/>
                    </a:ext>
                  </a:extLst>
                </a:gridCol>
                <a:gridCol w="609832">
                  <a:extLst>
                    <a:ext uri="{9D8B030D-6E8A-4147-A177-3AD203B41FA5}">
                      <a16:colId xmlns:a16="http://schemas.microsoft.com/office/drawing/2014/main" val="2319186497"/>
                    </a:ext>
                  </a:extLst>
                </a:gridCol>
                <a:gridCol w="609832">
                  <a:extLst>
                    <a:ext uri="{9D8B030D-6E8A-4147-A177-3AD203B41FA5}">
                      <a16:colId xmlns:a16="http://schemas.microsoft.com/office/drawing/2014/main" val="2015338994"/>
                    </a:ext>
                  </a:extLst>
                </a:gridCol>
                <a:gridCol w="609832">
                  <a:extLst>
                    <a:ext uri="{9D8B030D-6E8A-4147-A177-3AD203B41FA5}">
                      <a16:colId xmlns:a16="http://schemas.microsoft.com/office/drawing/2014/main" val="2437524727"/>
                    </a:ext>
                  </a:extLst>
                </a:gridCol>
                <a:gridCol w="609832">
                  <a:extLst>
                    <a:ext uri="{9D8B030D-6E8A-4147-A177-3AD203B41FA5}">
                      <a16:colId xmlns:a16="http://schemas.microsoft.com/office/drawing/2014/main" val="2301457258"/>
                    </a:ext>
                  </a:extLst>
                </a:gridCol>
                <a:gridCol w="609832">
                  <a:extLst>
                    <a:ext uri="{9D8B030D-6E8A-4147-A177-3AD203B41FA5}">
                      <a16:colId xmlns:a16="http://schemas.microsoft.com/office/drawing/2014/main" val="3324914926"/>
                    </a:ext>
                  </a:extLst>
                </a:gridCol>
                <a:gridCol w="609832">
                  <a:extLst>
                    <a:ext uri="{9D8B030D-6E8A-4147-A177-3AD203B41FA5}">
                      <a16:colId xmlns:a16="http://schemas.microsoft.com/office/drawing/2014/main" val="4023853697"/>
                    </a:ext>
                  </a:extLst>
                </a:gridCol>
                <a:gridCol w="609832">
                  <a:extLst>
                    <a:ext uri="{9D8B030D-6E8A-4147-A177-3AD203B41FA5}">
                      <a16:colId xmlns:a16="http://schemas.microsoft.com/office/drawing/2014/main" val="192859059"/>
                    </a:ext>
                  </a:extLst>
                </a:gridCol>
                <a:gridCol w="695353">
                  <a:extLst>
                    <a:ext uri="{9D8B030D-6E8A-4147-A177-3AD203B41FA5}">
                      <a16:colId xmlns:a16="http://schemas.microsoft.com/office/drawing/2014/main" val="1755911530"/>
                    </a:ext>
                  </a:extLst>
                </a:gridCol>
              </a:tblGrid>
              <a:tr h="171726">
                <a:tc>
                  <a:txBody>
                    <a:bodyPr/>
                    <a:lstStyle/>
                    <a:p>
                      <a:pPr algn="ctr" fontAlgn="ctr"/>
                      <a:r>
                        <a:rPr lang="en-ZA" sz="1700" b="1" i="0" u="none" strike="noStrike" dirty="0">
                          <a:solidFill>
                            <a:srgbClr val="000000"/>
                          </a:solidFill>
                          <a:effectLst/>
                          <a:latin typeface="Arial" panose="020B0604020202020204" pitchFamily="34" charset="0"/>
                        </a:rPr>
                        <a:t>Place of occurrence</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700" b="1" i="0" u="none" strike="noStrike">
                          <a:solidFill>
                            <a:srgbClr val="000000"/>
                          </a:solidFill>
                          <a:effectLst/>
                          <a:latin typeface="Arial" panose="020B0604020202020204" pitchFamily="34" charset="0"/>
                        </a:rPr>
                        <a:t>EC</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700" b="1" i="0" u="none" strike="noStrike">
                          <a:solidFill>
                            <a:srgbClr val="000000"/>
                          </a:solidFill>
                          <a:effectLst/>
                          <a:latin typeface="Arial" panose="020B0604020202020204" pitchFamily="34" charset="0"/>
                        </a:rPr>
                        <a:t>FS</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700" b="1" i="0" u="none" strike="noStrike">
                          <a:solidFill>
                            <a:srgbClr val="000000"/>
                          </a:solidFill>
                          <a:effectLst/>
                          <a:latin typeface="Arial" panose="020B0604020202020204" pitchFamily="34" charset="0"/>
                        </a:rPr>
                        <a:t>GP</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700" b="1" i="0" u="none" strike="noStrike">
                          <a:solidFill>
                            <a:srgbClr val="000000"/>
                          </a:solidFill>
                          <a:effectLst/>
                          <a:latin typeface="Arial" panose="020B0604020202020204" pitchFamily="34" charset="0"/>
                        </a:rPr>
                        <a:t>KZN</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700" b="1" i="0" u="none" strike="noStrike">
                          <a:solidFill>
                            <a:srgbClr val="000000"/>
                          </a:solidFill>
                          <a:effectLst/>
                          <a:latin typeface="Arial" panose="020B0604020202020204" pitchFamily="34" charset="0"/>
                        </a:rPr>
                        <a:t>LP</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700" b="1" i="0" u="none" strike="noStrike">
                          <a:solidFill>
                            <a:srgbClr val="000000"/>
                          </a:solidFill>
                          <a:effectLst/>
                          <a:latin typeface="Arial" panose="020B0604020202020204" pitchFamily="34" charset="0"/>
                        </a:rPr>
                        <a:t>MP</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700" b="1" i="0" u="none" strike="noStrike">
                          <a:solidFill>
                            <a:srgbClr val="000000"/>
                          </a:solidFill>
                          <a:effectLst/>
                          <a:latin typeface="Arial" panose="020B0604020202020204" pitchFamily="34" charset="0"/>
                        </a:rPr>
                        <a:t>NW</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700" b="1" i="0" u="none" strike="noStrike">
                          <a:solidFill>
                            <a:srgbClr val="000000"/>
                          </a:solidFill>
                          <a:effectLst/>
                          <a:latin typeface="Arial" panose="020B0604020202020204" pitchFamily="34" charset="0"/>
                        </a:rPr>
                        <a:t>NC</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700" b="1" i="0" u="none" strike="noStrike">
                          <a:solidFill>
                            <a:srgbClr val="000000"/>
                          </a:solidFill>
                          <a:effectLst/>
                          <a:latin typeface="Arial" panose="020B0604020202020204" pitchFamily="34" charset="0"/>
                        </a:rPr>
                        <a:t>WC</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800" b="1" i="0" u="none" strike="noStrike" dirty="0">
                          <a:solidFill>
                            <a:srgbClr val="002060"/>
                          </a:solidFill>
                          <a:effectLst/>
                          <a:latin typeface="Arial" panose="020B0604020202020204" pitchFamily="34" charset="0"/>
                        </a:rPr>
                        <a:t>RSA</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664529862"/>
                  </a:ext>
                </a:extLst>
              </a:tr>
              <a:tr h="281636">
                <a:tc>
                  <a:txBody>
                    <a:bodyPr/>
                    <a:lstStyle/>
                    <a:p>
                      <a:pPr algn="r" fontAlgn="ctr"/>
                      <a:r>
                        <a:rPr lang="en-GB" sz="1500" b="0" i="1" u="none" strike="noStrike">
                          <a:solidFill>
                            <a:srgbClr val="000000"/>
                          </a:solidFill>
                          <a:effectLst/>
                          <a:latin typeface="Arial" panose="020B0604020202020204" pitchFamily="34" charset="0"/>
                        </a:rPr>
                        <a:t>Public place e.g. street/open field/recreational centre/park/beach/parking area</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430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75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726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631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80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144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95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25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665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600" b="1" i="1" u="none" strike="noStrike">
                          <a:solidFill>
                            <a:srgbClr val="002060"/>
                          </a:solidFill>
                          <a:effectLst/>
                          <a:latin typeface="Arial" panose="020B0604020202020204" pitchFamily="34" charset="0"/>
                        </a:rPr>
                        <a:t>2 871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105052505"/>
                  </a:ext>
                </a:extLst>
              </a:tr>
              <a:tr h="281636">
                <a:tc>
                  <a:txBody>
                    <a:bodyPr/>
                    <a:lstStyle/>
                    <a:p>
                      <a:pPr algn="r" fontAlgn="ctr"/>
                      <a:r>
                        <a:rPr lang="en-GB" sz="1500" b="0" i="1" u="none" strike="noStrike">
                          <a:solidFill>
                            <a:srgbClr val="000000"/>
                          </a:solidFill>
                          <a:effectLst/>
                          <a:latin typeface="Arial" panose="020B0604020202020204" pitchFamily="34" charset="0"/>
                        </a:rPr>
                        <a:t>Residences of perpetrator/victim (including residence known by victims/ perpetrator e.g. family/friends/neighbours)</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378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56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280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411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49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62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58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301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1 614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560563423"/>
                  </a:ext>
                </a:extLst>
              </a:tr>
              <a:tr h="160581">
                <a:tc>
                  <a:txBody>
                    <a:bodyPr/>
                    <a:lstStyle/>
                    <a:p>
                      <a:pPr algn="r" fontAlgn="ctr"/>
                      <a:r>
                        <a:rPr lang="en-GB" sz="1500" b="0" i="1" u="none" strike="noStrike">
                          <a:solidFill>
                            <a:srgbClr val="000000"/>
                          </a:solidFill>
                          <a:effectLst/>
                          <a:latin typeface="Arial" panose="020B0604020202020204" pitchFamily="34" charset="0"/>
                        </a:rPr>
                        <a:t>Liquor outlets e.g. shebeen/tavern/pub/night club/bottle store</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56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40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40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12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14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25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19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600" b="1" i="1" u="none" strike="noStrike">
                          <a:solidFill>
                            <a:srgbClr val="002060"/>
                          </a:solidFill>
                          <a:effectLst/>
                          <a:latin typeface="Arial" panose="020B0604020202020204" pitchFamily="34" charset="0"/>
                        </a:rPr>
                        <a:t>213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806861834"/>
                  </a:ext>
                </a:extLst>
              </a:tr>
              <a:tr h="281636">
                <a:tc>
                  <a:txBody>
                    <a:bodyPr/>
                    <a:lstStyle/>
                    <a:p>
                      <a:pPr algn="r" fontAlgn="ctr"/>
                      <a:r>
                        <a:rPr lang="en-GB" sz="1500" b="0" i="1" u="none" strike="noStrike" dirty="0">
                          <a:solidFill>
                            <a:srgbClr val="000000"/>
                          </a:solidFill>
                          <a:effectLst/>
                          <a:latin typeface="Arial" panose="020B0604020202020204" pitchFamily="34" charset="0"/>
                        </a:rPr>
                        <a:t>Business premises (e.g. mall/restaurants/workplace/office park/entertainment centre e.g. movie theatre, gambling facility)</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24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94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288686748"/>
                  </a:ext>
                </a:extLst>
              </a:tr>
              <a:tr h="160581">
                <a:tc>
                  <a:txBody>
                    <a:bodyPr/>
                    <a:lstStyle/>
                    <a:p>
                      <a:pPr algn="r" fontAlgn="ctr"/>
                      <a:r>
                        <a:rPr lang="en-ZA" sz="1500" b="0" i="1" u="none" strike="noStrike" dirty="0">
                          <a:solidFill>
                            <a:srgbClr val="000000"/>
                          </a:solidFill>
                          <a:effectLst/>
                          <a:latin typeface="Arial" panose="020B0604020202020204" pitchFamily="34" charset="0"/>
                        </a:rPr>
                        <a:t>Spaza/Tuck shop</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15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19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30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600" b="1" i="1" u="none" strike="noStrike">
                          <a:solidFill>
                            <a:srgbClr val="002060"/>
                          </a:solidFill>
                          <a:effectLst/>
                          <a:latin typeface="Arial" panose="020B0604020202020204" pitchFamily="34" charset="0"/>
                        </a:rPr>
                        <a:t>76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088541969"/>
                  </a:ext>
                </a:extLst>
              </a:tr>
              <a:tr h="274713">
                <a:tc>
                  <a:txBody>
                    <a:bodyPr/>
                    <a:lstStyle/>
                    <a:p>
                      <a:pPr algn="r" fontAlgn="ctr"/>
                      <a:r>
                        <a:rPr lang="en-GB" sz="1500" b="0" i="1" u="none" strike="noStrike">
                          <a:solidFill>
                            <a:srgbClr val="000000"/>
                          </a:solidFill>
                          <a:effectLst/>
                          <a:latin typeface="Arial" panose="020B0604020202020204" pitchFamily="34" charset="0"/>
                        </a:rPr>
                        <a:t>Public transport premises (Bus stop/taxi rank, railway premises e.g. track/station)</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26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52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730107633"/>
                  </a:ext>
                </a:extLst>
              </a:tr>
              <a:tr h="281636">
                <a:tc>
                  <a:txBody>
                    <a:bodyPr/>
                    <a:lstStyle/>
                    <a:p>
                      <a:pPr algn="r" fontAlgn="ctr"/>
                      <a:r>
                        <a:rPr lang="en-ZA" sz="1500" b="0" i="1" u="none" strike="noStrike">
                          <a:solidFill>
                            <a:srgbClr val="000000"/>
                          </a:solidFill>
                          <a:effectLst/>
                          <a:latin typeface="Arial" panose="020B0604020202020204" pitchFamily="34" charset="0"/>
                        </a:rPr>
                        <a:t>Sea/river/lake/pool/dam</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11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600" b="1" i="1" u="none" strike="noStrike">
                          <a:solidFill>
                            <a:srgbClr val="002060"/>
                          </a:solidFill>
                          <a:effectLst/>
                          <a:latin typeface="Arial" panose="020B0604020202020204" pitchFamily="34" charset="0"/>
                        </a:rPr>
                        <a:t>18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728172063"/>
                  </a:ext>
                </a:extLst>
              </a:tr>
              <a:tr h="160581">
                <a:tc>
                  <a:txBody>
                    <a:bodyPr/>
                    <a:lstStyle/>
                    <a:p>
                      <a:pPr algn="r" fontAlgn="ctr"/>
                      <a:r>
                        <a:rPr lang="en-ZA" sz="1500" b="0" i="1" u="none" strike="noStrike">
                          <a:solidFill>
                            <a:srgbClr val="000000"/>
                          </a:solidFill>
                          <a:effectLst/>
                          <a:latin typeface="Arial" panose="020B0604020202020204" pitchFamily="34" charset="0"/>
                        </a:rPr>
                        <a:t>Dumping site/refuse site</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15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203985081"/>
                  </a:ext>
                </a:extLst>
              </a:tr>
              <a:tr h="281636">
                <a:tc>
                  <a:txBody>
                    <a:bodyPr/>
                    <a:lstStyle/>
                    <a:p>
                      <a:pPr algn="r" fontAlgn="ctr"/>
                      <a:r>
                        <a:rPr lang="en-GB" sz="1500" b="0" i="1" u="none" strike="noStrike">
                          <a:solidFill>
                            <a:srgbClr val="000000"/>
                          </a:solidFill>
                          <a:effectLst/>
                          <a:latin typeface="Arial" panose="020B0604020202020204" pitchFamily="34" charset="0"/>
                        </a:rPr>
                        <a:t>Mining area/ quarry (open cast, buildings, above and underground)</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600" b="1" i="1" u="none" strike="noStrike">
                          <a:solidFill>
                            <a:srgbClr val="002060"/>
                          </a:solidFill>
                          <a:effectLst/>
                          <a:latin typeface="Arial" panose="020B0604020202020204" pitchFamily="34" charset="0"/>
                        </a:rPr>
                        <a:t>14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625794254"/>
                  </a:ext>
                </a:extLst>
              </a:tr>
              <a:tr h="160581">
                <a:tc>
                  <a:txBody>
                    <a:bodyPr/>
                    <a:lstStyle/>
                    <a:p>
                      <a:pPr algn="r" fontAlgn="ctr"/>
                      <a:r>
                        <a:rPr lang="en-GB" sz="1500" b="0" i="1" u="none" strike="noStrike">
                          <a:solidFill>
                            <a:srgbClr val="000000"/>
                          </a:solidFill>
                          <a:effectLst/>
                          <a:latin typeface="Arial" panose="020B0604020202020204" pitchFamily="34" charset="0"/>
                        </a:rPr>
                        <a:t>Leisure premises e.g. hotel/guest house/bnb/motel/holiday resort </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13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711194957"/>
                  </a:ext>
                </a:extLst>
              </a:tr>
              <a:tr h="281636">
                <a:tc>
                  <a:txBody>
                    <a:bodyPr/>
                    <a:lstStyle/>
                    <a:p>
                      <a:pPr algn="r" fontAlgn="ctr"/>
                      <a:r>
                        <a:rPr lang="en-ZA" sz="1500" b="0" i="1" u="none" strike="noStrike">
                          <a:solidFill>
                            <a:srgbClr val="000000"/>
                          </a:solidFill>
                          <a:effectLst/>
                          <a:latin typeface="Arial" panose="020B0604020202020204" pitchFamily="34" charset="0"/>
                        </a:rPr>
                        <a:t>Abandoned/unfinished building</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600" b="1" i="1" u="none" strike="noStrike">
                          <a:solidFill>
                            <a:srgbClr val="002060"/>
                          </a:solidFill>
                          <a:effectLst/>
                          <a:latin typeface="Arial" panose="020B0604020202020204" pitchFamily="34" charset="0"/>
                        </a:rPr>
                        <a:t>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477526703"/>
                  </a:ext>
                </a:extLst>
              </a:tr>
              <a:tr h="274713">
                <a:tc>
                  <a:txBody>
                    <a:bodyPr/>
                    <a:lstStyle/>
                    <a:p>
                      <a:pPr algn="r" fontAlgn="ctr"/>
                      <a:r>
                        <a:rPr lang="en-GB" sz="1500" b="0" i="1" u="none" strike="noStrike">
                          <a:solidFill>
                            <a:srgbClr val="000000"/>
                          </a:solidFill>
                          <a:effectLst/>
                          <a:latin typeface="Arial" panose="020B0604020202020204" pitchFamily="34" charset="0"/>
                        </a:rPr>
                        <a:t>Petrol station premises (incl. pumps, ATM site, convenience store and food courts)</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884460494"/>
                  </a:ext>
                </a:extLst>
              </a:tr>
              <a:tr h="245680">
                <a:tc>
                  <a:txBody>
                    <a:bodyPr/>
                    <a:lstStyle/>
                    <a:p>
                      <a:pPr algn="r" fontAlgn="ctr"/>
                      <a:r>
                        <a:rPr lang="en-GB" sz="1500" b="0" i="1" u="none" strike="noStrike">
                          <a:solidFill>
                            <a:srgbClr val="000000"/>
                          </a:solidFill>
                          <a:effectLst/>
                          <a:latin typeface="Arial" panose="020B0604020202020204" pitchFamily="34" charset="0"/>
                        </a:rPr>
                        <a:t>Educational institutions (schools, universities, college, day care facilities)</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600" b="1" i="1" u="none" strike="noStrike">
                          <a:solidFill>
                            <a:srgbClr val="002060"/>
                          </a:solidFill>
                          <a:effectLst/>
                          <a:latin typeface="Arial" panose="020B0604020202020204" pitchFamily="34" charset="0"/>
                        </a:rPr>
                        <a:t>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187095755"/>
                  </a:ext>
                </a:extLst>
              </a:tr>
              <a:tr h="184256">
                <a:tc>
                  <a:txBody>
                    <a:bodyPr/>
                    <a:lstStyle/>
                    <a:p>
                      <a:pPr algn="r" fontAlgn="ctr"/>
                      <a:r>
                        <a:rPr lang="en-ZA" sz="1500" b="0" i="1" u="none" strike="noStrike">
                          <a:solidFill>
                            <a:srgbClr val="000000"/>
                          </a:solidFill>
                          <a:effectLst/>
                          <a:latin typeface="Arial" panose="020B0604020202020204" pitchFamily="34" charset="0"/>
                        </a:rPr>
                        <a:t>Prison/ juvenile centre/ holding cells/ deportation centre</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785422721"/>
                  </a:ext>
                </a:extLst>
              </a:tr>
              <a:tr h="184256">
                <a:tc>
                  <a:txBody>
                    <a:bodyPr/>
                    <a:lstStyle/>
                    <a:p>
                      <a:pPr algn="r" fontAlgn="ctr"/>
                      <a:r>
                        <a:rPr lang="en-GB" sz="1500" b="0" i="1" u="none" strike="noStrike">
                          <a:solidFill>
                            <a:srgbClr val="000000"/>
                          </a:solidFill>
                          <a:effectLst/>
                          <a:latin typeface="Arial" panose="020B0604020202020204" pitchFamily="34" charset="0"/>
                        </a:rPr>
                        <a:t>Farm (according to rural safety strategy)</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fontAlgn="ctr"/>
                      <a:r>
                        <a:rPr lang="en-ZA" sz="1600" b="1" i="1" u="none" strike="noStrike" dirty="0">
                          <a:solidFill>
                            <a:srgbClr val="00206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21111493"/>
                  </a:ext>
                </a:extLst>
              </a:tr>
            </a:tbl>
          </a:graphicData>
        </a:graphic>
      </p:graphicFrame>
    </p:spTree>
    <p:extLst>
      <p:ext uri="{BB962C8B-B14F-4D97-AF65-F5344CB8AC3E}">
        <p14:creationId xmlns:p14="http://schemas.microsoft.com/office/powerpoint/2010/main" val="558276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Multiple murders</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GB" b="1" dirty="0"/>
              <a:t>April 2026 to June 2026</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24</a:t>
            </a:fld>
            <a:endParaRPr lang="en-ZA" dirty="0"/>
          </a:p>
        </p:txBody>
      </p:sp>
      <p:graphicFrame>
        <p:nvGraphicFramePr>
          <p:cNvPr id="6" name="Table 5">
            <a:extLst>
              <a:ext uri="{FF2B5EF4-FFF2-40B4-BE49-F238E27FC236}">
                <a16:creationId xmlns:a16="http://schemas.microsoft.com/office/drawing/2014/main" id="{961DF180-8090-F0A4-1D64-3F34895FD71A}"/>
              </a:ext>
            </a:extLst>
          </p:cNvPr>
          <p:cNvGraphicFramePr>
            <a:graphicFrameLocks noGrp="1"/>
          </p:cNvGraphicFramePr>
          <p:nvPr>
            <p:extLst>
              <p:ext uri="{D42A27DB-BD31-4B8C-83A1-F6EECF244321}">
                <p14:modId xmlns:p14="http://schemas.microsoft.com/office/powerpoint/2010/main" val="3802378822"/>
              </p:ext>
            </p:extLst>
          </p:nvPr>
        </p:nvGraphicFramePr>
        <p:xfrm>
          <a:off x="190500" y="952499"/>
          <a:ext cx="11874502" cy="5327838"/>
        </p:xfrm>
        <a:graphic>
          <a:graphicData uri="http://schemas.openxmlformats.org/drawingml/2006/table">
            <a:tbl>
              <a:tblPr/>
              <a:tblGrid>
                <a:gridCol w="1093113">
                  <a:extLst>
                    <a:ext uri="{9D8B030D-6E8A-4147-A177-3AD203B41FA5}">
                      <a16:colId xmlns:a16="http://schemas.microsoft.com/office/drawing/2014/main" val="2790219984"/>
                    </a:ext>
                  </a:extLst>
                </a:gridCol>
                <a:gridCol w="1856794">
                  <a:extLst>
                    <a:ext uri="{9D8B030D-6E8A-4147-A177-3AD203B41FA5}">
                      <a16:colId xmlns:a16="http://schemas.microsoft.com/office/drawing/2014/main" val="224590742"/>
                    </a:ext>
                  </a:extLst>
                </a:gridCol>
                <a:gridCol w="868501">
                  <a:extLst>
                    <a:ext uri="{9D8B030D-6E8A-4147-A177-3AD203B41FA5}">
                      <a16:colId xmlns:a16="http://schemas.microsoft.com/office/drawing/2014/main" val="1554616571"/>
                    </a:ext>
                  </a:extLst>
                </a:gridCol>
                <a:gridCol w="868501">
                  <a:extLst>
                    <a:ext uri="{9D8B030D-6E8A-4147-A177-3AD203B41FA5}">
                      <a16:colId xmlns:a16="http://schemas.microsoft.com/office/drawing/2014/main" val="256018327"/>
                    </a:ext>
                  </a:extLst>
                </a:gridCol>
                <a:gridCol w="868501">
                  <a:extLst>
                    <a:ext uri="{9D8B030D-6E8A-4147-A177-3AD203B41FA5}">
                      <a16:colId xmlns:a16="http://schemas.microsoft.com/office/drawing/2014/main" val="2829778638"/>
                    </a:ext>
                  </a:extLst>
                </a:gridCol>
                <a:gridCol w="868501">
                  <a:extLst>
                    <a:ext uri="{9D8B030D-6E8A-4147-A177-3AD203B41FA5}">
                      <a16:colId xmlns:a16="http://schemas.microsoft.com/office/drawing/2014/main" val="4184836978"/>
                    </a:ext>
                  </a:extLst>
                </a:gridCol>
                <a:gridCol w="868501">
                  <a:extLst>
                    <a:ext uri="{9D8B030D-6E8A-4147-A177-3AD203B41FA5}">
                      <a16:colId xmlns:a16="http://schemas.microsoft.com/office/drawing/2014/main" val="1151217943"/>
                    </a:ext>
                  </a:extLst>
                </a:gridCol>
                <a:gridCol w="868501">
                  <a:extLst>
                    <a:ext uri="{9D8B030D-6E8A-4147-A177-3AD203B41FA5}">
                      <a16:colId xmlns:a16="http://schemas.microsoft.com/office/drawing/2014/main" val="2418758482"/>
                    </a:ext>
                  </a:extLst>
                </a:gridCol>
                <a:gridCol w="868501">
                  <a:extLst>
                    <a:ext uri="{9D8B030D-6E8A-4147-A177-3AD203B41FA5}">
                      <a16:colId xmlns:a16="http://schemas.microsoft.com/office/drawing/2014/main" val="1523154026"/>
                    </a:ext>
                  </a:extLst>
                </a:gridCol>
                <a:gridCol w="1422544">
                  <a:extLst>
                    <a:ext uri="{9D8B030D-6E8A-4147-A177-3AD203B41FA5}">
                      <a16:colId xmlns:a16="http://schemas.microsoft.com/office/drawing/2014/main" val="3249100778"/>
                    </a:ext>
                  </a:extLst>
                </a:gridCol>
                <a:gridCol w="1422544">
                  <a:extLst>
                    <a:ext uri="{9D8B030D-6E8A-4147-A177-3AD203B41FA5}">
                      <a16:colId xmlns:a16="http://schemas.microsoft.com/office/drawing/2014/main" val="3445139913"/>
                    </a:ext>
                  </a:extLst>
                </a:gridCol>
              </a:tblGrid>
              <a:tr h="388968">
                <a:tc>
                  <a:txBody>
                    <a:bodyPr/>
                    <a:lstStyle/>
                    <a:p>
                      <a:pPr algn="l" fontAlgn="b"/>
                      <a:endParaRPr lang="en-ZA" sz="11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lnL w="12700" cap="flat" cmpd="sng" algn="ctr">
                      <a:noFill/>
                      <a:prstDash val="solid"/>
                      <a:round/>
                      <a:headEnd type="none" w="med" len="med"/>
                      <a:tailEnd type="none" w="med" len="med"/>
                    </a:lnL>
                    <a:lnR>
                      <a:noFill/>
                    </a:lnR>
                    <a:lnT>
                      <a:noFill/>
                    </a:lnT>
                    <a:lnB>
                      <a:noFill/>
                    </a:lnB>
                    <a:noFill/>
                  </a:tcPr>
                </a:tc>
                <a:tc>
                  <a:txBody>
                    <a:bodyPr/>
                    <a:lstStyle/>
                    <a:p>
                      <a:pPr algn="l" fontAlgn="b"/>
                      <a:endParaRPr lang="en-ZA" sz="11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a:noFill/>
                    </a:lnL>
                    <a:lnR w="12700" cap="flat" cmpd="sng" algn="ctr">
                      <a:solidFill>
                        <a:srgbClr val="0070C0"/>
                      </a:solidFill>
                      <a:prstDash val="solid"/>
                      <a:round/>
                      <a:headEnd type="none" w="med" len="med"/>
                      <a:tailEnd type="none" w="med" len="med"/>
                    </a:lnR>
                    <a:lnT>
                      <a:noFill/>
                    </a:lnT>
                    <a:lnB w="12700" cap="flat" cmpd="sng" algn="ctr">
                      <a:solidFill>
                        <a:srgbClr val="0070C0"/>
                      </a:solidFill>
                      <a:prstDash val="solid"/>
                      <a:round/>
                      <a:headEnd type="none" w="med" len="med"/>
                      <a:tailEnd type="none" w="med" len="med"/>
                    </a:lnB>
                    <a:noFill/>
                  </a:tcPr>
                </a:tc>
                <a:tc gridSpan="7">
                  <a:txBody>
                    <a:bodyPr/>
                    <a:lstStyle/>
                    <a:p>
                      <a:pPr algn="ctr" fontAlgn="ctr"/>
                      <a:r>
                        <a:rPr lang="en-ZA" sz="1700" b="1" i="0" u="none" strike="noStrike" dirty="0">
                          <a:solidFill>
                            <a:srgbClr val="000000"/>
                          </a:solidFill>
                          <a:effectLst/>
                          <a:latin typeface="Arial" panose="020B0604020202020204" pitchFamily="34" charset="0"/>
                          <a:cs typeface="Arial" panose="020B0604020202020204" pitchFamily="34" charset="0"/>
                        </a:rPr>
                        <a:t>Counts of victims</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dirty="0"/>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endParaRPr lang="en-ZA" sz="1700" b="1" i="0" u="none" strike="noStrike" dirty="0">
                        <a:solidFill>
                          <a:srgbClr val="FFFFFF"/>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rgbClr val="0070C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ZA" sz="1700" b="1" i="1" u="none" strike="noStrike" dirty="0">
                        <a:solidFill>
                          <a:srgbClr val="FFFFFF"/>
                        </a:solidFill>
                        <a:effectLst/>
                        <a:latin typeface="Arial" panose="020B0604020202020204" pitchFamily="34" charset="0"/>
                        <a:cs typeface="Arial" panose="020B0604020202020204" pitchFamily="34"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62823075"/>
                  </a:ext>
                </a:extLst>
              </a:tr>
              <a:tr h="388968">
                <a:tc>
                  <a:txBody>
                    <a:bodyPr/>
                    <a:lstStyle/>
                    <a:p>
                      <a:pPr algn="l" fontAlgn="b"/>
                      <a:endParaRPr lang="en-ZA" sz="11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ap="flat" cmpd="sng" algn="ctr">
                      <a:noFill/>
                      <a:prstDash val="solid"/>
                      <a:round/>
                      <a:headEnd type="none" w="med" len="med"/>
                      <a:tailEnd type="none" w="med" len="med"/>
                    </a:lnL>
                    <a:lnR w="12700" cap="flat" cmpd="sng" algn="ctr">
                      <a:solidFill>
                        <a:srgbClr val="0070C0"/>
                      </a:solidFill>
                      <a:prstDash val="solid"/>
                      <a:round/>
                      <a:headEnd type="none" w="med" len="med"/>
                      <a:tailEnd type="none" w="med" len="med"/>
                    </a:lnR>
                    <a:lnT>
                      <a:noFill/>
                    </a:lnT>
                    <a:lnB w="12700" cap="flat" cmpd="sng" algn="ctr">
                      <a:solidFill>
                        <a:srgbClr val="0070C0"/>
                      </a:solidFill>
                      <a:prstDash val="solid"/>
                      <a:round/>
                      <a:headEnd type="none" w="med" len="med"/>
                      <a:tailEnd type="none" w="med" len="med"/>
                    </a:lnB>
                    <a:noFill/>
                  </a:tcPr>
                </a:tc>
                <a:tc>
                  <a:txBody>
                    <a:bodyPr/>
                    <a:lstStyle/>
                    <a:p>
                      <a:pPr algn="ctr" fontAlgn="b"/>
                      <a:r>
                        <a:rPr lang="en-GB" sz="1500" b="1" i="0" u="none" strike="noStrike" kern="1200" dirty="0">
                          <a:solidFill>
                            <a:srgbClr val="000000"/>
                          </a:solidFill>
                          <a:effectLst/>
                          <a:latin typeface="Arial" panose="020B0604020202020204" pitchFamily="34" charset="0"/>
                          <a:ea typeface="+mn-ea"/>
                          <a:cs typeface="Arial" panose="020B0604020202020204" pitchFamily="34" charset="0"/>
                        </a:rPr>
                        <a:t>Province</a:t>
                      </a:r>
                      <a:endParaRPr lang="en-ZA" sz="1500" b="1" i="0" u="none" strike="noStrike" kern="1200" dirty="0">
                        <a:solidFill>
                          <a:srgbClr val="000000"/>
                        </a:solidFill>
                        <a:effectLst/>
                        <a:latin typeface="Arial" panose="020B0604020202020204" pitchFamily="34" charset="0"/>
                        <a:ea typeface="+mn-ea"/>
                        <a:cs typeface="Arial" panose="020B0604020202020204" pitchFamily="34" charset="0"/>
                      </a:endParaRP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700" b="1" i="0" u="none" strike="noStrike" dirty="0">
                          <a:solidFill>
                            <a:srgbClr val="000000"/>
                          </a:solidFill>
                          <a:effectLst/>
                          <a:latin typeface="Arial" panose="020B0604020202020204" pitchFamily="34" charset="0"/>
                          <a:cs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700" b="1" i="0" u="none" strike="noStrike" dirty="0">
                          <a:solidFill>
                            <a:srgbClr val="000000"/>
                          </a:solidFill>
                          <a:effectLst/>
                          <a:latin typeface="Arial" panose="020B0604020202020204" pitchFamily="34" charset="0"/>
                          <a:cs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700" b="1" i="0" u="none" strike="noStrike">
                          <a:solidFill>
                            <a:srgbClr val="000000"/>
                          </a:solidFill>
                          <a:effectLst/>
                          <a:latin typeface="Arial" panose="020B0604020202020204" pitchFamily="34" charset="0"/>
                          <a:cs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700" b="1" i="0" u="none" strike="noStrike" dirty="0">
                          <a:solidFill>
                            <a:srgbClr val="000000"/>
                          </a:solidFill>
                          <a:effectLst/>
                          <a:latin typeface="Arial" panose="020B0604020202020204" pitchFamily="34" charset="0"/>
                          <a:cs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700" b="1" i="0" u="none" strike="noStrike" dirty="0">
                          <a:solidFill>
                            <a:srgbClr val="000000"/>
                          </a:solidFill>
                          <a:effectLst/>
                          <a:latin typeface="Arial" panose="020B0604020202020204" pitchFamily="34" charset="0"/>
                          <a:cs typeface="Arial" panose="020B0604020202020204" pitchFamily="34" charset="0"/>
                        </a:rPr>
                        <a:t>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700" b="1" i="0" u="none" strike="noStrike" dirty="0">
                          <a:solidFill>
                            <a:srgbClr val="000000"/>
                          </a:solidFill>
                          <a:effectLst/>
                          <a:latin typeface="Arial" panose="020B0604020202020204" pitchFamily="34" charset="0"/>
                          <a:cs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700" b="1" i="0" u="none" strike="noStrike" dirty="0">
                          <a:solidFill>
                            <a:srgbClr val="000000"/>
                          </a:solidFill>
                          <a:effectLst/>
                          <a:latin typeface="Arial" panose="020B0604020202020204" pitchFamily="34" charset="0"/>
                          <a:cs typeface="Arial" panose="020B0604020202020204" pitchFamily="34" charset="0"/>
                        </a:rPr>
                        <a:t>13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700" b="1" i="0" u="none" strike="noStrike" dirty="0">
                          <a:solidFill>
                            <a:srgbClr val="FFFFFF"/>
                          </a:solidFill>
                          <a:effectLst/>
                          <a:latin typeface="Arial" panose="020B0604020202020204" pitchFamily="34" charset="0"/>
                          <a:cs typeface="Arial" panose="020B0604020202020204" pitchFamily="34" charset="0"/>
                        </a:rPr>
                        <a:t>Dockets</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757171"/>
                    </a:solidFill>
                  </a:tcPr>
                </a:tc>
                <a:tc>
                  <a:txBody>
                    <a:bodyPr/>
                    <a:lstStyle/>
                    <a:p>
                      <a:pPr algn="ctr" fontAlgn="ctr"/>
                      <a:r>
                        <a:rPr lang="en-ZA" sz="1700" b="1" i="1" u="none" strike="noStrike" dirty="0">
                          <a:solidFill>
                            <a:srgbClr val="FFFFFF"/>
                          </a:solidFill>
                          <a:effectLst/>
                          <a:latin typeface="Arial" panose="020B0604020202020204" pitchFamily="34" charset="0"/>
                          <a:cs typeface="Arial" panose="020B0604020202020204" pitchFamily="34" charset="0"/>
                        </a:rPr>
                        <a:t>Victims</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extLst>
                  <a:ext uri="{0D108BD9-81ED-4DB2-BD59-A6C34878D82A}">
                    <a16:rowId xmlns:a16="http://schemas.microsoft.com/office/drawing/2014/main" val="19736162"/>
                  </a:ext>
                </a:extLst>
              </a:tr>
              <a:tr h="424794">
                <a:tc rowSpan="9">
                  <a:txBody>
                    <a:bodyPr/>
                    <a:lstStyle/>
                    <a:p>
                      <a:pPr algn="ctr" fontAlgn="ctr"/>
                      <a:r>
                        <a:rPr lang="en-GB" sz="1500" b="1" i="1" u="none" strike="noStrike" dirty="0">
                          <a:solidFill>
                            <a:srgbClr val="000000"/>
                          </a:solidFill>
                          <a:effectLst/>
                          <a:latin typeface="Arial" panose="020B0604020202020204" pitchFamily="34" charset="0"/>
                          <a:cs typeface="Arial" panose="020B0604020202020204" pitchFamily="34" charset="0"/>
                        </a:rPr>
                        <a:t>Number of cases reported per province</a:t>
                      </a:r>
                    </a:p>
                  </a:txBody>
                  <a:tcPr marL="7620" marR="7620" marT="7620" marB="0" vert="vert27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tc>
                  <a:txBody>
                    <a:bodyPr/>
                    <a:lstStyle/>
                    <a:p>
                      <a:pPr algn="ctr" fontAlgn="ctr"/>
                      <a:r>
                        <a:rPr lang="en-ZA" sz="1500" b="0" i="1" u="none" strike="noStrike" dirty="0">
                          <a:solidFill>
                            <a:srgbClr val="000000"/>
                          </a:solidFill>
                          <a:effectLst/>
                          <a:latin typeface="Arial" panose="020B0604020202020204" pitchFamily="34" charset="0"/>
                          <a:cs typeface="Arial" panose="020B0604020202020204" pitchFamily="34" charset="0"/>
                        </a:rPr>
                        <a:t>Eastern Cape</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dirty="0">
                          <a:solidFill>
                            <a:srgbClr val="000000"/>
                          </a:solidFill>
                          <a:effectLst/>
                          <a:latin typeface="Arial" panose="020B0604020202020204" pitchFamily="34" charset="0"/>
                          <a:cs typeface="Arial" panose="020B0604020202020204" pitchFamily="34" charset="0"/>
                        </a:rPr>
                        <a:t>30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dirty="0">
                          <a:solidFill>
                            <a:srgbClr val="000000"/>
                          </a:solidFill>
                          <a:effectLst/>
                          <a:latin typeface="Arial" panose="020B0604020202020204" pitchFamily="34" charset="0"/>
                          <a:cs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dirty="0">
                          <a:solidFill>
                            <a:srgbClr val="000000"/>
                          </a:solidFill>
                          <a:effectLst/>
                          <a:latin typeface="Arial" panose="020B0604020202020204" pitchFamily="34" charset="0"/>
                          <a:cs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1" u="none" strike="noStrike" dirty="0">
                          <a:solidFill>
                            <a:srgbClr val="FFFFFF"/>
                          </a:solidFill>
                          <a:effectLst/>
                          <a:latin typeface="Arial" panose="020B0604020202020204" pitchFamily="34" charset="0"/>
                          <a:cs typeface="Arial" panose="020B0604020202020204" pitchFamily="34" charset="0"/>
                        </a:rPr>
                        <a:t>40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757171"/>
                    </a:solidFill>
                  </a:tcPr>
                </a:tc>
                <a:tc>
                  <a:txBody>
                    <a:bodyPr/>
                    <a:lstStyle/>
                    <a:p>
                      <a:pPr algn="ctr" fontAlgn="ctr"/>
                      <a:r>
                        <a:rPr lang="en-ZA" sz="1500" b="1" i="1" u="none" strike="noStrike">
                          <a:solidFill>
                            <a:srgbClr val="FFFFFF"/>
                          </a:solidFill>
                          <a:effectLst/>
                          <a:latin typeface="Arial" panose="020B0604020202020204" pitchFamily="34" charset="0"/>
                          <a:cs typeface="Arial" panose="020B0604020202020204" pitchFamily="34" charset="0"/>
                        </a:rPr>
                        <a:t>94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extLst>
                  <a:ext uri="{0D108BD9-81ED-4DB2-BD59-A6C34878D82A}">
                    <a16:rowId xmlns:a16="http://schemas.microsoft.com/office/drawing/2014/main" val="2747907122"/>
                  </a:ext>
                </a:extLst>
              </a:tr>
              <a:tr h="424794">
                <a:tc vMerge="1">
                  <a:txBody>
                    <a:bodyPr/>
                    <a:lstStyle/>
                    <a:p>
                      <a:endParaRPr lang="en-ZA"/>
                    </a:p>
                  </a:txBody>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Free State</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dirty="0">
                          <a:solidFill>
                            <a:srgbClr val="000000"/>
                          </a:solidFill>
                          <a:effectLst/>
                          <a:latin typeface="Arial" panose="020B0604020202020204" pitchFamily="34" charset="0"/>
                          <a:cs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dirty="0">
                          <a:solidFill>
                            <a:srgbClr val="000000"/>
                          </a:solidFill>
                          <a:effectLst/>
                          <a:latin typeface="Arial" panose="020B0604020202020204" pitchFamily="34" charset="0"/>
                          <a:cs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1" u="none" strike="noStrike">
                          <a:solidFill>
                            <a:srgbClr val="FFFFFF"/>
                          </a:solidFill>
                          <a:effectLst/>
                          <a:latin typeface="Arial" panose="020B0604020202020204" pitchFamily="34" charset="0"/>
                          <a:cs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757171"/>
                    </a:solidFill>
                  </a:tcPr>
                </a:tc>
                <a:tc>
                  <a:txBody>
                    <a:bodyPr/>
                    <a:lstStyle/>
                    <a:p>
                      <a:pPr algn="ctr" fontAlgn="ctr"/>
                      <a:r>
                        <a:rPr lang="en-ZA" sz="1500" b="1" i="1" u="none" strike="noStrike">
                          <a:solidFill>
                            <a:srgbClr val="FFFFFF"/>
                          </a:solidFill>
                          <a:effectLst/>
                          <a:latin typeface="Arial" panose="020B0604020202020204" pitchFamily="34" charset="0"/>
                          <a:cs typeface="Arial" panose="020B0604020202020204" pitchFamily="34" charset="0"/>
                        </a:rPr>
                        <a:t>12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extLst>
                  <a:ext uri="{0D108BD9-81ED-4DB2-BD59-A6C34878D82A}">
                    <a16:rowId xmlns:a16="http://schemas.microsoft.com/office/drawing/2014/main" val="3386768143"/>
                  </a:ext>
                </a:extLst>
              </a:tr>
              <a:tr h="424794">
                <a:tc vMerge="1">
                  <a:txBody>
                    <a:bodyPr/>
                    <a:lstStyle/>
                    <a:p>
                      <a:endParaRPr lang="en-ZA"/>
                    </a:p>
                  </a:txBody>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Gauteng</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49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dirty="0">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1" u="none" strike="noStrike">
                          <a:solidFill>
                            <a:srgbClr val="FFFFFF"/>
                          </a:solidFill>
                          <a:effectLst/>
                          <a:latin typeface="Arial" panose="020B0604020202020204" pitchFamily="34" charset="0"/>
                          <a:cs typeface="Arial" panose="020B0604020202020204" pitchFamily="34" charset="0"/>
                        </a:rPr>
                        <a:t>65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757171"/>
                    </a:solidFill>
                  </a:tcPr>
                </a:tc>
                <a:tc>
                  <a:txBody>
                    <a:bodyPr/>
                    <a:lstStyle/>
                    <a:p>
                      <a:pPr algn="ctr" fontAlgn="ctr"/>
                      <a:r>
                        <a:rPr lang="en-ZA" sz="1500" b="1" i="1" u="none" strike="noStrike">
                          <a:solidFill>
                            <a:srgbClr val="FFFFFF"/>
                          </a:solidFill>
                          <a:effectLst/>
                          <a:latin typeface="Arial" panose="020B0604020202020204" pitchFamily="34" charset="0"/>
                          <a:cs typeface="Arial" panose="020B0604020202020204" pitchFamily="34" charset="0"/>
                        </a:rPr>
                        <a:t>161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extLst>
                  <a:ext uri="{0D108BD9-81ED-4DB2-BD59-A6C34878D82A}">
                    <a16:rowId xmlns:a16="http://schemas.microsoft.com/office/drawing/2014/main" val="3784909693"/>
                  </a:ext>
                </a:extLst>
              </a:tr>
              <a:tr h="424794">
                <a:tc vMerge="1">
                  <a:txBody>
                    <a:bodyPr/>
                    <a:lstStyle/>
                    <a:p>
                      <a:endParaRPr lang="en-ZA"/>
                    </a:p>
                  </a:txBody>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KwaZulu-Natal</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43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GB" sz="1500" b="0" i="1" u="none" strike="noStrike" dirty="0">
                          <a:solidFill>
                            <a:srgbClr val="000000"/>
                          </a:solidFill>
                          <a:effectLst/>
                          <a:latin typeface="Arial" panose="020B0604020202020204" pitchFamily="34" charset="0"/>
                          <a:cs typeface="Arial" panose="020B0604020202020204" pitchFamily="34" charset="0"/>
                        </a:rPr>
                        <a:t>0</a:t>
                      </a:r>
                      <a:endParaRPr lang="en-ZA" sz="1500" b="0" i="1"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1" u="none" strike="noStrike" dirty="0">
                          <a:solidFill>
                            <a:srgbClr val="FFFFFF"/>
                          </a:solidFill>
                          <a:effectLst/>
                          <a:latin typeface="Arial" panose="020B0604020202020204" pitchFamily="34" charset="0"/>
                          <a:cs typeface="Arial" panose="020B0604020202020204" pitchFamily="34" charset="0"/>
                        </a:rPr>
                        <a:t>53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757171"/>
                    </a:solidFill>
                  </a:tcPr>
                </a:tc>
                <a:tc>
                  <a:txBody>
                    <a:bodyPr/>
                    <a:lstStyle/>
                    <a:p>
                      <a:pPr algn="ctr" fontAlgn="ctr"/>
                      <a:r>
                        <a:rPr lang="en-ZA" sz="1500" b="1" i="1" u="none" strike="noStrike" dirty="0">
                          <a:solidFill>
                            <a:srgbClr val="FFFFFF"/>
                          </a:solidFill>
                          <a:effectLst/>
                          <a:latin typeface="Arial" panose="020B0604020202020204" pitchFamily="34" charset="0"/>
                          <a:cs typeface="Arial" panose="020B0604020202020204" pitchFamily="34" charset="0"/>
                        </a:rPr>
                        <a:t>121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extLst>
                  <a:ext uri="{0D108BD9-81ED-4DB2-BD59-A6C34878D82A}">
                    <a16:rowId xmlns:a16="http://schemas.microsoft.com/office/drawing/2014/main" val="2598237571"/>
                  </a:ext>
                </a:extLst>
              </a:tr>
              <a:tr h="424794">
                <a:tc vMerge="1">
                  <a:txBody>
                    <a:bodyPr/>
                    <a:lstStyle/>
                    <a:p>
                      <a:endParaRPr lang="en-ZA"/>
                    </a:p>
                  </a:txBody>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Limpopo</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1" u="none" strike="noStrike">
                          <a:solidFill>
                            <a:srgbClr val="FFFFFF"/>
                          </a:solidFill>
                          <a:effectLst/>
                          <a:latin typeface="Arial" panose="020B0604020202020204" pitchFamily="34" charset="0"/>
                          <a:cs typeface="Arial" panose="020B0604020202020204" pitchFamily="34" charset="0"/>
                        </a:rPr>
                        <a:t>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757171"/>
                    </a:solidFill>
                  </a:tcPr>
                </a:tc>
                <a:tc>
                  <a:txBody>
                    <a:bodyPr/>
                    <a:lstStyle/>
                    <a:p>
                      <a:pPr algn="ctr" fontAlgn="ctr"/>
                      <a:r>
                        <a:rPr lang="en-ZA" sz="1500" b="1" i="1" u="none" strike="noStrike">
                          <a:solidFill>
                            <a:srgbClr val="FFFFFF"/>
                          </a:solidFill>
                          <a:effectLst/>
                          <a:latin typeface="Arial" panose="020B0604020202020204" pitchFamily="34" charset="0"/>
                          <a:cs typeface="Arial" panose="020B0604020202020204" pitchFamily="34" charset="0"/>
                        </a:rPr>
                        <a:t>12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extLst>
                  <a:ext uri="{0D108BD9-81ED-4DB2-BD59-A6C34878D82A}">
                    <a16:rowId xmlns:a16="http://schemas.microsoft.com/office/drawing/2014/main" val="2985836952"/>
                  </a:ext>
                </a:extLst>
              </a:tr>
              <a:tr h="424794">
                <a:tc vMerge="1">
                  <a:txBody>
                    <a:bodyPr/>
                    <a:lstStyle/>
                    <a:p>
                      <a:endParaRPr lang="en-ZA"/>
                    </a:p>
                  </a:txBody>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Mpumalanga</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1" u="none" strike="noStrike">
                          <a:solidFill>
                            <a:srgbClr val="FFFFFF"/>
                          </a:solidFill>
                          <a:effectLst/>
                          <a:latin typeface="Arial" panose="020B0604020202020204" pitchFamily="34" charset="0"/>
                          <a:cs typeface="Arial" panose="020B0604020202020204" pitchFamily="34" charset="0"/>
                        </a:rPr>
                        <a:t>14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757171"/>
                    </a:solidFill>
                  </a:tcPr>
                </a:tc>
                <a:tc>
                  <a:txBody>
                    <a:bodyPr/>
                    <a:lstStyle/>
                    <a:p>
                      <a:pPr algn="ctr" fontAlgn="ctr"/>
                      <a:r>
                        <a:rPr lang="en-ZA" sz="1500" b="1" i="1" u="none" strike="noStrike">
                          <a:solidFill>
                            <a:srgbClr val="FFFFFF"/>
                          </a:solidFill>
                          <a:effectLst/>
                          <a:latin typeface="Arial" panose="020B0604020202020204" pitchFamily="34" charset="0"/>
                          <a:cs typeface="Arial" panose="020B0604020202020204" pitchFamily="34" charset="0"/>
                        </a:rPr>
                        <a:t>30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extLst>
                  <a:ext uri="{0D108BD9-81ED-4DB2-BD59-A6C34878D82A}">
                    <a16:rowId xmlns:a16="http://schemas.microsoft.com/office/drawing/2014/main" val="3515843558"/>
                  </a:ext>
                </a:extLst>
              </a:tr>
              <a:tr h="424794">
                <a:tc vMerge="1">
                  <a:txBody>
                    <a:bodyPr/>
                    <a:lstStyle/>
                    <a:p>
                      <a:endParaRPr lang="en-ZA"/>
                    </a:p>
                  </a:txBody>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North West</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dirty="0">
                          <a:solidFill>
                            <a:srgbClr val="000000"/>
                          </a:solidFill>
                          <a:effectLst/>
                          <a:latin typeface="Arial" panose="020B0604020202020204" pitchFamily="34" charset="0"/>
                          <a:cs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1" u="none" strike="noStrike">
                          <a:solidFill>
                            <a:srgbClr val="FFFFFF"/>
                          </a:solidFill>
                          <a:effectLst/>
                          <a:latin typeface="Arial" panose="020B0604020202020204" pitchFamily="34" charset="0"/>
                          <a:cs typeface="Arial" panose="020B0604020202020204" pitchFamily="34" charset="0"/>
                        </a:rPr>
                        <a:t>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757171"/>
                    </a:solidFill>
                  </a:tcPr>
                </a:tc>
                <a:tc>
                  <a:txBody>
                    <a:bodyPr/>
                    <a:lstStyle/>
                    <a:p>
                      <a:pPr algn="ctr" fontAlgn="ctr"/>
                      <a:r>
                        <a:rPr lang="en-ZA" sz="1500" b="1" i="1" u="none" strike="noStrike">
                          <a:solidFill>
                            <a:srgbClr val="FFFFFF"/>
                          </a:solidFill>
                          <a:effectLst/>
                          <a:latin typeface="Arial" panose="020B0604020202020204" pitchFamily="34" charset="0"/>
                          <a:cs typeface="Arial" panose="020B0604020202020204" pitchFamily="34" charset="0"/>
                        </a:rPr>
                        <a:t>27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extLst>
                  <a:ext uri="{0D108BD9-81ED-4DB2-BD59-A6C34878D82A}">
                    <a16:rowId xmlns:a16="http://schemas.microsoft.com/office/drawing/2014/main" val="1599412963"/>
                  </a:ext>
                </a:extLst>
              </a:tr>
              <a:tr h="424794">
                <a:tc vMerge="1">
                  <a:txBody>
                    <a:bodyPr/>
                    <a:lstStyle/>
                    <a:p>
                      <a:endParaRPr lang="en-ZA"/>
                    </a:p>
                  </a:txBody>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Northern Cape</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1" u="none" strike="noStrike">
                          <a:solidFill>
                            <a:srgbClr val="FFFFFF"/>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757171"/>
                    </a:solidFill>
                  </a:tcPr>
                </a:tc>
                <a:tc>
                  <a:txBody>
                    <a:bodyPr/>
                    <a:lstStyle/>
                    <a:p>
                      <a:pPr algn="ctr" fontAlgn="ctr"/>
                      <a:r>
                        <a:rPr lang="en-ZA" sz="1500" b="1" i="1" u="none" strike="noStrike">
                          <a:solidFill>
                            <a:srgbClr val="FFFFFF"/>
                          </a:solidFill>
                          <a:effectLst/>
                          <a:latin typeface="Arial" panose="020B0604020202020204" pitchFamily="34" charset="0"/>
                          <a:cs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extLst>
                  <a:ext uri="{0D108BD9-81ED-4DB2-BD59-A6C34878D82A}">
                    <a16:rowId xmlns:a16="http://schemas.microsoft.com/office/drawing/2014/main" val="2295994946"/>
                  </a:ext>
                </a:extLst>
              </a:tr>
              <a:tr h="424794">
                <a:tc vMerge="1">
                  <a:txBody>
                    <a:bodyPr/>
                    <a:lstStyle/>
                    <a:p>
                      <a:endParaRPr lang="en-ZA"/>
                    </a:p>
                  </a:txBody>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Western Cape</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49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1" u="none" strike="noStrike" dirty="0">
                          <a:solidFill>
                            <a:srgbClr val="FFFFFF"/>
                          </a:solidFill>
                          <a:effectLst/>
                          <a:latin typeface="Arial" panose="020B0604020202020204" pitchFamily="34" charset="0"/>
                          <a:cs typeface="Arial" panose="020B0604020202020204" pitchFamily="34" charset="0"/>
                        </a:rPr>
                        <a:t>65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757171"/>
                    </a:solidFill>
                  </a:tcPr>
                </a:tc>
                <a:tc>
                  <a:txBody>
                    <a:bodyPr/>
                    <a:lstStyle/>
                    <a:p>
                      <a:pPr algn="ctr" fontAlgn="ctr"/>
                      <a:r>
                        <a:rPr lang="en-ZA" sz="1500" b="1" i="1" u="none" strike="noStrike" dirty="0">
                          <a:solidFill>
                            <a:srgbClr val="FFFFFF"/>
                          </a:solidFill>
                          <a:effectLst/>
                          <a:latin typeface="Arial" panose="020B0604020202020204" pitchFamily="34" charset="0"/>
                          <a:cs typeface="Arial" panose="020B0604020202020204" pitchFamily="34" charset="0"/>
                        </a:rPr>
                        <a:t>150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extLst>
                  <a:ext uri="{0D108BD9-81ED-4DB2-BD59-A6C34878D82A}">
                    <a16:rowId xmlns:a16="http://schemas.microsoft.com/office/drawing/2014/main" val="1675184153"/>
                  </a:ext>
                </a:extLst>
              </a:tr>
              <a:tr h="358260">
                <a:tc rowSpan="2">
                  <a:txBody>
                    <a:bodyPr/>
                    <a:lstStyle/>
                    <a:p>
                      <a:pPr algn="ctr" fontAlgn="ctr"/>
                      <a:r>
                        <a:rPr lang="en-ZA" sz="1500" b="1" i="1" u="none" strike="noStrike" dirty="0">
                          <a:solidFill>
                            <a:srgbClr val="000000"/>
                          </a:solidFill>
                          <a:effectLst/>
                          <a:latin typeface="Arial" panose="020B0604020202020204" pitchFamily="34" charset="0"/>
                          <a:cs typeface="Arial" panose="020B0604020202020204" pitchFamily="34" charset="0"/>
                        </a:rPr>
                        <a:t>Total RSA</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tc>
                  <a:txBody>
                    <a:bodyPr/>
                    <a:lstStyle/>
                    <a:p>
                      <a:pPr algn="ctr" fontAlgn="ctr"/>
                      <a:r>
                        <a:rPr lang="en-ZA" sz="1500" b="1" i="1" u="none" strike="noStrike" dirty="0">
                          <a:solidFill>
                            <a:srgbClr val="FFFFFF"/>
                          </a:solidFill>
                          <a:effectLst/>
                          <a:latin typeface="Arial" panose="020B0604020202020204" pitchFamily="34" charset="0"/>
                          <a:cs typeface="Arial" panose="020B0604020202020204" pitchFamily="34" charset="0"/>
                        </a:rPr>
                        <a:t>Dockets</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757171"/>
                    </a:solidFill>
                  </a:tcPr>
                </a:tc>
                <a:tc>
                  <a:txBody>
                    <a:bodyPr/>
                    <a:lstStyle/>
                    <a:p>
                      <a:pPr algn="ctr" fontAlgn="ctr"/>
                      <a:r>
                        <a:rPr lang="en-ZA" sz="1500" b="1" i="1" u="none" strike="noStrike" dirty="0">
                          <a:solidFill>
                            <a:srgbClr val="FFFFFF"/>
                          </a:solidFill>
                          <a:effectLst/>
                          <a:latin typeface="Arial" panose="020B0604020202020204" pitchFamily="34" charset="0"/>
                          <a:cs typeface="Arial" panose="020B0604020202020204" pitchFamily="34" charset="0"/>
                        </a:rPr>
                        <a:t>196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757171"/>
                    </a:solidFill>
                  </a:tcPr>
                </a:tc>
                <a:tc>
                  <a:txBody>
                    <a:bodyPr/>
                    <a:lstStyle/>
                    <a:p>
                      <a:pPr algn="ctr" fontAlgn="ctr"/>
                      <a:r>
                        <a:rPr lang="en-ZA" sz="1500" b="1" i="1" u="none" strike="noStrike" dirty="0">
                          <a:solidFill>
                            <a:srgbClr val="FFFFFF"/>
                          </a:solidFill>
                          <a:effectLst/>
                          <a:latin typeface="Arial" panose="020B0604020202020204" pitchFamily="34" charset="0"/>
                          <a:cs typeface="Arial" panose="020B0604020202020204" pitchFamily="34" charset="0"/>
                        </a:rPr>
                        <a:t>44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757171"/>
                    </a:solidFill>
                  </a:tcPr>
                </a:tc>
                <a:tc>
                  <a:txBody>
                    <a:bodyPr/>
                    <a:lstStyle/>
                    <a:p>
                      <a:pPr algn="ctr" fontAlgn="ctr"/>
                      <a:r>
                        <a:rPr lang="en-ZA" sz="1500" b="1" i="1" u="none" strike="noStrike" dirty="0">
                          <a:solidFill>
                            <a:srgbClr val="FFFFFF"/>
                          </a:solidFill>
                          <a:effectLst/>
                          <a:latin typeface="Arial" panose="020B0604020202020204" pitchFamily="34" charset="0"/>
                          <a:cs typeface="Arial" panose="020B0604020202020204" pitchFamily="34" charset="0"/>
                        </a:rPr>
                        <a:t>11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757171"/>
                    </a:solidFill>
                  </a:tcPr>
                </a:tc>
                <a:tc>
                  <a:txBody>
                    <a:bodyPr/>
                    <a:lstStyle/>
                    <a:p>
                      <a:pPr algn="ctr" fontAlgn="ctr"/>
                      <a:r>
                        <a:rPr lang="en-GB" sz="1500" b="1" i="1" u="none" strike="noStrike" dirty="0">
                          <a:solidFill>
                            <a:srgbClr val="FFFFFF"/>
                          </a:solidFill>
                          <a:effectLst/>
                          <a:latin typeface="Arial" panose="020B0604020202020204" pitchFamily="34" charset="0"/>
                          <a:cs typeface="Arial" panose="020B0604020202020204" pitchFamily="34" charset="0"/>
                        </a:rPr>
                        <a:t>3</a:t>
                      </a:r>
                      <a:endParaRPr lang="en-ZA" sz="1500" b="1" i="1" u="none" strike="noStrike" dirty="0">
                        <a:solidFill>
                          <a:srgbClr val="FFFFFF"/>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757171"/>
                    </a:solidFill>
                  </a:tcPr>
                </a:tc>
                <a:tc>
                  <a:txBody>
                    <a:bodyPr/>
                    <a:lstStyle/>
                    <a:p>
                      <a:pPr algn="ctr" fontAlgn="ctr"/>
                      <a:r>
                        <a:rPr lang="en-ZA" sz="1500" b="1" i="1" u="none" strike="noStrike" dirty="0">
                          <a:solidFill>
                            <a:srgbClr val="FFFFFF"/>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757171"/>
                    </a:solidFill>
                  </a:tcPr>
                </a:tc>
                <a:tc>
                  <a:txBody>
                    <a:bodyPr/>
                    <a:lstStyle/>
                    <a:p>
                      <a:pPr algn="ctr" fontAlgn="ctr"/>
                      <a:r>
                        <a:rPr lang="en-ZA" sz="1500" b="1" i="1" u="none" strike="noStrike" dirty="0">
                          <a:solidFill>
                            <a:srgbClr val="FFFFFF"/>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757171"/>
                    </a:solidFill>
                  </a:tcPr>
                </a:tc>
                <a:tc>
                  <a:txBody>
                    <a:bodyPr/>
                    <a:lstStyle/>
                    <a:p>
                      <a:pPr algn="ctr" fontAlgn="ctr"/>
                      <a:r>
                        <a:rPr lang="en-ZA" sz="1500" b="1" i="1" u="none" strike="noStrike" dirty="0">
                          <a:solidFill>
                            <a:srgbClr val="FFFFFF"/>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757171"/>
                    </a:solidFill>
                  </a:tcPr>
                </a:tc>
                <a:tc>
                  <a:txBody>
                    <a:bodyPr/>
                    <a:lstStyle/>
                    <a:p>
                      <a:pPr algn="ctr" fontAlgn="ctr"/>
                      <a:r>
                        <a:rPr lang="en-ZA" sz="1500" b="1" i="1" u="none" strike="noStrike" dirty="0">
                          <a:solidFill>
                            <a:srgbClr val="FFFFFF"/>
                          </a:solidFill>
                          <a:effectLst/>
                          <a:latin typeface="Arial" panose="020B0604020202020204" pitchFamily="34" charset="0"/>
                          <a:cs typeface="Arial" panose="020B0604020202020204" pitchFamily="34" charset="0"/>
                        </a:rPr>
                        <a:t>257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757171"/>
                    </a:solidFill>
                  </a:tcPr>
                </a:tc>
                <a:tc>
                  <a:txBody>
                    <a:bodyPr/>
                    <a:lstStyle/>
                    <a:p>
                      <a:pPr algn="ctr" fontAlgn="ctr"/>
                      <a:endParaRPr lang="en-ZA" sz="1600" b="1"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rgbClr val="0070C0"/>
                      </a:solidFill>
                      <a:prstDash val="solid"/>
                      <a:round/>
                      <a:headEnd type="none" w="med" len="med"/>
                      <a:tailEnd type="none" w="med" len="med"/>
                    </a:lnL>
                    <a:lnR>
                      <a:noFill/>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1700902899"/>
                  </a:ext>
                </a:extLst>
              </a:tr>
              <a:tr h="368496">
                <a:tc vMerge="1">
                  <a:txBody>
                    <a:bodyPr/>
                    <a:lstStyle/>
                    <a:p>
                      <a:endParaRPr lang="en-ZA"/>
                    </a:p>
                  </a:txBody>
                  <a:tcPr/>
                </a:tc>
                <a:tc>
                  <a:txBody>
                    <a:bodyPr/>
                    <a:lstStyle/>
                    <a:p>
                      <a:pPr algn="ctr" fontAlgn="ctr"/>
                      <a:r>
                        <a:rPr lang="en-ZA" sz="1500" b="1" i="1" u="none" strike="noStrike">
                          <a:solidFill>
                            <a:srgbClr val="FFFFFF"/>
                          </a:solidFill>
                          <a:effectLst/>
                          <a:latin typeface="Arial" panose="020B0604020202020204" pitchFamily="34" charset="0"/>
                          <a:cs typeface="Arial" panose="020B0604020202020204" pitchFamily="34" charset="0"/>
                        </a:rPr>
                        <a:t>Victims</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fontAlgn="ctr"/>
                      <a:r>
                        <a:rPr lang="en-ZA" sz="1500" b="1" i="1" u="none" strike="noStrike">
                          <a:solidFill>
                            <a:srgbClr val="FFFFFF"/>
                          </a:solidFill>
                          <a:effectLst/>
                          <a:latin typeface="Arial" panose="020B0604020202020204" pitchFamily="34" charset="0"/>
                          <a:cs typeface="Arial" panose="020B0604020202020204" pitchFamily="34" charset="0"/>
                        </a:rPr>
                        <a:t>392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fontAlgn="ctr"/>
                      <a:r>
                        <a:rPr lang="en-ZA" sz="1500" b="1" i="1" u="none" strike="noStrike">
                          <a:solidFill>
                            <a:srgbClr val="FFFFFF"/>
                          </a:solidFill>
                          <a:effectLst/>
                          <a:latin typeface="Arial" panose="020B0604020202020204" pitchFamily="34" charset="0"/>
                          <a:cs typeface="Arial" panose="020B0604020202020204" pitchFamily="34" charset="0"/>
                        </a:rPr>
                        <a:t>132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fontAlgn="ctr"/>
                      <a:r>
                        <a:rPr lang="en-ZA" sz="1500" b="1" i="1" u="none" strike="noStrike">
                          <a:solidFill>
                            <a:srgbClr val="FFFFFF"/>
                          </a:solidFill>
                          <a:effectLst/>
                          <a:latin typeface="Arial" panose="020B0604020202020204" pitchFamily="34" charset="0"/>
                          <a:cs typeface="Arial" panose="020B0604020202020204" pitchFamily="34" charset="0"/>
                        </a:rPr>
                        <a:t>44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fontAlgn="ctr"/>
                      <a:r>
                        <a:rPr lang="en-GB" sz="1500" b="1" i="1" u="none" strike="noStrike" dirty="0">
                          <a:solidFill>
                            <a:srgbClr val="FFFFFF"/>
                          </a:solidFill>
                          <a:effectLst/>
                          <a:latin typeface="Arial" panose="020B0604020202020204" pitchFamily="34" charset="0"/>
                          <a:cs typeface="Arial" panose="020B0604020202020204" pitchFamily="34" charset="0"/>
                        </a:rPr>
                        <a:t>1</a:t>
                      </a:r>
                      <a:r>
                        <a:rPr lang="en-ZA" sz="1500" b="1" i="1" u="none" strike="noStrike" dirty="0">
                          <a:solidFill>
                            <a:srgbClr val="FFFFFF"/>
                          </a:solidFill>
                          <a:effectLst/>
                          <a:latin typeface="Arial" panose="020B0604020202020204" pitchFamily="34" charset="0"/>
                          <a:cs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fontAlgn="ctr"/>
                      <a:r>
                        <a:rPr lang="en-ZA" sz="1500" b="1" i="1" u="none" strike="noStrike">
                          <a:solidFill>
                            <a:srgbClr val="FFFFFF"/>
                          </a:solidFill>
                          <a:effectLst/>
                          <a:latin typeface="Arial" panose="020B0604020202020204" pitchFamily="34" charset="0"/>
                          <a:cs typeface="Arial" panose="020B0604020202020204" pitchFamily="34" charset="0"/>
                        </a:rPr>
                        <a:t>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fontAlgn="ctr"/>
                      <a:r>
                        <a:rPr lang="en-ZA" sz="1500" b="1" i="1" u="none" strike="noStrike">
                          <a:solidFill>
                            <a:srgbClr val="FFFFFF"/>
                          </a:solidFill>
                          <a:effectLst/>
                          <a:latin typeface="Arial" panose="020B0604020202020204" pitchFamily="34" charset="0"/>
                          <a:cs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fontAlgn="ctr"/>
                      <a:r>
                        <a:rPr lang="en-ZA" sz="1500" b="1" i="1" u="none" strike="noStrike" dirty="0">
                          <a:solidFill>
                            <a:srgbClr val="FFFFFF"/>
                          </a:solidFill>
                          <a:effectLst/>
                          <a:latin typeface="Arial" panose="020B0604020202020204" pitchFamily="34" charset="0"/>
                          <a:cs typeface="Arial" panose="020B0604020202020204" pitchFamily="34" charset="0"/>
                        </a:rPr>
                        <a:t>13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fontAlgn="ctr"/>
                      <a:endParaRPr lang="en-ZA" sz="1600" b="1"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a:noFill/>
                    </a:lnB>
                    <a:noFill/>
                  </a:tcPr>
                </a:tc>
                <a:tc>
                  <a:txBody>
                    <a:bodyPr/>
                    <a:lstStyle/>
                    <a:p>
                      <a:pPr algn="ctr" fontAlgn="ctr"/>
                      <a:r>
                        <a:rPr lang="en-ZA" sz="1500" b="1" i="1" u="none" strike="noStrike" dirty="0">
                          <a:solidFill>
                            <a:srgbClr val="FFFFFF"/>
                          </a:solidFill>
                          <a:effectLst/>
                          <a:latin typeface="Arial" panose="020B0604020202020204" pitchFamily="34" charset="0"/>
                          <a:cs typeface="Arial" panose="020B0604020202020204" pitchFamily="34" charset="0"/>
                        </a:rPr>
                        <a:t>609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extLst>
                  <a:ext uri="{0D108BD9-81ED-4DB2-BD59-A6C34878D82A}">
                    <a16:rowId xmlns:a16="http://schemas.microsoft.com/office/drawing/2014/main" val="4044904243"/>
                  </a:ext>
                </a:extLst>
              </a:tr>
            </a:tbl>
          </a:graphicData>
        </a:graphic>
      </p:graphicFrame>
    </p:spTree>
    <p:extLst>
      <p:ext uri="{BB962C8B-B14F-4D97-AF65-F5344CB8AC3E}">
        <p14:creationId xmlns:p14="http://schemas.microsoft.com/office/powerpoint/2010/main" val="4613637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US" sz="2400" dirty="0"/>
              <a:t>Circumstance/causative factors for cases with five and more counts </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GB" b="1" dirty="0"/>
              <a:t>April 2026 to June 2026</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AAA570-3596-44A9-950A-E638EE719369}" type="slidenum">
              <a:rPr kumimoji="0" lang="en-ZA" sz="1200" b="0" i="0" u="none" strike="noStrike" kern="1200" cap="none" spc="0" normalizeH="0" baseline="0" noProof="0" smtClean="0">
                <a:ln>
                  <a:noFill/>
                </a:ln>
                <a:solidFill>
                  <a:sysClr val="windowText" lastClr="000000"/>
                </a:solidFill>
                <a:effectLst/>
                <a:highlight>
                  <a:srgbClr val="FFFFFF"/>
                </a:highligh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ZA" sz="1200" b="0" i="0" u="none" strike="noStrike" kern="1200" cap="none" spc="0" normalizeH="0" baseline="0" noProof="0" dirty="0">
              <a:ln>
                <a:noFill/>
              </a:ln>
              <a:solidFill>
                <a:sysClr val="windowText" lastClr="000000"/>
              </a:solidFill>
              <a:effectLst/>
              <a:highlight>
                <a:srgbClr val="FFFFFF"/>
              </a:highlight>
              <a:uLnTx/>
              <a:uFillTx/>
              <a:latin typeface="Aptos" panose="02110004020202020204"/>
              <a:ea typeface="+mn-ea"/>
              <a:cs typeface="+mn-cs"/>
            </a:endParaRPr>
          </a:p>
        </p:txBody>
      </p:sp>
      <p:graphicFrame>
        <p:nvGraphicFramePr>
          <p:cNvPr id="7" name="Table 6">
            <a:extLst>
              <a:ext uri="{FF2B5EF4-FFF2-40B4-BE49-F238E27FC236}">
                <a16:creationId xmlns:a16="http://schemas.microsoft.com/office/drawing/2014/main" id="{1C80F99F-E0D0-0AFD-7692-B39431899779}"/>
              </a:ext>
            </a:extLst>
          </p:cNvPr>
          <p:cNvGraphicFramePr>
            <a:graphicFrameLocks noGrp="1"/>
          </p:cNvGraphicFramePr>
          <p:nvPr/>
        </p:nvGraphicFramePr>
        <p:xfrm>
          <a:off x="190500" y="952499"/>
          <a:ext cx="11874500" cy="5682055"/>
        </p:xfrm>
        <a:graphic>
          <a:graphicData uri="http://schemas.openxmlformats.org/drawingml/2006/table">
            <a:tbl>
              <a:tblPr/>
              <a:tblGrid>
                <a:gridCol w="7867650">
                  <a:extLst>
                    <a:ext uri="{9D8B030D-6E8A-4147-A177-3AD203B41FA5}">
                      <a16:colId xmlns:a16="http://schemas.microsoft.com/office/drawing/2014/main" val="187465348"/>
                    </a:ext>
                  </a:extLst>
                </a:gridCol>
                <a:gridCol w="1314450">
                  <a:extLst>
                    <a:ext uri="{9D8B030D-6E8A-4147-A177-3AD203B41FA5}">
                      <a16:colId xmlns:a16="http://schemas.microsoft.com/office/drawing/2014/main" val="1682684296"/>
                    </a:ext>
                  </a:extLst>
                </a:gridCol>
                <a:gridCol w="1228725">
                  <a:extLst>
                    <a:ext uri="{9D8B030D-6E8A-4147-A177-3AD203B41FA5}">
                      <a16:colId xmlns:a16="http://schemas.microsoft.com/office/drawing/2014/main" val="3432756467"/>
                    </a:ext>
                  </a:extLst>
                </a:gridCol>
                <a:gridCol w="1463675">
                  <a:extLst>
                    <a:ext uri="{9D8B030D-6E8A-4147-A177-3AD203B41FA5}">
                      <a16:colId xmlns:a16="http://schemas.microsoft.com/office/drawing/2014/main" val="682226736"/>
                    </a:ext>
                  </a:extLst>
                </a:gridCol>
              </a:tblGrid>
              <a:tr h="534685">
                <a:tc>
                  <a:txBody>
                    <a:bodyPr/>
                    <a:lstStyle/>
                    <a:p>
                      <a:pPr algn="ctr" fontAlgn="ctr"/>
                      <a:r>
                        <a:rPr lang="en-ZA" sz="1500" b="1" i="0" u="none" strike="noStrike" dirty="0">
                          <a:solidFill>
                            <a:srgbClr val="00000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Circumstance/causative factors</a:t>
                      </a:r>
                    </a:p>
                  </a:txBody>
                  <a:tcPr marL="8124" marR="8124" marT="8124"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dirty="0">
                          <a:solidFill>
                            <a:srgbClr val="00000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Number of victims</a:t>
                      </a:r>
                    </a:p>
                  </a:txBody>
                  <a:tcPr marL="8124" marR="8124" marT="8124"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dirty="0">
                          <a:solidFill>
                            <a:srgbClr val="00000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Station</a:t>
                      </a:r>
                    </a:p>
                  </a:txBody>
                  <a:tcPr marL="8124" marR="8124" marT="8124"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dirty="0">
                          <a:solidFill>
                            <a:srgbClr val="00000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Other crimes committed</a:t>
                      </a:r>
                    </a:p>
                  </a:txBody>
                  <a:tcPr marL="8124" marR="8124" marT="8124"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2109243968"/>
                  </a:ext>
                </a:extLst>
              </a:tr>
              <a:tr h="1061644">
                <a:tc>
                  <a:txBody>
                    <a:bodyPr/>
                    <a:lstStyle/>
                    <a:p>
                      <a:pPr marL="0" marR="0" fontAlgn="b">
                        <a:buNone/>
                      </a:pPr>
                      <a:r>
                        <a:rPr lang="en-ZA" sz="1500" b="1" i="1" dirty="0">
                          <a:solidFill>
                            <a:srgbClr val="000000"/>
                          </a:solidFill>
                          <a:effectLst/>
                          <a:latin typeface="Arial" panose="020B0604020202020204" pitchFamily="34" charset="0"/>
                          <a:ea typeface="Aptos" panose="020B0004020202020204" pitchFamily="34" charset="0"/>
                          <a:cs typeface="Aptos" panose="020B0004020202020204" pitchFamily="34" charset="0"/>
                        </a:rPr>
                        <a:t>Possible illegal mining related</a:t>
                      </a:r>
                      <a:r>
                        <a:rPr lang="en-ZA" sz="1500" i="1" dirty="0">
                          <a:solidFill>
                            <a:srgbClr val="000000"/>
                          </a:solidFill>
                          <a:effectLst/>
                          <a:latin typeface="Arial" panose="020B0604020202020204" pitchFamily="34" charset="0"/>
                          <a:ea typeface="Aptos" panose="020B0004020202020204" pitchFamily="34" charset="0"/>
                          <a:cs typeface="Aptos" panose="020B0004020202020204" pitchFamily="34" charset="0"/>
                        </a:rPr>
                        <a:t>: Thirteen victims were killed when ten heavily armed suspects entered Jumpers informal settlement and started shooting randomly. Fourteen victims were also wounded. The community believed the shooting to be linked to a turf war between groups of illegal miners living in the area. Three Lesotho nationals were subsequently arrested.  </a:t>
                      </a:r>
                      <a:endParaRPr lang="en-ZA" sz="1100" dirty="0">
                        <a:effectLst/>
                        <a:latin typeface="Aptos" panose="020B0004020202020204" pitchFamily="34" charset="0"/>
                        <a:ea typeface="Aptos" panose="020B0004020202020204" pitchFamily="34" charset="0"/>
                        <a:cs typeface="Aptos" panose="020B0004020202020204" pitchFamily="34" charset="0"/>
                      </a:endParaRPr>
                    </a:p>
                  </a:txBody>
                  <a:tcPr marL="71755" marR="107950"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marL="0" marR="0" algn="ctr" fontAlgn="ctr">
                        <a:buNone/>
                      </a:pPr>
                      <a:r>
                        <a:rPr lang="en-ZA" sz="1500" i="1">
                          <a:solidFill>
                            <a:srgbClr val="000000"/>
                          </a:solidFill>
                          <a:effectLst/>
                          <a:latin typeface="Arial" panose="020B0604020202020204" pitchFamily="34" charset="0"/>
                          <a:ea typeface="Aptos" panose="020B0004020202020204" pitchFamily="34" charset="0"/>
                          <a:cs typeface="Aptos" panose="020B0004020202020204" pitchFamily="34" charset="0"/>
                        </a:rPr>
                        <a:t>13 x victims</a:t>
                      </a:r>
                      <a:endParaRPr lang="en-ZA" sz="11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marL="0" marR="0" algn="ctr" fontAlgn="ctr">
                        <a:buNone/>
                      </a:pPr>
                      <a:r>
                        <a:rPr lang="en-ZA" sz="1500" i="1">
                          <a:solidFill>
                            <a:srgbClr val="000000"/>
                          </a:solidFill>
                          <a:effectLst/>
                          <a:latin typeface="Arial" panose="020B0604020202020204" pitchFamily="34" charset="0"/>
                          <a:ea typeface="Aptos" panose="020B0004020202020204" pitchFamily="34" charset="0"/>
                          <a:cs typeface="Aptos" panose="020B0004020202020204" pitchFamily="34" charset="0"/>
                        </a:rPr>
                        <a:t>Cleveland</a:t>
                      </a:r>
                      <a:endParaRPr lang="en-ZA" sz="11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marL="0" marR="0" algn="ctr" fontAlgn="ctr">
                        <a:buNone/>
                      </a:pPr>
                      <a:r>
                        <a:rPr lang="en-ZA" sz="1500" i="1" dirty="0">
                          <a:solidFill>
                            <a:srgbClr val="000000"/>
                          </a:solidFill>
                          <a:effectLst/>
                          <a:latin typeface="Arial" panose="020B0604020202020204" pitchFamily="34" charset="0"/>
                          <a:ea typeface="Aptos" panose="020B0004020202020204" pitchFamily="34" charset="0"/>
                          <a:cs typeface="Aptos" panose="020B0004020202020204" pitchFamily="34" charset="0"/>
                        </a:rPr>
                        <a:t>14 x attempted </a:t>
                      </a:r>
                      <a:r>
                        <a:rPr lang="en-ZA" sz="1500" i="1" kern="1200" dirty="0">
                          <a:solidFill>
                            <a:srgbClr val="000000"/>
                          </a:solidFill>
                          <a:effectLst/>
                          <a:latin typeface="Arial" panose="020B0604020202020204" pitchFamily="34" charset="0"/>
                          <a:ea typeface="Aptos" panose="020B0004020202020204" pitchFamily="34" charset="0"/>
                          <a:cs typeface="Aptos" panose="020B0004020202020204" pitchFamily="34" charset="0"/>
                        </a:rPr>
                        <a:t>murder</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3841589124"/>
                  </a:ext>
                </a:extLst>
              </a:tr>
              <a:tr h="1061644">
                <a:tc>
                  <a:txBody>
                    <a:bodyPr/>
                    <a:lstStyle/>
                    <a:p>
                      <a:pPr marL="0" marR="0" fontAlgn="ctr">
                        <a:buNone/>
                      </a:pPr>
                      <a:r>
                        <a:rPr lang="en-ZA" sz="1500" b="1" i="1" dirty="0">
                          <a:solidFill>
                            <a:srgbClr val="000000"/>
                          </a:solidFill>
                          <a:effectLst/>
                          <a:latin typeface="Arial" panose="020B0604020202020204" pitchFamily="34" charset="0"/>
                          <a:ea typeface="Aptos" panose="020B0004020202020204" pitchFamily="34" charset="0"/>
                          <a:cs typeface="Aptos" panose="020B0004020202020204" pitchFamily="34" charset="0"/>
                        </a:rPr>
                        <a:t>Robbery related</a:t>
                      </a:r>
                      <a:r>
                        <a:rPr lang="en-ZA" sz="1500" i="1" dirty="0">
                          <a:solidFill>
                            <a:srgbClr val="000000"/>
                          </a:solidFill>
                          <a:effectLst/>
                          <a:latin typeface="Arial" panose="020B0604020202020204" pitchFamily="34" charset="0"/>
                          <a:ea typeface="Aptos" panose="020B0004020202020204" pitchFamily="34" charset="0"/>
                          <a:cs typeface="Aptos" panose="020B0004020202020204" pitchFamily="34" charset="0"/>
                        </a:rPr>
                        <a:t>: Seven family members (four women and three men) were robbed and murdered after being kidnapped from their home in Newark. One woman was raped during the incident. Three suspects have been arrested, and one of them is the former employee of this family.</a:t>
                      </a:r>
                      <a:endParaRPr lang="en-ZA" sz="1100" dirty="0">
                        <a:effectLst/>
                        <a:latin typeface="Aptos" panose="020B0004020202020204" pitchFamily="34" charset="0"/>
                        <a:ea typeface="Aptos" panose="020B0004020202020204" pitchFamily="34" charset="0"/>
                        <a:cs typeface="Aptos" panose="020B0004020202020204" pitchFamily="34" charset="0"/>
                      </a:endParaRPr>
                    </a:p>
                  </a:txBody>
                  <a:tcPr marL="71755" marR="107950"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marL="0" marR="0" algn="ctr" fontAlgn="ctr">
                        <a:buNone/>
                      </a:pPr>
                      <a:r>
                        <a:rPr lang="en-ZA" sz="1500" i="1">
                          <a:solidFill>
                            <a:srgbClr val="000000"/>
                          </a:solidFill>
                          <a:effectLst/>
                          <a:latin typeface="Arial" panose="020B0604020202020204" pitchFamily="34" charset="0"/>
                          <a:ea typeface="Aptos" panose="020B0004020202020204" pitchFamily="34" charset="0"/>
                          <a:cs typeface="Aptos" panose="020B0004020202020204" pitchFamily="34" charset="0"/>
                        </a:rPr>
                        <a:t>7 x victims</a:t>
                      </a:r>
                      <a:endParaRPr lang="en-ZA" sz="11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marL="0" marR="0" algn="ctr" fontAlgn="ctr">
                        <a:buNone/>
                      </a:pPr>
                      <a:r>
                        <a:rPr lang="en-ZA" sz="1500" i="1">
                          <a:solidFill>
                            <a:srgbClr val="000000"/>
                          </a:solidFill>
                          <a:effectLst/>
                          <a:latin typeface="Arial" panose="020B0604020202020204" pitchFamily="34" charset="0"/>
                          <a:ea typeface="Aptos" panose="020B0004020202020204" pitchFamily="34" charset="0"/>
                          <a:cs typeface="Aptos" panose="020B0004020202020204" pitchFamily="34" charset="0"/>
                        </a:rPr>
                        <a:t>Melmoth</a:t>
                      </a:r>
                      <a:endParaRPr lang="en-ZA" sz="11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500" i="1" kern="1200" dirty="0">
                          <a:solidFill>
                            <a:schemeClr val="tx1"/>
                          </a:solidFill>
                          <a:effectLst/>
                          <a:latin typeface="Arial" panose="020B0604020202020204" pitchFamily="34" charset="0"/>
                          <a:ea typeface="Aptos" panose="020B0004020202020204" pitchFamily="34" charset="0"/>
                          <a:cs typeface="Aptos" panose="020B0004020202020204" pitchFamily="34" charset="0"/>
                        </a:rPr>
                        <a:t>1 x Rape</a:t>
                      </a:r>
                    </a:p>
                    <a:p>
                      <a:pPr>
                        <a:buNone/>
                      </a:pPr>
                      <a:endParaRPr lang="en-ZA" sz="1000" dirty="0">
                        <a:effectLst/>
                        <a:latin typeface="Times New Roman" panose="02020603050405020304" pitchFamily="18" charset="0"/>
                      </a:endParaRP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extLst>
                  <a:ext uri="{0D108BD9-81ED-4DB2-BD59-A6C34878D82A}">
                    <a16:rowId xmlns:a16="http://schemas.microsoft.com/office/drawing/2014/main" val="1249386970"/>
                  </a:ext>
                </a:extLst>
              </a:tr>
              <a:tr h="798969">
                <a:tc>
                  <a:txBody>
                    <a:bodyPr/>
                    <a:lstStyle/>
                    <a:p>
                      <a:pPr marL="0" marR="0" fontAlgn="ctr">
                        <a:buNone/>
                      </a:pPr>
                      <a:r>
                        <a:rPr lang="en-US" sz="1500" b="1" i="1" dirty="0">
                          <a:solidFill>
                            <a:srgbClr val="000000"/>
                          </a:solidFill>
                          <a:effectLst/>
                          <a:latin typeface="Arial" panose="020B0604020202020204" pitchFamily="34" charset="0"/>
                          <a:ea typeface="Aptos" panose="020B0004020202020204" pitchFamily="34" charset="0"/>
                          <a:cs typeface="Aptos" panose="020B0004020202020204" pitchFamily="34" charset="0"/>
                        </a:rPr>
                        <a:t>Taxi related:  </a:t>
                      </a:r>
                      <a:r>
                        <a:rPr lang="en-US" sz="1500" i="1" dirty="0">
                          <a:solidFill>
                            <a:srgbClr val="000000"/>
                          </a:solidFill>
                          <a:effectLst/>
                          <a:latin typeface="Arial" panose="020B0604020202020204" pitchFamily="34" charset="0"/>
                          <a:ea typeface="Aptos" panose="020B0004020202020204" pitchFamily="34" charset="0"/>
                          <a:cs typeface="Aptos" panose="020B0004020202020204" pitchFamily="34" charset="0"/>
                        </a:rPr>
                        <a:t>Six victims </a:t>
                      </a:r>
                      <a:r>
                        <a:rPr lang="en-ZA" sz="1500" i="1" dirty="0">
                          <a:solidFill>
                            <a:srgbClr val="000000"/>
                          </a:solidFill>
                          <a:effectLst/>
                          <a:latin typeface="Arial" panose="020B0604020202020204" pitchFamily="34" charset="0"/>
                          <a:ea typeface="Aptos" panose="020B0004020202020204" pitchFamily="34" charset="0"/>
                          <a:cs typeface="Aptos" panose="020B0004020202020204" pitchFamily="34" charset="0"/>
                        </a:rPr>
                        <a:t>consisting of taxi patrollers/marshals, a scholar transport driver and an e-hailing driver were killed when </a:t>
                      </a:r>
                      <a:r>
                        <a:rPr lang="en-US" sz="1500" i="1" dirty="0">
                          <a:solidFill>
                            <a:srgbClr val="000000"/>
                          </a:solidFill>
                          <a:effectLst/>
                          <a:latin typeface="Arial" panose="020B0604020202020204" pitchFamily="34" charset="0"/>
                          <a:ea typeface="Aptos" panose="020B0004020202020204" pitchFamily="34" charset="0"/>
                          <a:cs typeface="Aptos" panose="020B0004020202020204" pitchFamily="34" charset="0"/>
                        </a:rPr>
                        <a:t>gunmen opened fire on two sedan vehicles on the highway. One of the vehicles had a Taxi Association logo on it.</a:t>
                      </a:r>
                      <a:endParaRPr lang="en-ZA" sz="1100" dirty="0">
                        <a:effectLst/>
                        <a:latin typeface="Aptos" panose="020B0004020202020204" pitchFamily="34" charset="0"/>
                        <a:ea typeface="Aptos" panose="020B0004020202020204" pitchFamily="34" charset="0"/>
                        <a:cs typeface="Aptos" panose="020B0004020202020204" pitchFamily="34" charset="0"/>
                      </a:endParaRPr>
                    </a:p>
                  </a:txBody>
                  <a:tcPr marL="71755" marR="107950"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marL="0" marR="0" algn="ctr" fontAlgn="ctr">
                        <a:buNone/>
                      </a:pPr>
                      <a:r>
                        <a:rPr lang="en-ZA" sz="1500" i="1">
                          <a:solidFill>
                            <a:srgbClr val="000000"/>
                          </a:solidFill>
                          <a:effectLst/>
                          <a:latin typeface="Arial" panose="020B0604020202020204" pitchFamily="34" charset="0"/>
                          <a:ea typeface="Aptos" panose="020B0004020202020204" pitchFamily="34" charset="0"/>
                          <a:cs typeface="Aptos" panose="020B0004020202020204" pitchFamily="34" charset="0"/>
                        </a:rPr>
                        <a:t>6 x victims </a:t>
                      </a:r>
                      <a:endParaRPr lang="en-ZA" sz="11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marL="0" marR="0" algn="ctr" fontAlgn="ctr">
                        <a:buNone/>
                      </a:pPr>
                      <a:r>
                        <a:rPr lang="en-ZA" sz="1500" i="1">
                          <a:solidFill>
                            <a:srgbClr val="000000"/>
                          </a:solidFill>
                          <a:effectLst/>
                          <a:latin typeface="Arial" panose="020B0604020202020204" pitchFamily="34" charset="0"/>
                          <a:ea typeface="Aptos" panose="020B0004020202020204" pitchFamily="34" charset="0"/>
                          <a:cs typeface="Aptos" panose="020B0004020202020204" pitchFamily="34" charset="0"/>
                        </a:rPr>
                        <a:t>Daveyton</a:t>
                      </a:r>
                      <a:endParaRPr lang="en-ZA" sz="11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marL="0" marR="0" algn="ctr" fontAlgn="ctr">
                        <a:buNone/>
                      </a:pPr>
                      <a:r>
                        <a:rPr lang="en-ZA" sz="1500" i="1">
                          <a:solidFill>
                            <a:srgbClr val="000000"/>
                          </a:solidFill>
                          <a:effectLst/>
                          <a:latin typeface="Arial" panose="020B0604020202020204" pitchFamily="34" charset="0"/>
                          <a:ea typeface="Aptos" panose="020B0004020202020204" pitchFamily="34" charset="0"/>
                          <a:cs typeface="Aptos" panose="020B0004020202020204" pitchFamily="34" charset="0"/>
                        </a:rPr>
                        <a:t>4 x attempted murder</a:t>
                      </a:r>
                      <a:endParaRPr lang="en-ZA" sz="11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99410895"/>
                  </a:ext>
                </a:extLst>
              </a:tr>
              <a:tr h="798969">
                <a:tc>
                  <a:txBody>
                    <a:bodyPr/>
                    <a:lstStyle/>
                    <a:p>
                      <a:pPr marL="0" marR="0" fontAlgn="b">
                        <a:buNone/>
                      </a:pPr>
                      <a:r>
                        <a:rPr lang="en-ZA" sz="1500" b="1" i="1" dirty="0">
                          <a:solidFill>
                            <a:srgbClr val="000000"/>
                          </a:solidFill>
                          <a:effectLst/>
                          <a:latin typeface="Arial" panose="020B0604020202020204" pitchFamily="34" charset="0"/>
                          <a:ea typeface="Aptos" panose="020B0004020202020204" pitchFamily="34" charset="0"/>
                          <a:cs typeface="Aptos" panose="020B0004020202020204" pitchFamily="34" charset="0"/>
                        </a:rPr>
                        <a:t>Multiple murder at residence</a:t>
                      </a:r>
                      <a:r>
                        <a:rPr lang="en-ZA" sz="1500" i="1" dirty="0">
                          <a:solidFill>
                            <a:srgbClr val="000000"/>
                          </a:solidFill>
                          <a:effectLst/>
                          <a:latin typeface="Arial" panose="020B0604020202020204" pitchFamily="34" charset="0"/>
                          <a:ea typeface="Aptos" panose="020B0004020202020204" pitchFamily="34" charset="0"/>
                          <a:cs typeface="Aptos" panose="020B0004020202020204" pitchFamily="34" charset="0"/>
                        </a:rPr>
                        <a:t>: Five teenagers between the ages of 17 and 18 were shot dead inside the house, four died at the scene and the fifth died later at the hospital. A twenty-eight year old foreign national suspect has been arrested.</a:t>
                      </a:r>
                      <a:endParaRPr lang="en-ZA" sz="1100" dirty="0">
                        <a:effectLst/>
                        <a:latin typeface="Aptos" panose="020B0004020202020204" pitchFamily="34" charset="0"/>
                        <a:ea typeface="Aptos" panose="020B0004020202020204" pitchFamily="34" charset="0"/>
                        <a:cs typeface="Aptos" panose="020B0004020202020204" pitchFamily="34" charset="0"/>
                      </a:endParaRPr>
                    </a:p>
                  </a:txBody>
                  <a:tcPr marL="71755" marR="107950"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marL="0" marR="0" algn="ctr" fontAlgn="ctr">
                        <a:buNone/>
                      </a:pPr>
                      <a:r>
                        <a:rPr lang="en-ZA" sz="1500" i="1">
                          <a:solidFill>
                            <a:srgbClr val="000000"/>
                          </a:solidFill>
                          <a:effectLst/>
                          <a:latin typeface="Arial" panose="020B0604020202020204" pitchFamily="34" charset="0"/>
                          <a:ea typeface="Aptos" panose="020B0004020202020204" pitchFamily="34" charset="0"/>
                          <a:cs typeface="Aptos" panose="020B0004020202020204" pitchFamily="34" charset="0"/>
                        </a:rPr>
                        <a:t>5 x victims</a:t>
                      </a:r>
                      <a:endParaRPr lang="en-ZA" sz="11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marL="0" marR="0" algn="ctr" fontAlgn="ctr">
                        <a:buNone/>
                      </a:pPr>
                      <a:r>
                        <a:rPr lang="en-ZA" sz="1500" i="1">
                          <a:solidFill>
                            <a:srgbClr val="000000"/>
                          </a:solidFill>
                          <a:effectLst/>
                          <a:latin typeface="Arial" panose="020B0604020202020204" pitchFamily="34" charset="0"/>
                          <a:ea typeface="Aptos" panose="020B0004020202020204" pitchFamily="34" charset="0"/>
                          <a:cs typeface="Aptos" panose="020B0004020202020204" pitchFamily="34" charset="0"/>
                        </a:rPr>
                        <a:t>Motherwell</a:t>
                      </a:r>
                      <a:endParaRPr lang="en-ZA" sz="11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buNone/>
                      </a:pPr>
                      <a:endParaRPr lang="en-ZA" sz="1000">
                        <a:effectLst/>
                        <a:latin typeface="Times New Roman" panose="02020603050405020304" pitchFamily="18" charset="0"/>
                      </a:endParaRP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extLst>
                  <a:ext uri="{0D108BD9-81ED-4DB2-BD59-A6C34878D82A}">
                    <a16:rowId xmlns:a16="http://schemas.microsoft.com/office/drawing/2014/main" val="1041716794"/>
                  </a:ext>
                </a:extLst>
              </a:tr>
              <a:tr h="798969">
                <a:tc>
                  <a:txBody>
                    <a:bodyPr/>
                    <a:lstStyle/>
                    <a:p>
                      <a:pPr marL="0" marR="0" fontAlgn="ctr">
                        <a:buNone/>
                      </a:pPr>
                      <a:r>
                        <a:rPr lang="en-ZA" sz="1500" b="1" i="1" dirty="0">
                          <a:solidFill>
                            <a:srgbClr val="000000"/>
                          </a:solidFill>
                          <a:effectLst/>
                          <a:latin typeface="Arial" panose="020B0604020202020204" pitchFamily="34" charset="0"/>
                          <a:ea typeface="Aptos" panose="020B0004020202020204" pitchFamily="34" charset="0"/>
                          <a:cs typeface="Aptos" panose="020B0004020202020204" pitchFamily="34" charset="0"/>
                        </a:rPr>
                        <a:t>Tavern killing</a:t>
                      </a:r>
                      <a:r>
                        <a:rPr lang="en-ZA" sz="1500" i="1" dirty="0">
                          <a:solidFill>
                            <a:srgbClr val="000000"/>
                          </a:solidFill>
                          <a:effectLst/>
                          <a:latin typeface="Arial" panose="020B0604020202020204" pitchFamily="34" charset="0"/>
                          <a:ea typeface="Aptos" panose="020B0004020202020204" pitchFamily="34" charset="0"/>
                          <a:cs typeface="Aptos" panose="020B0004020202020204" pitchFamily="34" charset="0"/>
                        </a:rPr>
                        <a:t>: It is alleged that the suspects stormed into the tavern and open fire randomly, killing five people and injuring one person. A twenty-seven-year-old Lesotho national has been arrested in connection with this incident.</a:t>
                      </a:r>
                      <a:endParaRPr lang="en-ZA" sz="1100" dirty="0">
                        <a:effectLst/>
                        <a:latin typeface="Aptos" panose="020B0004020202020204" pitchFamily="34" charset="0"/>
                        <a:ea typeface="Aptos" panose="020B0004020202020204" pitchFamily="34" charset="0"/>
                        <a:cs typeface="Aptos" panose="020B0004020202020204" pitchFamily="34" charset="0"/>
                      </a:endParaRPr>
                    </a:p>
                  </a:txBody>
                  <a:tcPr marL="71755" marR="107950"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marL="0" marR="0" algn="ctr" fontAlgn="ctr">
                        <a:buNone/>
                      </a:pPr>
                      <a:r>
                        <a:rPr lang="en-ZA" sz="1500" i="1">
                          <a:solidFill>
                            <a:srgbClr val="000000"/>
                          </a:solidFill>
                          <a:effectLst/>
                          <a:latin typeface="Arial" panose="020B0604020202020204" pitchFamily="34" charset="0"/>
                          <a:ea typeface="Aptos" panose="020B0004020202020204" pitchFamily="34" charset="0"/>
                          <a:cs typeface="Aptos" panose="020B0004020202020204" pitchFamily="34" charset="0"/>
                        </a:rPr>
                        <a:t>5 x victims</a:t>
                      </a:r>
                      <a:endParaRPr lang="en-ZA" sz="11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marL="0" marR="0" algn="ctr" fontAlgn="ctr">
                        <a:buNone/>
                      </a:pPr>
                      <a:r>
                        <a:rPr lang="en-ZA" sz="1500" i="1">
                          <a:solidFill>
                            <a:srgbClr val="000000"/>
                          </a:solidFill>
                          <a:effectLst/>
                          <a:latin typeface="Arial" panose="020B0604020202020204" pitchFamily="34" charset="0"/>
                          <a:ea typeface="Aptos" panose="020B0004020202020204" pitchFamily="34" charset="0"/>
                          <a:cs typeface="Aptos" panose="020B0004020202020204" pitchFamily="34" charset="0"/>
                        </a:rPr>
                        <a:t>Kanana</a:t>
                      </a:r>
                      <a:endParaRPr lang="en-ZA" sz="11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marL="0" marR="0" algn="ctr" fontAlgn="ctr">
                        <a:buNone/>
                      </a:pPr>
                      <a:r>
                        <a:rPr lang="en-ZA" sz="1500" i="1">
                          <a:solidFill>
                            <a:srgbClr val="000000"/>
                          </a:solidFill>
                          <a:effectLst/>
                          <a:latin typeface="Arial" panose="020B0604020202020204" pitchFamily="34" charset="0"/>
                          <a:ea typeface="Aptos" panose="020B0004020202020204" pitchFamily="34" charset="0"/>
                          <a:cs typeface="Aptos" panose="020B0004020202020204" pitchFamily="34" charset="0"/>
                        </a:rPr>
                        <a:t>1 x attempted murder</a:t>
                      </a:r>
                      <a:endParaRPr lang="en-ZA" sz="11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2759574510"/>
                  </a:ext>
                </a:extLst>
              </a:tr>
              <a:tr h="536294">
                <a:tc>
                  <a:txBody>
                    <a:bodyPr/>
                    <a:lstStyle/>
                    <a:p>
                      <a:pPr marL="0" marR="0" fontAlgn="ctr">
                        <a:buNone/>
                      </a:pPr>
                      <a:r>
                        <a:rPr lang="en-ZA" sz="1500" b="1" i="1" dirty="0">
                          <a:solidFill>
                            <a:srgbClr val="000000"/>
                          </a:solidFill>
                          <a:effectLst/>
                          <a:latin typeface="Arial" panose="020B0604020202020204" pitchFamily="34" charset="0"/>
                          <a:ea typeface="Aptos" panose="020B0004020202020204" pitchFamily="34" charset="0"/>
                          <a:cs typeface="Aptos" panose="020B0004020202020204" pitchFamily="34" charset="0"/>
                        </a:rPr>
                        <a:t>Tavern killing</a:t>
                      </a:r>
                      <a:r>
                        <a:rPr lang="en-US" sz="1500" b="1" i="1" dirty="0">
                          <a:solidFill>
                            <a:srgbClr val="000000"/>
                          </a:solidFill>
                          <a:effectLst/>
                          <a:latin typeface="Arial" panose="020B0604020202020204" pitchFamily="34" charset="0"/>
                          <a:ea typeface="Aptos" panose="020B0004020202020204" pitchFamily="34" charset="0"/>
                          <a:cs typeface="Aptos" panose="020B0004020202020204" pitchFamily="34" charset="0"/>
                        </a:rPr>
                        <a:t>:  </a:t>
                      </a:r>
                      <a:r>
                        <a:rPr lang="en-US" sz="1500" i="1" dirty="0">
                          <a:solidFill>
                            <a:srgbClr val="000000"/>
                          </a:solidFill>
                          <a:effectLst/>
                          <a:latin typeface="Arial" panose="020B0604020202020204" pitchFamily="34" charset="0"/>
                          <a:ea typeface="Aptos" panose="020B0004020202020204" pitchFamily="34" charset="0"/>
                          <a:cs typeface="Aptos" panose="020B0004020202020204" pitchFamily="34" charset="0"/>
                        </a:rPr>
                        <a:t>Seven people were shot in a tavern, five succumbed to their injuries and two were wounded. </a:t>
                      </a:r>
                      <a:endParaRPr lang="en-ZA" sz="1100" dirty="0">
                        <a:effectLst/>
                        <a:latin typeface="Aptos" panose="020B0004020202020204" pitchFamily="34" charset="0"/>
                        <a:ea typeface="Aptos" panose="020B0004020202020204" pitchFamily="34" charset="0"/>
                        <a:cs typeface="Aptos" panose="020B0004020202020204" pitchFamily="34" charset="0"/>
                      </a:endParaRPr>
                    </a:p>
                  </a:txBody>
                  <a:tcPr marL="71755" marR="107950"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marL="0" marR="0" algn="ctr" fontAlgn="ctr">
                        <a:buNone/>
                      </a:pPr>
                      <a:r>
                        <a:rPr lang="en-ZA" sz="1500" i="1">
                          <a:solidFill>
                            <a:srgbClr val="000000"/>
                          </a:solidFill>
                          <a:effectLst/>
                          <a:latin typeface="Arial" panose="020B0604020202020204" pitchFamily="34" charset="0"/>
                          <a:ea typeface="Aptos" panose="020B0004020202020204" pitchFamily="34" charset="0"/>
                          <a:cs typeface="Aptos" panose="020B0004020202020204" pitchFamily="34" charset="0"/>
                        </a:rPr>
                        <a:t>5 x victims </a:t>
                      </a:r>
                      <a:endParaRPr lang="en-ZA" sz="11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marL="0" marR="0" algn="ctr" fontAlgn="ctr">
                        <a:buNone/>
                      </a:pPr>
                      <a:r>
                        <a:rPr lang="en-ZA" sz="1500" i="1">
                          <a:solidFill>
                            <a:srgbClr val="000000"/>
                          </a:solidFill>
                          <a:effectLst/>
                          <a:latin typeface="Arial" panose="020B0604020202020204" pitchFamily="34" charset="0"/>
                          <a:ea typeface="Aptos" panose="020B0004020202020204" pitchFamily="34" charset="0"/>
                          <a:cs typeface="Aptos" panose="020B0004020202020204" pitchFamily="34" charset="0"/>
                        </a:rPr>
                        <a:t>Marikana</a:t>
                      </a:r>
                      <a:endParaRPr lang="en-ZA" sz="11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marL="0" marR="0" algn="ctr" fontAlgn="ctr">
                        <a:buNone/>
                      </a:pPr>
                      <a:r>
                        <a:rPr lang="en-ZA" sz="1500" i="1" dirty="0">
                          <a:solidFill>
                            <a:srgbClr val="000000"/>
                          </a:solidFill>
                          <a:effectLst/>
                          <a:latin typeface="Arial" panose="020B0604020202020204" pitchFamily="34" charset="0"/>
                          <a:ea typeface="Aptos" panose="020B0004020202020204" pitchFamily="34" charset="0"/>
                          <a:cs typeface="Aptos" panose="020B0004020202020204" pitchFamily="34" charset="0"/>
                        </a:rPr>
                        <a:t>2 x attempted murder</a:t>
                      </a:r>
                      <a:endParaRPr lang="en-ZA" sz="11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extLst>
                  <a:ext uri="{0D108BD9-81ED-4DB2-BD59-A6C34878D82A}">
                    <a16:rowId xmlns:a16="http://schemas.microsoft.com/office/drawing/2014/main" val="2403669251"/>
                  </a:ext>
                </a:extLst>
              </a:tr>
            </a:tbl>
          </a:graphicData>
        </a:graphic>
      </p:graphicFrame>
    </p:spTree>
    <p:extLst>
      <p:ext uri="{BB962C8B-B14F-4D97-AF65-F5344CB8AC3E}">
        <p14:creationId xmlns:p14="http://schemas.microsoft.com/office/powerpoint/2010/main" val="31291918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FBE671A-A1E4-6DF6-0247-34E4EA6C0933}"/>
              </a:ext>
            </a:extLst>
          </p:cNvPr>
          <p:cNvPicPr>
            <a:picLocks noChangeAspect="1"/>
          </p:cNvPicPr>
          <p:nvPr/>
        </p:nvPicPr>
        <p:blipFill>
          <a:blip r:embed="rId3"/>
          <a:stretch>
            <a:fillRect/>
          </a:stretch>
        </p:blipFill>
        <p:spPr>
          <a:xfrm>
            <a:off x="190500" y="952500"/>
            <a:ext cx="11874500" cy="5174363"/>
          </a:xfrm>
          <a:prstGeom prst="rect">
            <a:avLst/>
          </a:prstGeom>
        </p:spPr>
      </p:pic>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Attacks on rural communities</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Incidents reported during the three months</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26</a:t>
            </a:fld>
            <a:endParaRPr lang="en-ZA" dirty="0"/>
          </a:p>
        </p:txBody>
      </p:sp>
      <p:sp>
        <p:nvSpPr>
          <p:cNvPr id="14" name="TextBox 13">
            <a:extLst>
              <a:ext uri="{FF2B5EF4-FFF2-40B4-BE49-F238E27FC236}">
                <a16:creationId xmlns:a16="http://schemas.microsoft.com/office/drawing/2014/main" id="{DC27D8BB-FA28-06B9-D624-68D43C6560C8}"/>
              </a:ext>
            </a:extLst>
          </p:cNvPr>
          <p:cNvSpPr txBox="1"/>
          <p:nvPr/>
        </p:nvSpPr>
        <p:spPr>
          <a:xfrm>
            <a:off x="9918293" y="1811703"/>
            <a:ext cx="2209498" cy="400110"/>
          </a:xfrm>
          <a:prstGeom prst="rect">
            <a:avLst/>
          </a:prstGeom>
          <a:noFill/>
          <a:ln>
            <a:noFill/>
          </a:ln>
        </p:spPr>
        <p:txBody>
          <a:bodyPr wrap="square" rtlCol="0">
            <a:spAutoFit/>
          </a:bodyPr>
          <a:lstStyle/>
          <a:p>
            <a:pPr algn="ctr"/>
            <a:r>
              <a:rPr lang="en-ZA" sz="1000" dirty="0">
                <a:latin typeface="Arial" panose="020B0604020202020204" pitchFamily="34" charset="0"/>
                <a:cs typeface="Arial" panose="020B0604020202020204" pitchFamily="34" charset="0"/>
              </a:rPr>
              <a:t>Other cases related to murder incidents</a:t>
            </a:r>
          </a:p>
        </p:txBody>
      </p:sp>
      <p:graphicFrame>
        <p:nvGraphicFramePr>
          <p:cNvPr id="12" name="Diagram 11">
            <a:extLst>
              <a:ext uri="{FF2B5EF4-FFF2-40B4-BE49-F238E27FC236}">
                <a16:creationId xmlns:a16="http://schemas.microsoft.com/office/drawing/2014/main" id="{8025D3D4-1B83-472F-FB70-6128DF11237C}"/>
              </a:ext>
            </a:extLst>
          </p:cNvPr>
          <p:cNvGraphicFramePr/>
          <p:nvPr/>
        </p:nvGraphicFramePr>
        <p:xfrm>
          <a:off x="9879278" y="1575572"/>
          <a:ext cx="2217118" cy="21793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6" name="TextBox 15">
            <a:extLst>
              <a:ext uri="{FF2B5EF4-FFF2-40B4-BE49-F238E27FC236}">
                <a16:creationId xmlns:a16="http://schemas.microsoft.com/office/drawing/2014/main" id="{44D98CB9-5BFF-D38A-558C-4F84F159D7CF}"/>
              </a:ext>
            </a:extLst>
          </p:cNvPr>
          <p:cNvSpPr txBox="1"/>
          <p:nvPr/>
        </p:nvSpPr>
        <p:spPr>
          <a:xfrm>
            <a:off x="298383" y="6160763"/>
            <a:ext cx="7829097" cy="338554"/>
          </a:xfrm>
          <a:prstGeom prst="rect">
            <a:avLst/>
          </a:prstGeom>
          <a:noFill/>
        </p:spPr>
        <p:txBody>
          <a:bodyPr wrap="square" rtlCol="0">
            <a:spAutoFit/>
          </a:bodyPr>
          <a:lstStyle/>
          <a:p>
            <a:r>
              <a:rPr lang="en-GB" sz="1600" dirty="0"/>
              <a:t>The victim was a resident.</a:t>
            </a:r>
            <a:endParaRPr lang="en-ZA" sz="1600" dirty="0"/>
          </a:p>
        </p:txBody>
      </p:sp>
    </p:spTree>
    <p:extLst>
      <p:ext uri="{BB962C8B-B14F-4D97-AF65-F5344CB8AC3E}">
        <p14:creationId xmlns:p14="http://schemas.microsoft.com/office/powerpoint/2010/main" val="20044022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Murder: Frequently used instrument</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GB" b="1" dirty="0"/>
              <a:t>April 2026 to June 2026</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27</a:t>
            </a:fld>
            <a:endParaRPr lang="en-ZA" dirty="0"/>
          </a:p>
        </p:txBody>
      </p:sp>
      <p:sp>
        <p:nvSpPr>
          <p:cNvPr id="9" name="TextBox 8">
            <a:extLst>
              <a:ext uri="{FF2B5EF4-FFF2-40B4-BE49-F238E27FC236}">
                <a16:creationId xmlns:a16="http://schemas.microsoft.com/office/drawing/2014/main" id="{394A8247-2793-8CE1-2307-626656B3128D}"/>
              </a:ext>
            </a:extLst>
          </p:cNvPr>
          <p:cNvSpPr txBox="1"/>
          <p:nvPr/>
        </p:nvSpPr>
        <p:spPr>
          <a:xfrm>
            <a:off x="0" y="6602400"/>
            <a:ext cx="12192000" cy="276999"/>
          </a:xfrm>
          <a:prstGeom prst="rect">
            <a:avLst/>
          </a:prstGeom>
          <a:noFill/>
        </p:spPr>
        <p:txBody>
          <a:bodyPr wrap="square" rtlCol="0">
            <a:spAutoFit/>
          </a:bodyPr>
          <a:lstStyle/>
          <a:p>
            <a:r>
              <a:rPr lang="en-ZA" sz="1200" b="1" dirty="0"/>
              <a:t>Sample size: murder = 5 170 counts</a:t>
            </a:r>
          </a:p>
        </p:txBody>
      </p:sp>
      <p:graphicFrame>
        <p:nvGraphicFramePr>
          <p:cNvPr id="7" name="Table 6">
            <a:extLst>
              <a:ext uri="{FF2B5EF4-FFF2-40B4-BE49-F238E27FC236}">
                <a16:creationId xmlns:a16="http://schemas.microsoft.com/office/drawing/2014/main" id="{94ACC8D7-9D6E-23D4-EDE2-2AE10E9F8C96}"/>
              </a:ext>
            </a:extLst>
          </p:cNvPr>
          <p:cNvGraphicFramePr>
            <a:graphicFrameLocks noGrp="1"/>
          </p:cNvGraphicFramePr>
          <p:nvPr>
            <p:extLst>
              <p:ext uri="{D42A27DB-BD31-4B8C-83A1-F6EECF244321}">
                <p14:modId xmlns:p14="http://schemas.microsoft.com/office/powerpoint/2010/main" val="3917733170"/>
              </p:ext>
            </p:extLst>
          </p:nvPr>
        </p:nvGraphicFramePr>
        <p:xfrm>
          <a:off x="253999" y="952500"/>
          <a:ext cx="11747496" cy="4305302"/>
        </p:xfrm>
        <a:graphic>
          <a:graphicData uri="http://schemas.openxmlformats.org/drawingml/2006/table">
            <a:tbl>
              <a:tblPr/>
              <a:tblGrid>
                <a:gridCol w="2521952">
                  <a:extLst>
                    <a:ext uri="{9D8B030D-6E8A-4147-A177-3AD203B41FA5}">
                      <a16:colId xmlns:a16="http://schemas.microsoft.com/office/drawing/2014/main" val="1732781555"/>
                    </a:ext>
                  </a:extLst>
                </a:gridCol>
                <a:gridCol w="919003">
                  <a:extLst>
                    <a:ext uri="{9D8B030D-6E8A-4147-A177-3AD203B41FA5}">
                      <a16:colId xmlns:a16="http://schemas.microsoft.com/office/drawing/2014/main" val="1340832662"/>
                    </a:ext>
                  </a:extLst>
                </a:gridCol>
                <a:gridCol w="919003">
                  <a:extLst>
                    <a:ext uri="{9D8B030D-6E8A-4147-A177-3AD203B41FA5}">
                      <a16:colId xmlns:a16="http://schemas.microsoft.com/office/drawing/2014/main" val="3496785231"/>
                    </a:ext>
                  </a:extLst>
                </a:gridCol>
                <a:gridCol w="919003">
                  <a:extLst>
                    <a:ext uri="{9D8B030D-6E8A-4147-A177-3AD203B41FA5}">
                      <a16:colId xmlns:a16="http://schemas.microsoft.com/office/drawing/2014/main" val="2225346685"/>
                    </a:ext>
                  </a:extLst>
                </a:gridCol>
                <a:gridCol w="919003">
                  <a:extLst>
                    <a:ext uri="{9D8B030D-6E8A-4147-A177-3AD203B41FA5}">
                      <a16:colId xmlns:a16="http://schemas.microsoft.com/office/drawing/2014/main" val="3271627541"/>
                    </a:ext>
                  </a:extLst>
                </a:gridCol>
                <a:gridCol w="919003">
                  <a:extLst>
                    <a:ext uri="{9D8B030D-6E8A-4147-A177-3AD203B41FA5}">
                      <a16:colId xmlns:a16="http://schemas.microsoft.com/office/drawing/2014/main" val="630373023"/>
                    </a:ext>
                  </a:extLst>
                </a:gridCol>
                <a:gridCol w="919003">
                  <a:extLst>
                    <a:ext uri="{9D8B030D-6E8A-4147-A177-3AD203B41FA5}">
                      <a16:colId xmlns:a16="http://schemas.microsoft.com/office/drawing/2014/main" val="3771138608"/>
                    </a:ext>
                  </a:extLst>
                </a:gridCol>
                <a:gridCol w="919003">
                  <a:extLst>
                    <a:ext uri="{9D8B030D-6E8A-4147-A177-3AD203B41FA5}">
                      <a16:colId xmlns:a16="http://schemas.microsoft.com/office/drawing/2014/main" val="3647184829"/>
                    </a:ext>
                  </a:extLst>
                </a:gridCol>
                <a:gridCol w="919003">
                  <a:extLst>
                    <a:ext uri="{9D8B030D-6E8A-4147-A177-3AD203B41FA5}">
                      <a16:colId xmlns:a16="http://schemas.microsoft.com/office/drawing/2014/main" val="2019279642"/>
                    </a:ext>
                  </a:extLst>
                </a:gridCol>
                <a:gridCol w="919003">
                  <a:extLst>
                    <a:ext uri="{9D8B030D-6E8A-4147-A177-3AD203B41FA5}">
                      <a16:colId xmlns:a16="http://schemas.microsoft.com/office/drawing/2014/main" val="3329893025"/>
                    </a:ext>
                  </a:extLst>
                </a:gridCol>
                <a:gridCol w="954517">
                  <a:extLst>
                    <a:ext uri="{9D8B030D-6E8A-4147-A177-3AD203B41FA5}">
                      <a16:colId xmlns:a16="http://schemas.microsoft.com/office/drawing/2014/main" val="3305012681"/>
                    </a:ext>
                  </a:extLst>
                </a:gridCol>
              </a:tblGrid>
              <a:tr h="643538">
                <a:tc>
                  <a:txBody>
                    <a:bodyPr/>
                    <a:lstStyle/>
                    <a:p>
                      <a:pPr algn="ctr" fontAlgn="ctr"/>
                      <a:endParaRPr lang="en-ZA" sz="1600" b="1" i="0" u="none" strike="noStrike" dirty="0">
                        <a:solidFill>
                          <a:srgbClr val="000000"/>
                        </a:solidFill>
                        <a:effectLst/>
                        <a:latin typeface="Arial" panose="020B0604020202020204" pitchFamily="34" charset="0"/>
                        <a:cs typeface="Arial" panose="020B0604020202020204" pitchFamily="34" charset="0"/>
                      </a:endParaRPr>
                    </a:p>
                  </a:txBody>
                  <a:tcPr marL="7632" marR="7632" marT="7632" marB="0" anchor="ctr">
                    <a:lnL>
                      <a:noFill/>
                    </a:lnL>
                    <a:lnR w="12700" cap="flat" cmpd="sng" algn="ctr">
                      <a:solidFill>
                        <a:srgbClr val="0070C0"/>
                      </a:solidFill>
                      <a:prstDash val="solid"/>
                      <a:round/>
                      <a:headEnd type="none" w="med" len="med"/>
                      <a:tailEnd type="none" w="med" len="med"/>
                    </a:lnR>
                    <a:lnT>
                      <a:noFill/>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000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EC</a:t>
                      </a:r>
                    </a:p>
                  </a:txBody>
                  <a:tcPr marL="8366" marR="8366" marT="8366"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000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FS</a:t>
                      </a:r>
                    </a:p>
                  </a:txBody>
                  <a:tcPr marL="8366" marR="8366" marT="8366"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000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GP</a:t>
                      </a:r>
                    </a:p>
                  </a:txBody>
                  <a:tcPr marL="8366" marR="8366" marT="8366"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000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KZN</a:t>
                      </a:r>
                    </a:p>
                  </a:txBody>
                  <a:tcPr marL="8366" marR="8366" marT="8366"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000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LP</a:t>
                      </a:r>
                    </a:p>
                  </a:txBody>
                  <a:tcPr marL="8366" marR="8366" marT="8366"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000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MP</a:t>
                      </a:r>
                    </a:p>
                  </a:txBody>
                  <a:tcPr marL="8366" marR="8366" marT="8366"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000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NW</a:t>
                      </a:r>
                    </a:p>
                  </a:txBody>
                  <a:tcPr marL="8366" marR="8366" marT="8366"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000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NC</a:t>
                      </a:r>
                    </a:p>
                  </a:txBody>
                  <a:tcPr marL="8366" marR="8366" marT="8366"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000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WC</a:t>
                      </a:r>
                    </a:p>
                  </a:txBody>
                  <a:tcPr marL="8366" marR="8366" marT="8366"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206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RSA</a:t>
                      </a:r>
                    </a:p>
                  </a:txBody>
                  <a:tcPr marL="7632" marR="7632" marT="7632"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776723327"/>
                  </a:ext>
                </a:extLst>
              </a:tr>
              <a:tr h="610294">
                <a:tc>
                  <a:txBody>
                    <a:bodyPr/>
                    <a:lstStyle/>
                    <a:p>
                      <a:pPr algn="r" fontAlgn="ctr"/>
                      <a:r>
                        <a:rPr lang="en-ZA" sz="1500" b="0" i="1" u="none" strike="noStrike">
                          <a:solidFill>
                            <a:srgbClr val="000000"/>
                          </a:solidFill>
                          <a:effectLst/>
                          <a:latin typeface="Arial" panose="020B0604020202020204" pitchFamily="34" charset="0"/>
                        </a:rPr>
                        <a:t>Firearm</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369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30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652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580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34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109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71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663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rPr>
                        <a:t>2 513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606456413"/>
                  </a:ext>
                </a:extLst>
              </a:tr>
              <a:tr h="610294">
                <a:tc>
                  <a:txBody>
                    <a:bodyPr/>
                    <a:lstStyle/>
                    <a:p>
                      <a:pPr algn="r" fontAlgn="ctr"/>
                      <a:r>
                        <a:rPr lang="en-ZA" sz="1500" b="0" i="1" u="none" strike="noStrike">
                          <a:solidFill>
                            <a:srgbClr val="000000"/>
                          </a:solidFill>
                          <a:effectLst/>
                          <a:latin typeface="Arial" panose="020B0604020202020204" pitchFamily="34" charset="0"/>
                        </a:rPr>
                        <a:t>Knife</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176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42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116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132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23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28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39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140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714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4131042"/>
                  </a:ext>
                </a:extLst>
              </a:tr>
              <a:tr h="610294">
                <a:tc>
                  <a:txBody>
                    <a:bodyPr/>
                    <a:lstStyle/>
                    <a:p>
                      <a:pPr algn="r" fontAlgn="ctr"/>
                      <a:r>
                        <a:rPr lang="en-ZA" sz="1500" b="0" i="1" u="none" strike="noStrike">
                          <a:solidFill>
                            <a:srgbClr val="000000"/>
                          </a:solidFill>
                          <a:effectLst/>
                          <a:latin typeface="Arial" panose="020B0604020202020204" pitchFamily="34" charset="0"/>
                        </a:rPr>
                        <a:t>Sharp Instrument</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85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39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49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78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20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25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139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rPr>
                        <a:t>455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241434432"/>
                  </a:ext>
                </a:extLst>
              </a:tr>
              <a:tr h="610294">
                <a:tc>
                  <a:txBody>
                    <a:bodyPr/>
                    <a:lstStyle/>
                    <a:p>
                      <a:pPr algn="r" fontAlgn="ctr"/>
                      <a:r>
                        <a:rPr lang="en-ZA" sz="1500" b="0" i="1" u="none" strike="noStrike">
                          <a:solidFill>
                            <a:srgbClr val="000000"/>
                          </a:solidFill>
                          <a:effectLst/>
                          <a:latin typeface="Arial" panose="020B0604020202020204" pitchFamily="34" charset="0"/>
                        </a:rPr>
                        <a:t>Blunt Instrument</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63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34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72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213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4188262874"/>
                  </a:ext>
                </a:extLst>
              </a:tr>
              <a:tr h="610294">
                <a:tc>
                  <a:txBody>
                    <a:bodyPr/>
                    <a:lstStyle/>
                    <a:p>
                      <a:pPr algn="r" fontAlgn="ctr"/>
                      <a:r>
                        <a:rPr lang="en-ZA" sz="1500" b="0" i="1" u="none" strike="noStrike">
                          <a:solidFill>
                            <a:srgbClr val="000000"/>
                          </a:solidFill>
                          <a:effectLst/>
                          <a:latin typeface="Arial" panose="020B0604020202020204" pitchFamily="34" charset="0"/>
                        </a:rPr>
                        <a:t>Body part </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27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21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rPr>
                        <a:t>102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533682591"/>
                  </a:ext>
                </a:extLst>
              </a:tr>
              <a:tr h="610294">
                <a:tc>
                  <a:txBody>
                    <a:bodyPr/>
                    <a:lstStyle/>
                    <a:p>
                      <a:pPr algn="r" fontAlgn="ctr"/>
                      <a:r>
                        <a:rPr lang="en-ZA" sz="1500" b="0" i="1" u="none" strike="noStrike">
                          <a:solidFill>
                            <a:srgbClr val="000000"/>
                          </a:solidFill>
                          <a:effectLst/>
                          <a:latin typeface="Arial" panose="020B0604020202020204" pitchFamily="34" charset="0"/>
                        </a:rPr>
                        <a:t>Stone/ Brick/ Rock</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20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dirty="0">
                          <a:solidFill>
                            <a:srgbClr val="002060"/>
                          </a:solidFill>
                          <a:effectLst/>
                          <a:latin typeface="Arial" panose="020B0604020202020204" pitchFamily="34" charset="0"/>
                        </a:rPr>
                        <a:t>82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495768452"/>
                  </a:ext>
                </a:extLst>
              </a:tr>
            </a:tbl>
          </a:graphicData>
        </a:graphic>
      </p:graphicFrame>
    </p:spTree>
    <p:extLst>
      <p:ext uri="{BB962C8B-B14F-4D97-AF65-F5344CB8AC3E}">
        <p14:creationId xmlns:p14="http://schemas.microsoft.com/office/powerpoint/2010/main" val="17987723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3EC446-5C95-918E-13F0-14572B4EC7B2}"/>
              </a:ext>
            </a:extLst>
          </p:cNvPr>
          <p:cNvPicPr>
            <a:picLocks noChangeAspect="1"/>
          </p:cNvPicPr>
          <p:nvPr/>
        </p:nvPicPr>
        <p:blipFill>
          <a:blip r:embed="rId3"/>
          <a:stretch>
            <a:fillRect/>
          </a:stretch>
        </p:blipFill>
        <p:spPr>
          <a:xfrm>
            <a:off x="190500" y="952501"/>
            <a:ext cx="11874500" cy="5491311"/>
          </a:xfrm>
          <a:prstGeom prst="rect">
            <a:avLst/>
          </a:prstGeom>
        </p:spPr>
      </p:pic>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Murder of members of the police</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On/Off duty members / 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28</a:t>
            </a:fld>
            <a:endParaRPr lang="en-ZA" dirty="0"/>
          </a:p>
        </p:txBody>
      </p:sp>
      <p:sp>
        <p:nvSpPr>
          <p:cNvPr id="8" name="TextBox 7">
            <a:extLst>
              <a:ext uri="{FF2B5EF4-FFF2-40B4-BE49-F238E27FC236}">
                <a16:creationId xmlns:a16="http://schemas.microsoft.com/office/drawing/2014/main" id="{D1A71B92-DB93-9AB8-7B48-A081F851B6E5}"/>
              </a:ext>
            </a:extLst>
          </p:cNvPr>
          <p:cNvSpPr txBox="1"/>
          <p:nvPr/>
        </p:nvSpPr>
        <p:spPr>
          <a:xfrm>
            <a:off x="0" y="6602400"/>
            <a:ext cx="12192000" cy="276999"/>
          </a:xfrm>
          <a:prstGeom prst="rect">
            <a:avLst/>
          </a:prstGeom>
          <a:noFill/>
        </p:spPr>
        <p:txBody>
          <a:bodyPr wrap="square" rtlCol="0">
            <a:spAutoFit/>
          </a:bodyPr>
          <a:lstStyle/>
          <a:p>
            <a:r>
              <a:rPr lang="en-US" sz="1200" b="1" dirty="0"/>
              <a:t>_</a:t>
            </a:r>
            <a:endParaRPr lang="en-ZA" sz="1200" b="1" dirty="0"/>
          </a:p>
        </p:txBody>
      </p:sp>
      <p:sp>
        <p:nvSpPr>
          <p:cNvPr id="9" name="TextBox 8">
            <a:extLst>
              <a:ext uri="{FF2B5EF4-FFF2-40B4-BE49-F238E27FC236}">
                <a16:creationId xmlns:a16="http://schemas.microsoft.com/office/drawing/2014/main" id="{727D5F00-1C0A-2899-ACBC-7617293800E0}"/>
              </a:ext>
            </a:extLst>
          </p:cNvPr>
          <p:cNvSpPr txBox="1"/>
          <p:nvPr/>
        </p:nvSpPr>
        <p:spPr>
          <a:xfrm>
            <a:off x="10290317" y="1977933"/>
            <a:ext cx="642796" cy="338554"/>
          </a:xfrm>
          <a:prstGeom prst="rect">
            <a:avLst/>
          </a:prstGeom>
          <a:solidFill>
            <a:srgbClr val="FFC000"/>
          </a:solidFill>
          <a:scene3d>
            <a:camera prst="orthographicFront"/>
            <a:lightRig rig="threePt" dir="t"/>
          </a:scene3d>
          <a:sp3d>
            <a:bevelT/>
          </a:sp3d>
        </p:spPr>
        <p:txBody>
          <a:bodyPr wrap="square" rtlCol="0">
            <a:spAutoFit/>
          </a:bodyPr>
          <a:lstStyle>
            <a:defPPr>
              <a:defRPr lang="en-US"/>
            </a:defPPr>
            <a:lvl1pPr>
              <a:defRPr sz="800" b="1"/>
            </a:lvl1pPr>
          </a:lstStyle>
          <a:p>
            <a:r>
              <a:rPr lang="en-ZA" dirty="0"/>
              <a:t>5 off duty</a:t>
            </a:r>
          </a:p>
          <a:p>
            <a:r>
              <a:rPr lang="en-ZA" dirty="0"/>
              <a:t>1 on duty</a:t>
            </a:r>
          </a:p>
        </p:txBody>
      </p:sp>
      <p:sp>
        <p:nvSpPr>
          <p:cNvPr id="12" name="TextBox 11">
            <a:extLst>
              <a:ext uri="{FF2B5EF4-FFF2-40B4-BE49-F238E27FC236}">
                <a16:creationId xmlns:a16="http://schemas.microsoft.com/office/drawing/2014/main" id="{6870661E-110A-21DD-8AF7-4DDFB5977AEA}"/>
              </a:ext>
            </a:extLst>
          </p:cNvPr>
          <p:cNvSpPr txBox="1"/>
          <p:nvPr/>
        </p:nvSpPr>
        <p:spPr>
          <a:xfrm>
            <a:off x="10290317" y="3090446"/>
            <a:ext cx="642796" cy="338554"/>
          </a:xfrm>
          <a:prstGeom prst="rect">
            <a:avLst/>
          </a:prstGeom>
          <a:solidFill>
            <a:srgbClr val="0070C0"/>
          </a:solidFill>
          <a:scene3d>
            <a:camera prst="orthographicFront"/>
            <a:lightRig rig="threePt" dir="t"/>
          </a:scene3d>
          <a:sp3d>
            <a:bevelT/>
          </a:sp3d>
        </p:spPr>
        <p:txBody>
          <a:bodyPr wrap="square" rtlCol="0">
            <a:spAutoFit/>
          </a:bodyPr>
          <a:lstStyle>
            <a:defPPr>
              <a:defRPr lang="en-US"/>
            </a:defPPr>
            <a:lvl1pPr>
              <a:defRPr sz="800" b="1">
                <a:solidFill>
                  <a:schemeClr val="bg1"/>
                </a:solidFill>
              </a:defRPr>
            </a:lvl1pPr>
          </a:lstStyle>
          <a:p>
            <a:r>
              <a:rPr lang="en-ZA" dirty="0"/>
              <a:t>4 off duty</a:t>
            </a:r>
          </a:p>
          <a:p>
            <a:r>
              <a:rPr lang="en-ZA" dirty="0"/>
              <a:t>0 on duty</a:t>
            </a:r>
          </a:p>
        </p:txBody>
      </p:sp>
      <p:sp>
        <p:nvSpPr>
          <p:cNvPr id="13" name="TextBox 12">
            <a:extLst>
              <a:ext uri="{FF2B5EF4-FFF2-40B4-BE49-F238E27FC236}">
                <a16:creationId xmlns:a16="http://schemas.microsoft.com/office/drawing/2014/main" id="{709820D3-B939-297A-1405-F46C9941E315}"/>
              </a:ext>
            </a:extLst>
          </p:cNvPr>
          <p:cNvSpPr txBox="1"/>
          <p:nvPr/>
        </p:nvSpPr>
        <p:spPr>
          <a:xfrm>
            <a:off x="6542293" y="1170840"/>
            <a:ext cx="642796" cy="338554"/>
          </a:xfrm>
          <a:prstGeom prst="rect">
            <a:avLst/>
          </a:prstGeom>
          <a:solidFill>
            <a:srgbClr val="FFC000"/>
          </a:solidFill>
          <a:scene3d>
            <a:camera prst="orthographicFront"/>
            <a:lightRig rig="threePt" dir="t"/>
          </a:scene3d>
          <a:sp3d>
            <a:bevelT/>
          </a:sp3d>
        </p:spPr>
        <p:txBody>
          <a:bodyPr wrap="square" rtlCol="0">
            <a:spAutoFit/>
          </a:bodyPr>
          <a:lstStyle>
            <a:defPPr>
              <a:defRPr lang="en-US"/>
            </a:defPPr>
            <a:lvl1pPr>
              <a:defRPr sz="800" b="1"/>
            </a:lvl1pPr>
          </a:lstStyle>
          <a:p>
            <a:r>
              <a:rPr lang="en-ZA" dirty="0"/>
              <a:t>8 off duty</a:t>
            </a:r>
          </a:p>
          <a:p>
            <a:r>
              <a:rPr lang="en-ZA" dirty="0"/>
              <a:t>0 on duty</a:t>
            </a:r>
          </a:p>
        </p:txBody>
      </p:sp>
      <p:sp>
        <p:nvSpPr>
          <p:cNvPr id="14" name="TextBox 13">
            <a:extLst>
              <a:ext uri="{FF2B5EF4-FFF2-40B4-BE49-F238E27FC236}">
                <a16:creationId xmlns:a16="http://schemas.microsoft.com/office/drawing/2014/main" id="{A672958F-95F5-CFDC-6989-6229095E3F53}"/>
              </a:ext>
            </a:extLst>
          </p:cNvPr>
          <p:cNvSpPr txBox="1"/>
          <p:nvPr/>
        </p:nvSpPr>
        <p:spPr>
          <a:xfrm>
            <a:off x="1604626" y="1081875"/>
            <a:ext cx="721817" cy="338554"/>
          </a:xfrm>
          <a:prstGeom prst="rect">
            <a:avLst/>
          </a:prstGeom>
          <a:solidFill>
            <a:srgbClr val="0070C0"/>
          </a:solidFill>
          <a:scene3d>
            <a:camera prst="orthographicFront"/>
            <a:lightRig rig="threePt" dir="t"/>
          </a:scene3d>
          <a:sp3d>
            <a:bevelT/>
          </a:sp3d>
        </p:spPr>
        <p:txBody>
          <a:bodyPr wrap="square" rtlCol="0">
            <a:spAutoFit/>
          </a:bodyPr>
          <a:lstStyle>
            <a:defPPr>
              <a:defRPr lang="en-US"/>
            </a:defPPr>
            <a:lvl1pPr>
              <a:defRPr sz="800" b="1">
                <a:solidFill>
                  <a:schemeClr val="bg1"/>
                </a:solidFill>
              </a:defRPr>
            </a:lvl1pPr>
          </a:lstStyle>
          <a:p>
            <a:r>
              <a:rPr lang="en-ZA" dirty="0"/>
              <a:t>5 off duty</a:t>
            </a:r>
          </a:p>
          <a:p>
            <a:r>
              <a:rPr lang="en-ZA" dirty="0"/>
              <a:t>4 on duty</a:t>
            </a:r>
          </a:p>
        </p:txBody>
      </p:sp>
      <p:sp>
        <p:nvSpPr>
          <p:cNvPr id="15" name="TextBox 14">
            <a:extLst>
              <a:ext uri="{FF2B5EF4-FFF2-40B4-BE49-F238E27FC236}">
                <a16:creationId xmlns:a16="http://schemas.microsoft.com/office/drawing/2014/main" id="{62B9638B-3491-74BC-0219-2D269B739D87}"/>
              </a:ext>
            </a:extLst>
          </p:cNvPr>
          <p:cNvSpPr txBox="1"/>
          <p:nvPr/>
        </p:nvSpPr>
        <p:spPr>
          <a:xfrm>
            <a:off x="5341760" y="3048242"/>
            <a:ext cx="642796" cy="338554"/>
          </a:xfrm>
          <a:prstGeom prst="rect">
            <a:avLst/>
          </a:prstGeom>
          <a:solidFill>
            <a:srgbClr val="0070C0"/>
          </a:solidFill>
          <a:scene3d>
            <a:camera prst="orthographicFront"/>
            <a:lightRig rig="threePt" dir="t"/>
          </a:scene3d>
          <a:sp3d>
            <a:bevelT/>
          </a:sp3d>
        </p:spPr>
        <p:txBody>
          <a:bodyPr wrap="square" rtlCol="0">
            <a:spAutoFit/>
          </a:bodyPr>
          <a:lstStyle>
            <a:defPPr>
              <a:defRPr lang="en-US"/>
            </a:defPPr>
            <a:lvl1pPr>
              <a:defRPr sz="800" b="1">
                <a:solidFill>
                  <a:schemeClr val="bg1"/>
                </a:solidFill>
              </a:defRPr>
            </a:lvl1pPr>
          </a:lstStyle>
          <a:p>
            <a:r>
              <a:rPr lang="en-ZA" dirty="0"/>
              <a:t>2 off duty</a:t>
            </a:r>
          </a:p>
          <a:p>
            <a:r>
              <a:rPr lang="en-ZA" dirty="0"/>
              <a:t>2 on duty</a:t>
            </a:r>
          </a:p>
        </p:txBody>
      </p:sp>
      <p:sp>
        <p:nvSpPr>
          <p:cNvPr id="5" name="TextBox 4">
            <a:extLst>
              <a:ext uri="{FF2B5EF4-FFF2-40B4-BE49-F238E27FC236}">
                <a16:creationId xmlns:a16="http://schemas.microsoft.com/office/drawing/2014/main" id="{E4872FB3-9235-479A-7F84-E20BE35289C4}"/>
              </a:ext>
            </a:extLst>
          </p:cNvPr>
          <p:cNvSpPr txBox="1"/>
          <p:nvPr/>
        </p:nvSpPr>
        <p:spPr>
          <a:xfrm>
            <a:off x="1604625" y="3033667"/>
            <a:ext cx="721817" cy="338554"/>
          </a:xfrm>
          <a:prstGeom prst="rect">
            <a:avLst/>
          </a:prstGeom>
          <a:solidFill>
            <a:srgbClr val="FFC000"/>
          </a:solidFill>
          <a:scene3d>
            <a:camera prst="orthographicFront"/>
            <a:lightRig rig="threePt" dir="t"/>
          </a:scene3d>
          <a:sp3d>
            <a:bevelT/>
          </a:sp3d>
        </p:spPr>
        <p:txBody>
          <a:bodyPr wrap="square" rtlCol="0">
            <a:spAutoFit/>
          </a:bodyPr>
          <a:lstStyle>
            <a:defPPr>
              <a:defRPr lang="en-US"/>
            </a:defPPr>
            <a:lvl1pPr>
              <a:defRPr sz="800" b="1"/>
            </a:lvl1pPr>
          </a:lstStyle>
          <a:p>
            <a:r>
              <a:rPr lang="en-ZA" dirty="0"/>
              <a:t>3 off duty</a:t>
            </a:r>
          </a:p>
          <a:p>
            <a:r>
              <a:rPr lang="en-ZA" dirty="0"/>
              <a:t>1 on duty</a:t>
            </a:r>
          </a:p>
        </p:txBody>
      </p:sp>
    </p:spTree>
    <p:extLst>
      <p:ext uri="{BB962C8B-B14F-4D97-AF65-F5344CB8AC3E}">
        <p14:creationId xmlns:p14="http://schemas.microsoft.com/office/powerpoint/2010/main" val="42186506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Murder of members of the police</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On duty members : Circumstances</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29</a:t>
            </a:fld>
            <a:endParaRPr lang="en-ZA" dirty="0"/>
          </a:p>
        </p:txBody>
      </p:sp>
      <p:sp>
        <p:nvSpPr>
          <p:cNvPr id="8" name="TextBox 7">
            <a:extLst>
              <a:ext uri="{FF2B5EF4-FFF2-40B4-BE49-F238E27FC236}">
                <a16:creationId xmlns:a16="http://schemas.microsoft.com/office/drawing/2014/main" id="{D1A71B92-DB93-9AB8-7B48-A081F851B6E5}"/>
              </a:ext>
            </a:extLst>
          </p:cNvPr>
          <p:cNvSpPr txBox="1"/>
          <p:nvPr/>
        </p:nvSpPr>
        <p:spPr>
          <a:xfrm>
            <a:off x="0" y="6602400"/>
            <a:ext cx="12192000" cy="276999"/>
          </a:xfrm>
          <a:prstGeom prst="rect">
            <a:avLst/>
          </a:prstGeom>
          <a:noFill/>
        </p:spPr>
        <p:txBody>
          <a:bodyPr wrap="square" rtlCol="0">
            <a:spAutoFit/>
          </a:bodyPr>
          <a:lstStyle/>
          <a:p>
            <a:r>
              <a:rPr lang="en-ZA" sz="1200" b="1" dirty="0"/>
              <a:t>_</a:t>
            </a:r>
          </a:p>
        </p:txBody>
      </p:sp>
      <p:graphicFrame>
        <p:nvGraphicFramePr>
          <p:cNvPr id="6" name="Table 5">
            <a:extLst>
              <a:ext uri="{FF2B5EF4-FFF2-40B4-BE49-F238E27FC236}">
                <a16:creationId xmlns:a16="http://schemas.microsoft.com/office/drawing/2014/main" id="{D3639157-CBAE-B73B-7205-39B70C599123}"/>
              </a:ext>
            </a:extLst>
          </p:cNvPr>
          <p:cNvGraphicFramePr>
            <a:graphicFrameLocks noGrp="1"/>
          </p:cNvGraphicFramePr>
          <p:nvPr>
            <p:extLst>
              <p:ext uri="{D42A27DB-BD31-4B8C-83A1-F6EECF244321}">
                <p14:modId xmlns:p14="http://schemas.microsoft.com/office/powerpoint/2010/main" val="529962849"/>
              </p:ext>
            </p:extLst>
          </p:nvPr>
        </p:nvGraphicFramePr>
        <p:xfrm>
          <a:off x="483007" y="1405720"/>
          <a:ext cx="7406351" cy="2453219"/>
        </p:xfrm>
        <a:graphic>
          <a:graphicData uri="http://schemas.openxmlformats.org/drawingml/2006/table">
            <a:tbl>
              <a:tblPr/>
              <a:tblGrid>
                <a:gridCol w="4932509">
                  <a:extLst>
                    <a:ext uri="{9D8B030D-6E8A-4147-A177-3AD203B41FA5}">
                      <a16:colId xmlns:a16="http://schemas.microsoft.com/office/drawing/2014/main" val="1406315923"/>
                    </a:ext>
                  </a:extLst>
                </a:gridCol>
                <a:gridCol w="2473842">
                  <a:extLst>
                    <a:ext uri="{9D8B030D-6E8A-4147-A177-3AD203B41FA5}">
                      <a16:colId xmlns:a16="http://schemas.microsoft.com/office/drawing/2014/main" val="3592592476"/>
                    </a:ext>
                  </a:extLst>
                </a:gridCol>
              </a:tblGrid>
              <a:tr h="551048">
                <a:tc>
                  <a:txBody>
                    <a:bodyPr/>
                    <a:lstStyle/>
                    <a:p>
                      <a:pPr algn="ctr" fontAlgn="ctr"/>
                      <a:r>
                        <a:rPr lang="en-ZA" sz="1600" b="1" i="0" u="none" strike="noStrike" kern="1200" dirty="0">
                          <a:solidFill>
                            <a:srgbClr val="000000"/>
                          </a:solidFill>
                          <a:effectLst>
                            <a:outerShdw blurRad="50800" dist="38100" dir="8100000" algn="tr" rotWithShape="0">
                              <a:prstClr val="black">
                                <a:alpha val="40000"/>
                              </a:prstClr>
                            </a:outerShdw>
                          </a:effectLst>
                          <a:latin typeface="Arial" panose="020B0604020202020204" pitchFamily="34" charset="0"/>
                          <a:ea typeface="+mn-ea"/>
                          <a:cs typeface="Arial" panose="020B0604020202020204" pitchFamily="34" charset="0"/>
                        </a:rPr>
                        <a:t>Circumstances “on duty”</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kern="1200" dirty="0">
                          <a:solidFill>
                            <a:srgbClr val="000000"/>
                          </a:solidFill>
                          <a:effectLst>
                            <a:outerShdw blurRad="50800" dist="38100" dir="8100000" algn="tr" rotWithShape="0">
                              <a:prstClr val="black">
                                <a:alpha val="40000"/>
                              </a:prstClr>
                            </a:outerShdw>
                          </a:effectLst>
                          <a:latin typeface="Arial" panose="020B0604020202020204" pitchFamily="34" charset="0"/>
                          <a:ea typeface="+mn-ea"/>
                          <a:cs typeface="Arial" panose="020B0604020202020204" pitchFamily="34" charset="0"/>
                        </a:rPr>
                        <a:t>Total</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253265552"/>
                  </a:ext>
                </a:extLst>
              </a:tr>
              <a:tr h="472533">
                <a:tc>
                  <a:txBody>
                    <a:bodyPr/>
                    <a:lstStyle/>
                    <a:p>
                      <a:pPr algn="r" fontAlgn="b">
                        <a:buNone/>
                      </a:pPr>
                      <a:r>
                        <a:rPr lang="en-ZA" sz="1600" b="0" i="1" u="none" strike="noStrike" kern="1200" dirty="0">
                          <a:solidFill>
                            <a:srgbClr val="000000"/>
                          </a:solidFill>
                          <a:effectLst/>
                          <a:latin typeface="Arial" panose="020B0604020202020204" pitchFamily="34" charset="0"/>
                          <a:ea typeface="+mn-ea"/>
                          <a:cs typeface="Arial" panose="020B0604020202020204" pitchFamily="34" charset="0"/>
                        </a:rPr>
                        <a:t>Crime prevention duties     </a:t>
                      </a:r>
                    </a:p>
                  </a:txBody>
                  <a:tcPr marL="76200" marR="10800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marL="0" algn="ctr" defTabSz="914400" rtl="0" eaLnBrk="1" fontAlgn="b" latinLnBrk="0" hangingPunct="1">
                        <a:buNone/>
                      </a:pPr>
                      <a:r>
                        <a:rPr lang="en-ZA" sz="1600" b="0" i="0" u="none" strike="noStrike" kern="1200" dirty="0">
                          <a:solidFill>
                            <a:srgbClr val="000000"/>
                          </a:solidFill>
                          <a:effectLst/>
                          <a:latin typeface="Arial" panose="020B0604020202020204" pitchFamily="34" charset="0"/>
                          <a:ea typeface="+mn-ea"/>
                          <a:cs typeface="Arial" panose="020B0604020202020204" pitchFamily="34" charset="0"/>
                        </a:rPr>
                        <a:t>2</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89792027"/>
                  </a:ext>
                </a:extLst>
              </a:tr>
              <a:tr h="476546">
                <a:tc>
                  <a:txBody>
                    <a:bodyPr/>
                    <a:lstStyle/>
                    <a:p>
                      <a:pPr algn="r" fontAlgn="b">
                        <a:buNone/>
                      </a:pPr>
                      <a:r>
                        <a:rPr lang="en-ZA" sz="1600" b="0" i="1" u="none" strike="noStrike" kern="1200" dirty="0">
                          <a:solidFill>
                            <a:srgbClr val="000000"/>
                          </a:solidFill>
                          <a:effectLst/>
                          <a:latin typeface="Arial" panose="020B0604020202020204" pitchFamily="34" charset="0"/>
                          <a:ea typeface="+mn-ea"/>
                          <a:cs typeface="Arial" panose="020B0604020202020204" pitchFamily="34" charset="0"/>
                        </a:rPr>
                        <a:t>Following up on information</a:t>
                      </a:r>
                    </a:p>
                  </a:txBody>
                  <a:tcPr marL="76200" marR="10800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marL="0" algn="ctr" defTabSz="914400" rtl="0" eaLnBrk="1" fontAlgn="b" latinLnBrk="0" hangingPunct="1">
                        <a:buNone/>
                      </a:pPr>
                      <a:r>
                        <a:rPr lang="en-ZA" sz="1600" b="0" i="0" u="none" strike="noStrike" kern="1200" dirty="0">
                          <a:solidFill>
                            <a:srgbClr val="000000"/>
                          </a:solidFill>
                          <a:effectLst/>
                          <a:latin typeface="Arial" panose="020B0604020202020204" pitchFamily="34" charset="0"/>
                          <a:ea typeface="+mn-ea"/>
                          <a:cs typeface="Arial" panose="020B0604020202020204" pitchFamily="34" charset="0"/>
                        </a:rPr>
                        <a:t>2</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extLst>
                  <a:ext uri="{0D108BD9-81ED-4DB2-BD59-A6C34878D82A}">
                    <a16:rowId xmlns:a16="http://schemas.microsoft.com/office/drawing/2014/main" val="245241943"/>
                  </a:ext>
                </a:extLst>
              </a:tr>
              <a:tr h="476546">
                <a:tc>
                  <a:txBody>
                    <a:bodyPr/>
                    <a:lstStyle/>
                    <a:p>
                      <a:pPr algn="r" fontAlgn="b">
                        <a:buNone/>
                      </a:pPr>
                      <a:r>
                        <a:rPr lang="en-ZA" sz="1600" b="0" i="1" u="none" strike="noStrike" kern="1200" dirty="0">
                          <a:solidFill>
                            <a:srgbClr val="000000"/>
                          </a:solidFill>
                          <a:effectLst/>
                          <a:latin typeface="Arial" panose="020B0604020202020204" pitchFamily="34" charset="0"/>
                          <a:ea typeface="+mn-ea"/>
                          <a:cs typeface="Arial" panose="020B0604020202020204" pitchFamily="34" charset="0"/>
                        </a:rPr>
                        <a:t>Responding to a complaint</a:t>
                      </a:r>
                    </a:p>
                  </a:txBody>
                  <a:tcPr marL="76200" marR="10800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marL="0" algn="ctr" defTabSz="914400" rtl="0" eaLnBrk="1" fontAlgn="b" latinLnBrk="0" hangingPunct="1">
                        <a:buNone/>
                      </a:pPr>
                      <a:r>
                        <a:rPr lang="en-ZA" sz="1600" b="0" i="0" u="none" strike="noStrike" kern="1200" dirty="0">
                          <a:solidFill>
                            <a:srgbClr val="000000"/>
                          </a:solidFill>
                          <a:effectLst/>
                          <a:latin typeface="Arial" panose="020B0604020202020204" pitchFamily="34" charset="0"/>
                          <a:ea typeface="+mn-ea"/>
                          <a:cs typeface="Arial" panose="020B0604020202020204" pitchFamily="34" charset="0"/>
                        </a:rPr>
                        <a:t>2</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1491464851"/>
                  </a:ext>
                </a:extLst>
              </a:tr>
              <a:tr h="476546">
                <a:tc>
                  <a:txBody>
                    <a:bodyPr/>
                    <a:lstStyle/>
                    <a:p>
                      <a:pPr algn="ctr" fontAlgn="ctr"/>
                      <a:r>
                        <a:rPr lang="en-ZA" sz="1800" b="0" i="1" u="none" strike="noStrike" dirty="0">
                          <a:solidFill>
                            <a:schemeClr val="bg1"/>
                          </a:solidFill>
                          <a:effectLst/>
                          <a:latin typeface="Arial" panose="020B0604020202020204" pitchFamily="34" charset="0"/>
                          <a:cs typeface="Arial" panose="020B0604020202020204" pitchFamily="34" charset="0"/>
                        </a:rPr>
                        <a:t>Total</a:t>
                      </a:r>
                    </a:p>
                  </a:txBody>
                  <a:tcPr marL="9525" marR="857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15458A"/>
                    </a:solidFill>
                  </a:tcPr>
                </a:tc>
                <a:tc>
                  <a:txBody>
                    <a:bodyPr/>
                    <a:lstStyle/>
                    <a:p>
                      <a:pPr algn="ctr" fontAlgn="b"/>
                      <a:r>
                        <a:rPr lang="en-GB" sz="1800" b="0" i="1" u="none" strike="noStrike" dirty="0">
                          <a:solidFill>
                            <a:schemeClr val="bg1"/>
                          </a:solidFill>
                          <a:effectLst/>
                          <a:latin typeface="Arial" panose="020B0604020202020204" pitchFamily="34" charset="0"/>
                          <a:cs typeface="Arial" panose="020B0604020202020204" pitchFamily="34" charset="0"/>
                        </a:rPr>
                        <a:t>6</a:t>
                      </a:r>
                      <a:endParaRPr lang="en-ZA" sz="1800" b="0" i="1"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15458A"/>
                    </a:solidFill>
                  </a:tcPr>
                </a:tc>
                <a:extLst>
                  <a:ext uri="{0D108BD9-81ED-4DB2-BD59-A6C34878D82A}">
                    <a16:rowId xmlns:a16="http://schemas.microsoft.com/office/drawing/2014/main" val="370858794"/>
                  </a:ext>
                </a:extLst>
              </a:tr>
            </a:tbl>
          </a:graphicData>
        </a:graphic>
      </p:graphicFrame>
    </p:spTree>
    <p:extLst>
      <p:ext uri="{BB962C8B-B14F-4D97-AF65-F5344CB8AC3E}">
        <p14:creationId xmlns:p14="http://schemas.microsoft.com/office/powerpoint/2010/main" val="629397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Methodology</a:t>
            </a:r>
          </a:p>
        </p:txBody>
      </p:sp>
      <p:sp>
        <p:nvSpPr>
          <p:cNvPr id="8" name="Text Placeholder 7">
            <a:extLst>
              <a:ext uri="{FF2B5EF4-FFF2-40B4-BE49-F238E27FC236}">
                <a16:creationId xmlns:a16="http://schemas.microsoft.com/office/drawing/2014/main" id="{E2A5C281-E882-3D3F-677F-593004F6E968}"/>
              </a:ext>
            </a:extLst>
          </p:cNvPr>
          <p:cNvSpPr>
            <a:spLocks noGrp="1"/>
          </p:cNvSpPr>
          <p:nvPr>
            <p:ph idx="1"/>
          </p:nvPr>
        </p:nvSpPr>
        <p:spPr/>
        <p:txBody>
          <a:bodyPr>
            <a:normAutofit/>
          </a:bodyPr>
          <a:lstStyle/>
          <a:p>
            <a:r>
              <a:rPr lang="en-ZA" dirty="0">
                <a:sym typeface="Wingdings" panose="05000000000000000000" pitchFamily="2" charset="2"/>
              </a:rPr>
              <a:t></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3</a:t>
            </a:fld>
            <a:endParaRPr lang="en-ZA" dirty="0"/>
          </a:p>
        </p:txBody>
      </p:sp>
      <p:sp>
        <p:nvSpPr>
          <p:cNvPr id="6" name="Rectangle 5"/>
          <p:cNvSpPr/>
          <p:nvPr/>
        </p:nvSpPr>
        <p:spPr>
          <a:xfrm>
            <a:off x="433388" y="1126415"/>
            <a:ext cx="11491134" cy="5016758"/>
          </a:xfrm>
          <a:prstGeom prst="rect">
            <a:avLst/>
          </a:prstGeom>
        </p:spPr>
        <p:txBody>
          <a:bodyPr wrap="square" anchor="ctr">
            <a:spAutoFit/>
          </a:bodyPr>
          <a:lstStyle/>
          <a:p>
            <a:pPr marL="285750" indent="-285750" algn="just">
              <a:buFont typeface="Wingdings" panose="05000000000000000000" pitchFamily="2" charset="2"/>
              <a:buChar char="q"/>
            </a:pPr>
            <a:r>
              <a:rPr lang="en-ZA" sz="1600" dirty="0">
                <a:solidFill>
                  <a:srgbClr val="002060"/>
                </a:solidFill>
                <a:latin typeface="Calibri" panose="020F0502020204030204" pitchFamily="34" charset="0"/>
                <a:cs typeface="Calibri" panose="020F0502020204030204" pitchFamily="34" charset="0"/>
              </a:rPr>
              <a:t>Crimes perpetrated within the borders of South Africa reported at the 1 163 police stations including satellite stations and stations at ports of entry are discussed in this report. Reported crimes are recorded as they are brought (by either the victims, witnesses or third parties) to the attention of the police or as when detected by the police, irrespective of when the crime(s) were committed or who committed them.</a:t>
            </a:r>
          </a:p>
          <a:p>
            <a:pPr marL="285750" indent="-285750" algn="just">
              <a:buFont typeface="Wingdings" panose="05000000000000000000" pitchFamily="2" charset="2"/>
              <a:buChar char="q"/>
            </a:pPr>
            <a:endParaRPr lang="en-ZA" sz="1600" dirty="0">
              <a:solidFill>
                <a:srgbClr val="002060"/>
              </a:solidFill>
              <a:latin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q"/>
            </a:pPr>
            <a:r>
              <a:rPr lang="en-ZA" sz="1600" dirty="0">
                <a:solidFill>
                  <a:srgbClr val="002060"/>
                </a:solidFill>
                <a:latin typeface="Calibri" panose="020F0502020204030204" pitchFamily="34" charset="0"/>
                <a:cs typeface="Calibri" panose="020F0502020204030204" pitchFamily="34" charset="0"/>
              </a:rPr>
              <a:t>The crime statistics are derived from the administrative recording process. A crime code is allocated to each reported crime type (e.g. murder with code 31984-murder, 31990-farm murder and 31989-police murder). These crime codes are then aggregated into daily summary of serious crime (DSSC) codes (e.g. DSSC 01 for all murder). </a:t>
            </a:r>
          </a:p>
          <a:p>
            <a:pPr marL="285750" indent="-285750" algn="just">
              <a:buFont typeface="Wingdings" panose="05000000000000000000" pitchFamily="2" charset="2"/>
              <a:buChar char="q"/>
            </a:pPr>
            <a:endParaRPr lang="en-ZA" sz="1600" dirty="0">
              <a:solidFill>
                <a:srgbClr val="002060"/>
              </a:solidFill>
              <a:latin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q"/>
            </a:pPr>
            <a:r>
              <a:rPr lang="en-ZA" sz="1600" dirty="0">
                <a:solidFill>
                  <a:srgbClr val="002060"/>
                </a:solidFill>
                <a:latin typeface="Calibri" panose="020F0502020204030204" pitchFamily="34" charset="0"/>
                <a:cs typeface="Calibri" panose="020F0502020204030204" pitchFamily="34" charset="0"/>
              </a:rPr>
              <a:t>For operational use, the crime statistics are extracted using the DSSC code from a live system daily/weekly to compile daily/weekly crime reports. </a:t>
            </a:r>
          </a:p>
          <a:p>
            <a:pPr marL="285750" indent="-285750" algn="just">
              <a:buFont typeface="Wingdings" panose="05000000000000000000" pitchFamily="2" charset="2"/>
              <a:buChar char="q"/>
            </a:pPr>
            <a:endParaRPr lang="en-ZA" sz="1600" dirty="0">
              <a:solidFill>
                <a:srgbClr val="002060"/>
              </a:solidFill>
              <a:latin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q"/>
            </a:pPr>
            <a:r>
              <a:rPr lang="en-ZA" sz="1600" dirty="0">
                <a:solidFill>
                  <a:srgbClr val="002060"/>
                </a:solidFill>
                <a:latin typeface="Calibri" panose="020F0502020204030204" pitchFamily="34" charset="0"/>
                <a:cs typeface="Calibri" panose="020F0502020204030204" pitchFamily="34" charset="0"/>
              </a:rPr>
              <a:t>For strategic use, each station has to synchronise aggregated DSSC codes to from the live system. After all the stations synchronises in the province, then the monthly, quarterly and annually crime statistics can be extracted nationally  for computation and dissemination.</a:t>
            </a:r>
          </a:p>
          <a:p>
            <a:pPr marL="285750" indent="-285750" algn="just">
              <a:buFont typeface="Wingdings" panose="05000000000000000000" pitchFamily="2" charset="2"/>
              <a:buChar char="q"/>
            </a:pPr>
            <a:endParaRPr lang="en-ZA" sz="1600" dirty="0">
              <a:solidFill>
                <a:srgbClr val="002060"/>
              </a:solidFill>
              <a:latin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q"/>
            </a:pPr>
            <a:r>
              <a:rPr lang="en-ZA" sz="1600" dirty="0">
                <a:solidFill>
                  <a:srgbClr val="002060"/>
                </a:solidFill>
                <a:latin typeface="Calibri" panose="020F0502020204030204" pitchFamily="34" charset="0"/>
                <a:cs typeface="Calibri" panose="020F0502020204030204" pitchFamily="34" charset="0"/>
              </a:rPr>
              <a:t>The crime report mainly focuses on the 21 priority crimes grouped into two main types namely:</a:t>
            </a:r>
          </a:p>
          <a:p>
            <a:pPr marL="742950" lvl="1" indent="-285750" algn="just">
              <a:buFont typeface="Wingdings" panose="05000000000000000000" pitchFamily="2" charset="2"/>
              <a:buChar char="§"/>
            </a:pPr>
            <a:r>
              <a:rPr lang="en-ZA" sz="1600" dirty="0">
                <a:solidFill>
                  <a:srgbClr val="002060"/>
                </a:solidFill>
                <a:latin typeface="Calibri" panose="020F0502020204030204" pitchFamily="34" charset="0"/>
                <a:cs typeface="Calibri" panose="020F0502020204030204" pitchFamily="34" charset="0"/>
              </a:rPr>
              <a:t>17 community-reported serious crimes (subdivided into four broad categories, contact, contact-related, property-related and other serious crimes) and</a:t>
            </a:r>
          </a:p>
          <a:p>
            <a:pPr marL="742950" lvl="1" indent="-285750" algn="just">
              <a:buFont typeface="Wingdings" panose="05000000000000000000" pitchFamily="2" charset="2"/>
              <a:buChar char="§"/>
            </a:pPr>
            <a:r>
              <a:rPr lang="en-ZA" sz="1600" dirty="0">
                <a:solidFill>
                  <a:srgbClr val="002060"/>
                </a:solidFill>
                <a:latin typeface="Calibri" panose="020F0502020204030204" pitchFamily="34" charset="0"/>
                <a:cs typeface="Calibri" panose="020F0502020204030204" pitchFamily="34" charset="0"/>
              </a:rPr>
              <a:t>The four crimes that are detected as a result of police action.</a:t>
            </a:r>
          </a:p>
        </p:txBody>
      </p:sp>
    </p:spTree>
    <p:extLst>
      <p:ext uri="{BB962C8B-B14F-4D97-AF65-F5344CB8AC3E}">
        <p14:creationId xmlns:p14="http://schemas.microsoft.com/office/powerpoint/2010/main" val="40087348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Attempted m</a:t>
            </a:r>
            <a:r>
              <a:rPr lang="en-ZA" sz="2400" dirty="0"/>
              <a:t>urder</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30</a:t>
            </a:fld>
            <a:endParaRPr lang="en-ZA" dirty="0"/>
          </a:p>
        </p:txBody>
      </p:sp>
      <p:pic>
        <p:nvPicPr>
          <p:cNvPr id="5" name="Picture 4">
            <a:extLst>
              <a:ext uri="{FF2B5EF4-FFF2-40B4-BE49-F238E27FC236}">
                <a16:creationId xmlns:a16="http://schemas.microsoft.com/office/drawing/2014/main" id="{936063FA-B166-E1D3-88D1-32AD0B33E37A}"/>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8631512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Attempted m</a:t>
            </a:r>
            <a:r>
              <a:rPr lang="en-ZA" sz="2400" dirty="0"/>
              <a:t>urder</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TOP 30 stations</a:t>
            </a:r>
            <a:endParaRPr lang="en-ZA" sz="1400"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31</a:t>
            </a:fld>
            <a:endParaRPr lang="en-ZA" dirty="0"/>
          </a:p>
        </p:txBody>
      </p:sp>
      <p:pic>
        <p:nvPicPr>
          <p:cNvPr id="6" name="Picture 5">
            <a:extLst>
              <a:ext uri="{FF2B5EF4-FFF2-40B4-BE49-F238E27FC236}">
                <a16:creationId xmlns:a16="http://schemas.microsoft.com/office/drawing/2014/main" id="{164E45AD-4714-74EC-641A-A124A771178B}"/>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2420772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Attempted Murder: Causative factors</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GB" b="1" dirty="0"/>
              <a:t>April 2026 to June 2026</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32</a:t>
            </a:fld>
            <a:endParaRPr lang="en-ZA" dirty="0"/>
          </a:p>
        </p:txBody>
      </p:sp>
      <p:graphicFrame>
        <p:nvGraphicFramePr>
          <p:cNvPr id="8" name="Table 7">
            <a:extLst>
              <a:ext uri="{FF2B5EF4-FFF2-40B4-BE49-F238E27FC236}">
                <a16:creationId xmlns:a16="http://schemas.microsoft.com/office/drawing/2014/main" id="{94817976-6B8D-7513-E143-8B1E013C900F}"/>
              </a:ext>
            </a:extLst>
          </p:cNvPr>
          <p:cNvGraphicFramePr>
            <a:graphicFrameLocks noGrp="1"/>
          </p:cNvGraphicFramePr>
          <p:nvPr>
            <p:extLst>
              <p:ext uri="{D42A27DB-BD31-4B8C-83A1-F6EECF244321}">
                <p14:modId xmlns:p14="http://schemas.microsoft.com/office/powerpoint/2010/main" val="2628574878"/>
              </p:ext>
            </p:extLst>
          </p:nvPr>
        </p:nvGraphicFramePr>
        <p:xfrm>
          <a:off x="190500" y="952500"/>
          <a:ext cx="11874504" cy="5538537"/>
        </p:xfrm>
        <a:graphic>
          <a:graphicData uri="http://schemas.openxmlformats.org/drawingml/2006/table">
            <a:tbl>
              <a:tblPr/>
              <a:tblGrid>
                <a:gridCol w="4854167">
                  <a:extLst>
                    <a:ext uri="{9D8B030D-6E8A-4147-A177-3AD203B41FA5}">
                      <a16:colId xmlns:a16="http://schemas.microsoft.com/office/drawing/2014/main" val="2398391479"/>
                    </a:ext>
                  </a:extLst>
                </a:gridCol>
                <a:gridCol w="688215">
                  <a:extLst>
                    <a:ext uri="{9D8B030D-6E8A-4147-A177-3AD203B41FA5}">
                      <a16:colId xmlns:a16="http://schemas.microsoft.com/office/drawing/2014/main" val="3610918584"/>
                    </a:ext>
                  </a:extLst>
                </a:gridCol>
                <a:gridCol w="688215">
                  <a:extLst>
                    <a:ext uri="{9D8B030D-6E8A-4147-A177-3AD203B41FA5}">
                      <a16:colId xmlns:a16="http://schemas.microsoft.com/office/drawing/2014/main" val="4274022334"/>
                    </a:ext>
                  </a:extLst>
                </a:gridCol>
                <a:gridCol w="688215">
                  <a:extLst>
                    <a:ext uri="{9D8B030D-6E8A-4147-A177-3AD203B41FA5}">
                      <a16:colId xmlns:a16="http://schemas.microsoft.com/office/drawing/2014/main" val="2626348362"/>
                    </a:ext>
                  </a:extLst>
                </a:gridCol>
                <a:gridCol w="688215">
                  <a:extLst>
                    <a:ext uri="{9D8B030D-6E8A-4147-A177-3AD203B41FA5}">
                      <a16:colId xmlns:a16="http://schemas.microsoft.com/office/drawing/2014/main" val="2658064345"/>
                    </a:ext>
                  </a:extLst>
                </a:gridCol>
                <a:gridCol w="688215">
                  <a:extLst>
                    <a:ext uri="{9D8B030D-6E8A-4147-A177-3AD203B41FA5}">
                      <a16:colId xmlns:a16="http://schemas.microsoft.com/office/drawing/2014/main" val="2368886550"/>
                    </a:ext>
                  </a:extLst>
                </a:gridCol>
                <a:gridCol w="688215">
                  <a:extLst>
                    <a:ext uri="{9D8B030D-6E8A-4147-A177-3AD203B41FA5}">
                      <a16:colId xmlns:a16="http://schemas.microsoft.com/office/drawing/2014/main" val="2596849082"/>
                    </a:ext>
                  </a:extLst>
                </a:gridCol>
                <a:gridCol w="688215">
                  <a:extLst>
                    <a:ext uri="{9D8B030D-6E8A-4147-A177-3AD203B41FA5}">
                      <a16:colId xmlns:a16="http://schemas.microsoft.com/office/drawing/2014/main" val="1504846210"/>
                    </a:ext>
                  </a:extLst>
                </a:gridCol>
                <a:gridCol w="688215">
                  <a:extLst>
                    <a:ext uri="{9D8B030D-6E8A-4147-A177-3AD203B41FA5}">
                      <a16:colId xmlns:a16="http://schemas.microsoft.com/office/drawing/2014/main" val="2779999892"/>
                    </a:ext>
                  </a:extLst>
                </a:gridCol>
                <a:gridCol w="688215">
                  <a:extLst>
                    <a:ext uri="{9D8B030D-6E8A-4147-A177-3AD203B41FA5}">
                      <a16:colId xmlns:a16="http://schemas.microsoft.com/office/drawing/2014/main" val="1317454308"/>
                    </a:ext>
                  </a:extLst>
                </a:gridCol>
                <a:gridCol w="826402">
                  <a:extLst>
                    <a:ext uri="{9D8B030D-6E8A-4147-A177-3AD203B41FA5}">
                      <a16:colId xmlns:a16="http://schemas.microsoft.com/office/drawing/2014/main" val="2961754749"/>
                    </a:ext>
                  </a:extLst>
                </a:gridCol>
              </a:tblGrid>
              <a:tr h="350607">
                <a:tc>
                  <a:txBody>
                    <a:bodyPr/>
                    <a:lstStyle/>
                    <a:p>
                      <a:pPr algn="ctr" fontAlgn="ctr"/>
                      <a:r>
                        <a:rPr lang="en-ZA" sz="1500" b="1" i="0" u="none" strike="noStrike" dirty="0">
                          <a:solidFill>
                            <a:srgbClr val="000000"/>
                          </a:solidFill>
                          <a:effectLst/>
                          <a:latin typeface="Arial" panose="020B0604020202020204" pitchFamily="34" charset="0"/>
                          <a:cs typeface="Arial" panose="020B0604020202020204" pitchFamily="34" charset="0"/>
                        </a:rPr>
                        <a:t>Causative factors</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cs typeface="Arial" panose="020B0604020202020204" pitchFamily="34" charset="0"/>
                        </a:rPr>
                        <a:t>EC</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cs typeface="Arial" panose="020B0604020202020204" pitchFamily="34" charset="0"/>
                        </a:rPr>
                        <a:t>FS</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cs typeface="Arial" panose="020B0604020202020204" pitchFamily="34" charset="0"/>
                        </a:rPr>
                        <a:t>GP</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dirty="0">
                          <a:solidFill>
                            <a:srgbClr val="000000"/>
                          </a:solidFill>
                          <a:effectLst/>
                          <a:latin typeface="Arial" panose="020B0604020202020204" pitchFamily="34" charset="0"/>
                          <a:cs typeface="Arial" panose="020B0604020202020204" pitchFamily="34" charset="0"/>
                        </a:rPr>
                        <a:t>KZN</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dirty="0">
                          <a:solidFill>
                            <a:srgbClr val="000000"/>
                          </a:solidFill>
                          <a:effectLst/>
                          <a:latin typeface="Arial" panose="020B0604020202020204" pitchFamily="34" charset="0"/>
                          <a:cs typeface="Arial" panose="020B0604020202020204" pitchFamily="34" charset="0"/>
                        </a:rPr>
                        <a:t>LP</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dirty="0">
                          <a:solidFill>
                            <a:srgbClr val="000000"/>
                          </a:solidFill>
                          <a:effectLst/>
                          <a:latin typeface="Arial" panose="020B0604020202020204" pitchFamily="34" charset="0"/>
                          <a:cs typeface="Arial" panose="020B0604020202020204" pitchFamily="34" charset="0"/>
                        </a:rPr>
                        <a:t>MP</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dirty="0">
                          <a:solidFill>
                            <a:srgbClr val="000000"/>
                          </a:solidFill>
                          <a:effectLst/>
                          <a:latin typeface="Arial" panose="020B0604020202020204" pitchFamily="34" charset="0"/>
                          <a:cs typeface="Arial" panose="020B0604020202020204" pitchFamily="34" charset="0"/>
                        </a:rPr>
                        <a:t>NW</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dirty="0">
                          <a:solidFill>
                            <a:srgbClr val="000000"/>
                          </a:solidFill>
                          <a:effectLst/>
                          <a:latin typeface="Arial" panose="020B0604020202020204" pitchFamily="34" charset="0"/>
                          <a:cs typeface="Arial" panose="020B0604020202020204" pitchFamily="34" charset="0"/>
                        </a:rPr>
                        <a:t>NC</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dirty="0">
                          <a:solidFill>
                            <a:srgbClr val="000000"/>
                          </a:solidFill>
                          <a:effectLst/>
                          <a:latin typeface="Arial" panose="020B0604020202020204" pitchFamily="34" charset="0"/>
                          <a:cs typeface="Arial" panose="020B0604020202020204" pitchFamily="34" charset="0"/>
                        </a:rPr>
                        <a:t>WC</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2060"/>
                          </a:solidFill>
                          <a:effectLst/>
                          <a:latin typeface="Arial" panose="020B0604020202020204" pitchFamily="34" charset="0"/>
                          <a:cs typeface="Arial" panose="020B0604020202020204" pitchFamily="34" charset="0"/>
                        </a:rPr>
                        <a:t>RSA</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737297540"/>
                  </a:ext>
                </a:extLst>
              </a:tr>
              <a:tr h="685397">
                <a:tc>
                  <a:txBody>
                    <a:bodyPr/>
                    <a:lstStyle/>
                    <a:p>
                      <a:pPr algn="r" fontAlgn="ctr"/>
                      <a:r>
                        <a:rPr lang="en-GB" sz="1600" b="0" i="1" u="none" strike="noStrike" dirty="0">
                          <a:solidFill>
                            <a:srgbClr val="000000"/>
                          </a:solidFill>
                          <a:effectLst/>
                          <a:latin typeface="Arial" panose="020B0604020202020204" pitchFamily="34" charset="0"/>
                          <a:cs typeface="Arial" panose="020B0604020202020204" pitchFamily="34" charset="0"/>
                        </a:rPr>
                        <a:t>Arguments/ Misunderstanding/ Road Rage / Provocation</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dirty="0">
                          <a:solidFill>
                            <a:srgbClr val="000000"/>
                          </a:solidFill>
                          <a:effectLst/>
                          <a:latin typeface="Arial" panose="020B0604020202020204" pitchFamily="34" charset="0"/>
                          <a:cs typeface="Arial" panose="020B0604020202020204" pitchFamily="34" charset="0"/>
                        </a:rPr>
                        <a:t>113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253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dirty="0">
                          <a:solidFill>
                            <a:srgbClr val="000000"/>
                          </a:solidFill>
                          <a:effectLst/>
                          <a:latin typeface="Arial" panose="020B0604020202020204" pitchFamily="34" charset="0"/>
                          <a:cs typeface="Arial" panose="020B0604020202020204" pitchFamily="34" charset="0"/>
                        </a:rPr>
                        <a:t>441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422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80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41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37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412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253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cs typeface="Arial" panose="020B0604020202020204" pitchFamily="34" charset="0"/>
                        </a:rPr>
                        <a:t>2 052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208955210"/>
                  </a:ext>
                </a:extLst>
              </a:tr>
              <a:tr h="685397">
                <a:tc>
                  <a:txBody>
                    <a:bodyPr/>
                    <a:lstStyle/>
                    <a:p>
                      <a:pPr algn="r" fontAlgn="ctr"/>
                      <a:r>
                        <a:rPr lang="en-GB" sz="1600" b="0" i="1" u="none" strike="noStrike" dirty="0">
                          <a:solidFill>
                            <a:srgbClr val="000000"/>
                          </a:solidFill>
                          <a:effectLst/>
                          <a:latin typeface="Arial" panose="020B0604020202020204" pitchFamily="34" charset="0"/>
                          <a:cs typeface="Arial" panose="020B0604020202020204" pitchFamily="34" charset="0"/>
                        </a:rPr>
                        <a:t>During commission of other crimes (not robbery or rape)</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b">
                        <a:buNone/>
                      </a:pPr>
                      <a:r>
                        <a:rPr lang="en-ZA" sz="1600" b="0" i="1" u="none" strike="noStrike" dirty="0">
                          <a:solidFill>
                            <a:srgbClr val="000000"/>
                          </a:solidFill>
                          <a:effectLst/>
                          <a:latin typeface="Arial" panose="020B0604020202020204" pitchFamily="34" charset="0"/>
                          <a:cs typeface="Arial" panose="020B0604020202020204" pitchFamily="34" charset="0"/>
                        </a:rPr>
                        <a:t>22</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b">
                        <a:buNone/>
                      </a:pPr>
                      <a:r>
                        <a:rPr lang="en-ZA" sz="1600" b="0" i="1" u="none" strike="noStrike" dirty="0">
                          <a:solidFill>
                            <a:srgbClr val="000000"/>
                          </a:solidFill>
                          <a:effectLst/>
                          <a:latin typeface="Arial" panose="020B0604020202020204" pitchFamily="34" charset="0"/>
                          <a:cs typeface="Arial" panose="020B0604020202020204" pitchFamily="34" charset="0"/>
                        </a:rPr>
                        <a:t>17</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b">
                        <a:buNone/>
                      </a:pPr>
                      <a:r>
                        <a:rPr lang="en-ZA" sz="1600" b="0" i="1" u="none" strike="noStrike" dirty="0">
                          <a:solidFill>
                            <a:srgbClr val="000000"/>
                          </a:solidFill>
                          <a:effectLst/>
                          <a:latin typeface="Arial" panose="020B0604020202020204" pitchFamily="34" charset="0"/>
                          <a:cs typeface="Arial" panose="020B0604020202020204" pitchFamily="34" charset="0"/>
                        </a:rPr>
                        <a:t>29</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b">
                        <a:buNone/>
                      </a:pPr>
                      <a:r>
                        <a:rPr lang="en-ZA" sz="1600" b="0" i="1" u="none" strike="noStrike" dirty="0">
                          <a:solidFill>
                            <a:srgbClr val="000000"/>
                          </a:solidFill>
                          <a:effectLst/>
                          <a:latin typeface="Arial" panose="020B0604020202020204" pitchFamily="34" charset="0"/>
                          <a:cs typeface="Arial" panose="020B0604020202020204" pitchFamily="34" charset="0"/>
                        </a:rPr>
                        <a:t>20</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b">
                        <a:buNone/>
                      </a:pPr>
                      <a:r>
                        <a:rPr lang="en-ZA" sz="1600" b="0" i="1" u="none" strike="noStrike" dirty="0">
                          <a:solidFill>
                            <a:srgbClr val="000000"/>
                          </a:solidFill>
                          <a:effectLst/>
                          <a:latin typeface="Arial" panose="020B0604020202020204" pitchFamily="34" charset="0"/>
                          <a:cs typeface="Arial" panose="020B0604020202020204" pitchFamily="34" charset="0"/>
                        </a:rPr>
                        <a:t>14</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b">
                        <a:buNone/>
                      </a:pPr>
                      <a:r>
                        <a:rPr lang="en-ZA" sz="1600" b="0" i="1" u="none" strike="noStrike" dirty="0">
                          <a:solidFill>
                            <a:srgbClr val="000000"/>
                          </a:solidFill>
                          <a:effectLst/>
                          <a:latin typeface="Arial" panose="020B0604020202020204" pitchFamily="34" charset="0"/>
                          <a:cs typeface="Arial" panose="020B0604020202020204" pitchFamily="34" charset="0"/>
                        </a:rPr>
                        <a:t>9</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b">
                        <a:buNone/>
                      </a:pPr>
                      <a:r>
                        <a:rPr lang="en-ZA" sz="1600" b="0" i="1" u="none" strike="noStrike" dirty="0">
                          <a:solidFill>
                            <a:srgbClr val="000000"/>
                          </a:solidFill>
                          <a:effectLst/>
                          <a:latin typeface="Arial" panose="020B0604020202020204" pitchFamily="34" charset="0"/>
                          <a:cs typeface="Arial" panose="020B0604020202020204" pitchFamily="34" charset="0"/>
                        </a:rPr>
                        <a:t>4</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b">
                        <a:buNone/>
                      </a:pPr>
                      <a:r>
                        <a:rPr lang="en-ZA" sz="1600" b="0" i="1" u="none" strike="noStrike" dirty="0">
                          <a:solidFill>
                            <a:srgbClr val="000000"/>
                          </a:solidFill>
                          <a:effectLst/>
                          <a:latin typeface="Arial" panose="020B0604020202020204" pitchFamily="34" charset="0"/>
                          <a:cs typeface="Arial" panose="020B0604020202020204" pitchFamily="34" charset="0"/>
                        </a:rPr>
                        <a:t>1</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b">
                        <a:buNone/>
                      </a:pPr>
                      <a:r>
                        <a:rPr lang="en-ZA" sz="1600" b="0" i="1" u="none" strike="noStrike" dirty="0">
                          <a:solidFill>
                            <a:srgbClr val="000000"/>
                          </a:solidFill>
                          <a:effectLst/>
                          <a:latin typeface="Arial" panose="020B0604020202020204" pitchFamily="34" charset="0"/>
                          <a:cs typeface="Arial" panose="020B0604020202020204" pitchFamily="34" charset="0"/>
                        </a:rPr>
                        <a:t>51</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b">
                        <a:buNone/>
                      </a:pPr>
                      <a:r>
                        <a:rPr lang="en-ZA" sz="1600" b="1" i="1" u="none" strike="noStrike" dirty="0">
                          <a:solidFill>
                            <a:srgbClr val="000000"/>
                          </a:solidFill>
                          <a:effectLst/>
                          <a:latin typeface="Arial" panose="020B0604020202020204" pitchFamily="34" charset="0"/>
                          <a:cs typeface="Arial" panose="020B0604020202020204" pitchFamily="34" charset="0"/>
                        </a:rPr>
                        <a:t>167</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107947642"/>
                  </a:ext>
                </a:extLst>
              </a:tr>
              <a:tr h="347971">
                <a:tc>
                  <a:txBody>
                    <a:bodyPr/>
                    <a:lstStyle/>
                    <a:p>
                      <a:pPr algn="r" fontAlgn="ctr"/>
                      <a:r>
                        <a:rPr lang="en-ZA" sz="1600" b="0" i="1" u="none" strike="noStrike" dirty="0">
                          <a:solidFill>
                            <a:srgbClr val="000000"/>
                          </a:solidFill>
                          <a:effectLst/>
                          <a:latin typeface="Arial" panose="020B0604020202020204" pitchFamily="34" charset="0"/>
                          <a:cs typeface="Arial" panose="020B0604020202020204" pitchFamily="34" charset="0"/>
                        </a:rPr>
                        <a:t>Robbery-related</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45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32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223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dirty="0">
                          <a:solidFill>
                            <a:srgbClr val="000000"/>
                          </a:solidFill>
                          <a:effectLst/>
                          <a:latin typeface="Arial" panose="020B0604020202020204" pitchFamily="34" charset="0"/>
                          <a:cs typeface="Arial" panose="020B0604020202020204" pitchFamily="34" charset="0"/>
                        </a:rPr>
                        <a:t>130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35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38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36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87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cs typeface="Arial" panose="020B0604020202020204" pitchFamily="34" charset="0"/>
                        </a:rPr>
                        <a:t>631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778242944"/>
                  </a:ext>
                </a:extLst>
              </a:tr>
              <a:tr h="347971">
                <a:tc>
                  <a:txBody>
                    <a:bodyPr/>
                    <a:lstStyle/>
                    <a:p>
                      <a:pPr algn="r" fontAlgn="ctr"/>
                      <a:r>
                        <a:rPr lang="en-ZA" sz="1600" b="0" i="1" u="none" strike="noStrike">
                          <a:solidFill>
                            <a:srgbClr val="000000"/>
                          </a:solidFill>
                          <a:effectLst/>
                          <a:latin typeface="Arial" panose="020B0604020202020204" pitchFamily="34" charset="0"/>
                          <a:cs typeface="Arial" panose="020B0604020202020204" pitchFamily="34" charset="0"/>
                        </a:rPr>
                        <a:t>Retaliation/ Revenge/ Punishment </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21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30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117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71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30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72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cs typeface="Arial" panose="020B0604020202020204" pitchFamily="34" charset="0"/>
                        </a:rPr>
                        <a:t>360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206286645"/>
                  </a:ext>
                </a:extLst>
              </a:tr>
              <a:tr h="347971">
                <a:tc>
                  <a:txBody>
                    <a:bodyPr/>
                    <a:lstStyle/>
                    <a:p>
                      <a:pPr algn="r" fontAlgn="ctr"/>
                      <a:r>
                        <a:rPr lang="en-ZA" sz="1600" b="0" i="1" u="none" strike="noStrike">
                          <a:solidFill>
                            <a:srgbClr val="000000"/>
                          </a:solidFill>
                          <a:effectLst/>
                          <a:latin typeface="Arial" panose="020B0604020202020204" pitchFamily="34" charset="0"/>
                          <a:cs typeface="Arial" panose="020B0604020202020204" pitchFamily="34" charset="0"/>
                        </a:rPr>
                        <a:t>Gang-related</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40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233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cs typeface="Arial" panose="020B0604020202020204" pitchFamily="34" charset="0"/>
                        </a:rPr>
                        <a:t>277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738756074"/>
                  </a:ext>
                </a:extLst>
              </a:tr>
              <a:tr h="347971">
                <a:tc>
                  <a:txBody>
                    <a:bodyPr/>
                    <a:lstStyle/>
                    <a:p>
                      <a:pPr algn="r" fontAlgn="ctr"/>
                      <a:r>
                        <a:rPr lang="en-ZA" sz="1600" b="0" i="1" u="none" strike="noStrike">
                          <a:solidFill>
                            <a:srgbClr val="000000"/>
                          </a:solidFill>
                          <a:effectLst/>
                          <a:latin typeface="Arial" panose="020B0604020202020204" pitchFamily="34" charset="0"/>
                          <a:cs typeface="Arial" panose="020B0604020202020204" pitchFamily="34" charset="0"/>
                        </a:rPr>
                        <a:t>Intervention in an argument</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27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43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68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cs typeface="Arial" panose="020B0604020202020204" pitchFamily="34" charset="0"/>
                        </a:rPr>
                        <a:t>188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995005271"/>
                  </a:ext>
                </a:extLst>
              </a:tr>
              <a:tr h="347971">
                <a:tc>
                  <a:txBody>
                    <a:bodyPr/>
                    <a:lstStyle/>
                    <a:p>
                      <a:pPr algn="r" fontAlgn="ctr"/>
                      <a:r>
                        <a:rPr lang="en-ZA" sz="1600" b="0" i="1" u="none" strike="noStrike">
                          <a:solidFill>
                            <a:srgbClr val="000000"/>
                          </a:solidFill>
                          <a:effectLst/>
                          <a:latin typeface="Arial" panose="020B0604020202020204" pitchFamily="34" charset="0"/>
                          <a:cs typeface="Arial" panose="020B0604020202020204" pitchFamily="34" charset="0"/>
                        </a:rPr>
                        <a:t>Hijacking and attempts</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112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cs typeface="Arial" panose="020B0604020202020204" pitchFamily="34" charset="0"/>
                        </a:rPr>
                        <a:t>158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445445057"/>
                  </a:ext>
                </a:extLst>
              </a:tr>
              <a:tr h="685397">
                <a:tc>
                  <a:txBody>
                    <a:bodyPr/>
                    <a:lstStyle/>
                    <a:p>
                      <a:pPr algn="r" fontAlgn="ctr"/>
                      <a:r>
                        <a:rPr lang="en-GB" sz="1600" b="0" i="1" u="none" strike="noStrike">
                          <a:solidFill>
                            <a:srgbClr val="000000"/>
                          </a:solidFill>
                          <a:effectLst/>
                          <a:latin typeface="Arial" panose="020B0604020202020204" pitchFamily="34" charset="0"/>
                          <a:cs typeface="Arial" panose="020B0604020202020204" pitchFamily="34" charset="0"/>
                        </a:rPr>
                        <a:t>Law enforcement &amp; security guards in the line of duty (excl. police murder)</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b">
                        <a:buNone/>
                      </a:pPr>
                      <a:r>
                        <a:rPr lang="en-ZA" sz="1600" b="0" i="1" u="none" strike="noStrike" dirty="0">
                          <a:solidFill>
                            <a:srgbClr val="000000"/>
                          </a:solidFill>
                          <a:effectLst/>
                          <a:latin typeface="Arial" panose="020B0604020202020204" pitchFamily="34" charset="0"/>
                          <a:cs typeface="Arial" panose="020B0604020202020204" pitchFamily="34" charset="0"/>
                        </a:rPr>
                        <a:t>7</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b">
                        <a:buNone/>
                      </a:pPr>
                      <a:r>
                        <a:rPr lang="en-ZA" sz="1600" b="0" i="1" u="none" strike="noStrike" dirty="0">
                          <a:solidFill>
                            <a:srgbClr val="000000"/>
                          </a:solidFill>
                          <a:effectLst/>
                          <a:latin typeface="Arial" panose="020B0604020202020204" pitchFamily="34" charset="0"/>
                          <a:cs typeface="Arial" panose="020B0604020202020204" pitchFamily="34" charset="0"/>
                        </a:rPr>
                        <a:t>8</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b">
                        <a:buNone/>
                      </a:pPr>
                      <a:r>
                        <a:rPr lang="en-ZA" sz="1600" b="0" i="1" u="none" strike="noStrike" dirty="0">
                          <a:solidFill>
                            <a:srgbClr val="000000"/>
                          </a:solidFill>
                          <a:effectLst/>
                          <a:latin typeface="Arial" panose="020B0604020202020204" pitchFamily="34" charset="0"/>
                          <a:cs typeface="Arial" panose="020B0604020202020204" pitchFamily="34" charset="0"/>
                        </a:rPr>
                        <a:t>51</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b">
                        <a:buNone/>
                      </a:pPr>
                      <a:r>
                        <a:rPr lang="en-ZA" sz="1600" b="0" i="1" u="none" strike="noStrike" dirty="0">
                          <a:solidFill>
                            <a:srgbClr val="000000"/>
                          </a:solidFill>
                          <a:effectLst/>
                          <a:latin typeface="Arial" panose="020B0604020202020204" pitchFamily="34" charset="0"/>
                          <a:cs typeface="Arial" panose="020B0604020202020204" pitchFamily="34" charset="0"/>
                        </a:rPr>
                        <a:t>34</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b">
                        <a:buNone/>
                      </a:pPr>
                      <a:r>
                        <a:rPr lang="en-ZA" sz="1600" b="0" i="1" u="none" strike="noStrike" dirty="0">
                          <a:solidFill>
                            <a:srgbClr val="000000"/>
                          </a:solidFill>
                          <a:effectLst/>
                          <a:latin typeface="Arial" panose="020B0604020202020204" pitchFamily="34" charset="0"/>
                          <a:cs typeface="Arial" panose="020B0604020202020204" pitchFamily="34" charset="0"/>
                        </a:rPr>
                        <a:t>13</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b">
                        <a:buNone/>
                      </a:pPr>
                      <a:r>
                        <a:rPr lang="en-ZA" sz="1600" b="0" i="1" u="none" strike="noStrike" dirty="0">
                          <a:solidFill>
                            <a:srgbClr val="000000"/>
                          </a:solidFill>
                          <a:effectLst/>
                          <a:latin typeface="Arial" panose="020B0604020202020204" pitchFamily="34" charset="0"/>
                          <a:cs typeface="Arial" panose="020B0604020202020204" pitchFamily="34" charset="0"/>
                        </a:rPr>
                        <a:t>8</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b">
                        <a:buNone/>
                      </a:pPr>
                      <a:r>
                        <a:rPr lang="en-ZA" sz="1600" b="0" i="1" u="none" strike="noStrike" dirty="0">
                          <a:solidFill>
                            <a:srgbClr val="000000"/>
                          </a:solidFill>
                          <a:effectLst/>
                          <a:latin typeface="Arial" panose="020B0604020202020204" pitchFamily="34" charset="0"/>
                          <a:cs typeface="Arial" panose="020B0604020202020204" pitchFamily="34" charset="0"/>
                        </a:rPr>
                        <a:t>10</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b">
                        <a:buNone/>
                      </a:pPr>
                      <a:r>
                        <a:rPr lang="en-ZA" sz="1600" b="0" i="1" u="none" strike="noStrike" dirty="0">
                          <a:solidFill>
                            <a:srgbClr val="000000"/>
                          </a:solidFill>
                          <a:effectLst/>
                          <a:latin typeface="Arial" panose="020B0604020202020204" pitchFamily="34" charset="0"/>
                          <a:cs typeface="Arial" panose="020B0604020202020204" pitchFamily="34" charset="0"/>
                        </a:rPr>
                        <a:t>1</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b">
                        <a:buNone/>
                      </a:pPr>
                      <a:r>
                        <a:rPr lang="en-ZA" sz="1600" b="0" i="1" u="none" strike="noStrike" dirty="0">
                          <a:solidFill>
                            <a:srgbClr val="000000"/>
                          </a:solidFill>
                          <a:effectLst/>
                          <a:latin typeface="Arial" panose="020B0604020202020204" pitchFamily="34" charset="0"/>
                          <a:cs typeface="Arial" panose="020B0604020202020204" pitchFamily="34" charset="0"/>
                        </a:rPr>
                        <a:t>23</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b">
                        <a:buNone/>
                      </a:pPr>
                      <a:r>
                        <a:rPr lang="en-ZA" sz="1600" b="1" i="1" u="none" strike="noStrike" dirty="0">
                          <a:solidFill>
                            <a:srgbClr val="000000"/>
                          </a:solidFill>
                          <a:effectLst/>
                          <a:latin typeface="Arial" panose="020B0604020202020204" pitchFamily="34" charset="0"/>
                          <a:cs typeface="Arial" panose="020B0604020202020204" pitchFamily="34" charset="0"/>
                        </a:rPr>
                        <a:t>155</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907529226"/>
                  </a:ext>
                </a:extLst>
              </a:tr>
              <a:tr h="347971">
                <a:tc>
                  <a:txBody>
                    <a:bodyPr/>
                    <a:lstStyle/>
                    <a:p>
                      <a:pPr algn="r" fontAlgn="ctr"/>
                      <a:r>
                        <a:rPr lang="en-ZA" sz="1600" b="0" i="1" u="none" strike="noStrike">
                          <a:solidFill>
                            <a:srgbClr val="000000"/>
                          </a:solidFill>
                          <a:effectLst/>
                          <a:latin typeface="Arial" panose="020B0604020202020204" pitchFamily="34" charset="0"/>
                          <a:cs typeface="Arial" panose="020B0604020202020204" pitchFamily="34" charset="0"/>
                        </a:rPr>
                        <a:t>Vigilantism/ Mob justice</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21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cs typeface="Arial" panose="020B0604020202020204" pitchFamily="34" charset="0"/>
                        </a:rPr>
                        <a:t>67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727604207"/>
                  </a:ext>
                </a:extLst>
              </a:tr>
              <a:tr h="347971">
                <a:tc>
                  <a:txBody>
                    <a:bodyPr/>
                    <a:lstStyle/>
                    <a:p>
                      <a:pPr algn="r" fontAlgn="ctr"/>
                      <a:r>
                        <a:rPr lang="en-ZA" sz="1600" b="0" i="1" u="none" strike="noStrike">
                          <a:solidFill>
                            <a:srgbClr val="000000"/>
                          </a:solidFill>
                          <a:effectLst/>
                          <a:latin typeface="Arial" panose="020B0604020202020204" pitchFamily="34" charset="0"/>
                          <a:cs typeface="Arial" panose="020B0604020202020204" pitchFamily="34" charset="0"/>
                        </a:rPr>
                        <a:t>Taxi-related</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cs typeface="Arial" panose="020B0604020202020204" pitchFamily="34" charset="0"/>
                        </a:rPr>
                        <a:t>34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606626620"/>
                  </a:ext>
                </a:extLst>
              </a:tr>
              <a:tr h="347971">
                <a:tc>
                  <a:txBody>
                    <a:bodyPr/>
                    <a:lstStyle/>
                    <a:p>
                      <a:pPr algn="r" fontAlgn="ctr"/>
                      <a:r>
                        <a:rPr lang="en-ZA" sz="1600" b="0" i="1" u="none" strike="noStrike">
                          <a:solidFill>
                            <a:srgbClr val="000000"/>
                          </a:solidFill>
                          <a:effectLst/>
                          <a:latin typeface="Arial" panose="020B0604020202020204" pitchFamily="34" charset="0"/>
                          <a:cs typeface="Arial" panose="020B0604020202020204" pitchFamily="34" charset="0"/>
                        </a:rPr>
                        <a:t>Rape-related</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cs typeface="Arial" panose="020B0604020202020204" pitchFamily="34" charset="0"/>
                        </a:rPr>
                        <a:t>28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830723597"/>
                  </a:ext>
                </a:extLst>
              </a:tr>
              <a:tr h="347971">
                <a:tc>
                  <a:txBody>
                    <a:bodyPr/>
                    <a:lstStyle/>
                    <a:p>
                      <a:pPr algn="r" fontAlgn="ctr"/>
                      <a:r>
                        <a:rPr lang="en-ZA" sz="1600" b="0" i="1" u="none" strike="noStrike">
                          <a:solidFill>
                            <a:srgbClr val="000000"/>
                          </a:solidFill>
                          <a:effectLst/>
                          <a:latin typeface="Arial" panose="020B0604020202020204" pitchFamily="34" charset="0"/>
                          <a:cs typeface="Arial" panose="020B0604020202020204" pitchFamily="34" charset="0"/>
                        </a:rPr>
                        <a:t>Illicit mining</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dirty="0">
                          <a:solidFill>
                            <a:srgbClr val="002060"/>
                          </a:solidFill>
                          <a:effectLst/>
                          <a:latin typeface="Arial" panose="020B0604020202020204" pitchFamily="34" charset="0"/>
                          <a:cs typeface="Arial" panose="020B0604020202020204" pitchFamily="34" charset="0"/>
                        </a:rPr>
                        <a:t>14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469059052"/>
                  </a:ext>
                </a:extLst>
              </a:tr>
            </a:tbl>
          </a:graphicData>
        </a:graphic>
      </p:graphicFrame>
      <p:sp>
        <p:nvSpPr>
          <p:cNvPr id="9" name="TextBox 8">
            <a:extLst>
              <a:ext uri="{FF2B5EF4-FFF2-40B4-BE49-F238E27FC236}">
                <a16:creationId xmlns:a16="http://schemas.microsoft.com/office/drawing/2014/main" id="{AE435803-0C78-914D-7E27-F256927446C8}"/>
              </a:ext>
            </a:extLst>
          </p:cNvPr>
          <p:cNvSpPr txBox="1"/>
          <p:nvPr/>
        </p:nvSpPr>
        <p:spPr>
          <a:xfrm>
            <a:off x="0" y="6602400"/>
            <a:ext cx="12192000" cy="276999"/>
          </a:xfrm>
          <a:prstGeom prst="rect">
            <a:avLst/>
          </a:prstGeom>
          <a:noFill/>
        </p:spPr>
        <p:txBody>
          <a:bodyPr wrap="square" rtlCol="0">
            <a:spAutoFit/>
          </a:bodyPr>
          <a:lstStyle/>
          <a:p>
            <a:r>
              <a:rPr lang="en-ZA" sz="1200" b="1" dirty="0"/>
              <a:t>Sample size: attempted murder 6 104 counts</a:t>
            </a:r>
          </a:p>
        </p:txBody>
      </p:sp>
    </p:spTree>
    <p:extLst>
      <p:ext uri="{BB962C8B-B14F-4D97-AF65-F5344CB8AC3E}">
        <p14:creationId xmlns:p14="http://schemas.microsoft.com/office/powerpoint/2010/main" val="4945143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Attempted Murder: Place of </a:t>
            </a:r>
            <a:r>
              <a:rPr lang="en-ZA" dirty="0"/>
              <a:t>o</a:t>
            </a:r>
            <a:r>
              <a:rPr lang="en-ZA" sz="2400" dirty="0"/>
              <a:t>ccurrence</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GB" b="1" dirty="0"/>
              <a:t>April 2026 to June 2026</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33</a:t>
            </a:fld>
            <a:endParaRPr lang="en-ZA" dirty="0"/>
          </a:p>
        </p:txBody>
      </p:sp>
      <p:graphicFrame>
        <p:nvGraphicFramePr>
          <p:cNvPr id="8" name="Table 7">
            <a:extLst>
              <a:ext uri="{FF2B5EF4-FFF2-40B4-BE49-F238E27FC236}">
                <a16:creationId xmlns:a16="http://schemas.microsoft.com/office/drawing/2014/main" id="{F23FB942-7215-B05C-64F6-2E142E439559}"/>
              </a:ext>
            </a:extLst>
          </p:cNvPr>
          <p:cNvGraphicFramePr>
            <a:graphicFrameLocks noGrp="1"/>
          </p:cNvGraphicFramePr>
          <p:nvPr>
            <p:extLst>
              <p:ext uri="{D42A27DB-BD31-4B8C-83A1-F6EECF244321}">
                <p14:modId xmlns:p14="http://schemas.microsoft.com/office/powerpoint/2010/main" val="3962247618"/>
              </p:ext>
            </p:extLst>
          </p:nvPr>
        </p:nvGraphicFramePr>
        <p:xfrm>
          <a:off x="253999" y="952503"/>
          <a:ext cx="11747497" cy="5645900"/>
        </p:xfrm>
        <a:graphic>
          <a:graphicData uri="http://schemas.openxmlformats.org/drawingml/2006/table">
            <a:tbl>
              <a:tblPr/>
              <a:tblGrid>
                <a:gridCol w="5765570">
                  <a:extLst>
                    <a:ext uri="{9D8B030D-6E8A-4147-A177-3AD203B41FA5}">
                      <a16:colId xmlns:a16="http://schemas.microsoft.com/office/drawing/2014/main" val="2032782915"/>
                    </a:ext>
                  </a:extLst>
                </a:gridCol>
                <a:gridCol w="582370">
                  <a:extLst>
                    <a:ext uri="{9D8B030D-6E8A-4147-A177-3AD203B41FA5}">
                      <a16:colId xmlns:a16="http://schemas.microsoft.com/office/drawing/2014/main" val="3311642778"/>
                    </a:ext>
                  </a:extLst>
                </a:gridCol>
                <a:gridCol w="582370">
                  <a:extLst>
                    <a:ext uri="{9D8B030D-6E8A-4147-A177-3AD203B41FA5}">
                      <a16:colId xmlns:a16="http://schemas.microsoft.com/office/drawing/2014/main" val="1284433001"/>
                    </a:ext>
                  </a:extLst>
                </a:gridCol>
                <a:gridCol w="582370">
                  <a:extLst>
                    <a:ext uri="{9D8B030D-6E8A-4147-A177-3AD203B41FA5}">
                      <a16:colId xmlns:a16="http://schemas.microsoft.com/office/drawing/2014/main" val="4151899512"/>
                    </a:ext>
                  </a:extLst>
                </a:gridCol>
                <a:gridCol w="582370">
                  <a:extLst>
                    <a:ext uri="{9D8B030D-6E8A-4147-A177-3AD203B41FA5}">
                      <a16:colId xmlns:a16="http://schemas.microsoft.com/office/drawing/2014/main" val="2609631916"/>
                    </a:ext>
                  </a:extLst>
                </a:gridCol>
                <a:gridCol w="582370">
                  <a:extLst>
                    <a:ext uri="{9D8B030D-6E8A-4147-A177-3AD203B41FA5}">
                      <a16:colId xmlns:a16="http://schemas.microsoft.com/office/drawing/2014/main" val="577421989"/>
                    </a:ext>
                  </a:extLst>
                </a:gridCol>
                <a:gridCol w="582370">
                  <a:extLst>
                    <a:ext uri="{9D8B030D-6E8A-4147-A177-3AD203B41FA5}">
                      <a16:colId xmlns:a16="http://schemas.microsoft.com/office/drawing/2014/main" val="1828789389"/>
                    </a:ext>
                  </a:extLst>
                </a:gridCol>
                <a:gridCol w="582370">
                  <a:extLst>
                    <a:ext uri="{9D8B030D-6E8A-4147-A177-3AD203B41FA5}">
                      <a16:colId xmlns:a16="http://schemas.microsoft.com/office/drawing/2014/main" val="3484952244"/>
                    </a:ext>
                  </a:extLst>
                </a:gridCol>
                <a:gridCol w="582370">
                  <a:extLst>
                    <a:ext uri="{9D8B030D-6E8A-4147-A177-3AD203B41FA5}">
                      <a16:colId xmlns:a16="http://schemas.microsoft.com/office/drawing/2014/main" val="1506817355"/>
                    </a:ext>
                  </a:extLst>
                </a:gridCol>
                <a:gridCol w="582370">
                  <a:extLst>
                    <a:ext uri="{9D8B030D-6E8A-4147-A177-3AD203B41FA5}">
                      <a16:colId xmlns:a16="http://schemas.microsoft.com/office/drawing/2014/main" val="4229263700"/>
                    </a:ext>
                  </a:extLst>
                </a:gridCol>
                <a:gridCol w="740597">
                  <a:extLst>
                    <a:ext uri="{9D8B030D-6E8A-4147-A177-3AD203B41FA5}">
                      <a16:colId xmlns:a16="http://schemas.microsoft.com/office/drawing/2014/main" val="2589560033"/>
                    </a:ext>
                  </a:extLst>
                </a:gridCol>
              </a:tblGrid>
              <a:tr h="253021">
                <a:tc>
                  <a:txBody>
                    <a:bodyPr/>
                    <a:lstStyle/>
                    <a:p>
                      <a:pPr algn="ctr" fontAlgn="ctr"/>
                      <a:r>
                        <a:rPr lang="en-ZA" sz="1500" b="1" i="0" u="none" strike="noStrike">
                          <a:solidFill>
                            <a:srgbClr val="000000"/>
                          </a:solidFill>
                          <a:effectLst/>
                          <a:latin typeface="Arial" panose="020B0604020202020204" pitchFamily="34" charset="0"/>
                          <a:cs typeface="Arial" panose="020B0604020202020204" pitchFamily="34" charset="0"/>
                        </a:rPr>
                        <a:t>Place of occurrence</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cs typeface="Arial" panose="020B0604020202020204" pitchFamily="34" charset="0"/>
                        </a:rPr>
                        <a:t>EC</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cs typeface="Arial" panose="020B0604020202020204" pitchFamily="34" charset="0"/>
                        </a:rPr>
                        <a:t>FS</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cs typeface="Arial" panose="020B0604020202020204" pitchFamily="34" charset="0"/>
                        </a:rPr>
                        <a:t>GP</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cs typeface="Arial" panose="020B0604020202020204" pitchFamily="34" charset="0"/>
                        </a:rPr>
                        <a:t>KZN</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cs typeface="Arial" panose="020B0604020202020204" pitchFamily="34" charset="0"/>
                        </a:rPr>
                        <a:t>LP</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cs typeface="Arial" panose="020B0604020202020204" pitchFamily="34" charset="0"/>
                        </a:rPr>
                        <a:t>MP</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cs typeface="Arial" panose="020B0604020202020204" pitchFamily="34" charset="0"/>
                        </a:rPr>
                        <a:t>NW</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cs typeface="Arial" panose="020B0604020202020204" pitchFamily="34" charset="0"/>
                        </a:rPr>
                        <a:t>NC</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cs typeface="Arial" panose="020B0604020202020204" pitchFamily="34" charset="0"/>
                        </a:rPr>
                        <a:t>WC</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dirty="0">
                          <a:solidFill>
                            <a:srgbClr val="002060"/>
                          </a:solidFill>
                          <a:effectLst/>
                          <a:latin typeface="Arial" panose="020B0604020202020204" pitchFamily="34" charset="0"/>
                          <a:cs typeface="Arial" panose="020B0604020202020204" pitchFamily="34" charset="0"/>
                        </a:rPr>
                        <a:t>RSA</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402529486"/>
                  </a:ext>
                </a:extLst>
              </a:tr>
              <a:tr h="493897">
                <a:tc>
                  <a:txBody>
                    <a:bodyPr/>
                    <a:lstStyle/>
                    <a:p>
                      <a:pPr algn="r" fontAlgn="ctr"/>
                      <a:r>
                        <a:rPr lang="en-GB" sz="1500" b="0" i="1" u="none" strike="noStrike">
                          <a:solidFill>
                            <a:srgbClr val="000000"/>
                          </a:solidFill>
                          <a:effectLst/>
                          <a:latin typeface="Arial" panose="020B0604020202020204" pitchFamily="34" charset="0"/>
                          <a:cs typeface="Arial" panose="020B0604020202020204" pitchFamily="34" charset="0"/>
                        </a:rPr>
                        <a:t>Public place e.g. street/open field/recreational centre/park/beach/parking area</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184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198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793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609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80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128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74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251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589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1" u="none" strike="noStrike">
                          <a:solidFill>
                            <a:srgbClr val="002060"/>
                          </a:solidFill>
                          <a:effectLst/>
                          <a:latin typeface="Arial" panose="020B0604020202020204" pitchFamily="34" charset="0"/>
                          <a:cs typeface="Arial" panose="020B0604020202020204" pitchFamily="34" charset="0"/>
                        </a:rPr>
                        <a:t>2 906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383842187"/>
                  </a:ext>
                </a:extLst>
              </a:tr>
              <a:tr h="493897">
                <a:tc>
                  <a:txBody>
                    <a:bodyPr/>
                    <a:lstStyle/>
                    <a:p>
                      <a:pPr algn="r" fontAlgn="ctr"/>
                      <a:r>
                        <a:rPr lang="en-GB" sz="1500" b="0" i="1" u="none" strike="noStrike">
                          <a:solidFill>
                            <a:srgbClr val="000000"/>
                          </a:solidFill>
                          <a:effectLst/>
                          <a:latin typeface="Arial" panose="020B0604020202020204" pitchFamily="34" charset="0"/>
                          <a:cs typeface="Arial" panose="020B0604020202020204" pitchFamily="34" charset="0"/>
                        </a:rPr>
                        <a:t>Residences of perpetrator/victim (including residence known by victims/ perpetrator e.g. family/friends/neighbours)</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187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199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411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557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69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68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63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205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329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1" i="1" u="none" strike="noStrike">
                          <a:solidFill>
                            <a:srgbClr val="002060"/>
                          </a:solidFill>
                          <a:effectLst/>
                          <a:latin typeface="Arial" panose="020B0604020202020204" pitchFamily="34" charset="0"/>
                          <a:cs typeface="Arial" panose="020B0604020202020204" pitchFamily="34" charset="0"/>
                        </a:rPr>
                        <a:t>2 088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157215358"/>
                  </a:ext>
                </a:extLst>
              </a:tr>
              <a:tr h="250997">
                <a:tc>
                  <a:txBody>
                    <a:bodyPr/>
                    <a:lstStyle/>
                    <a:p>
                      <a:pPr algn="r" fontAlgn="ctr"/>
                      <a:r>
                        <a:rPr lang="en-GB" sz="1500" b="0" i="1" u="none" strike="noStrike">
                          <a:solidFill>
                            <a:srgbClr val="000000"/>
                          </a:solidFill>
                          <a:effectLst/>
                          <a:latin typeface="Arial" panose="020B0604020202020204" pitchFamily="34" charset="0"/>
                          <a:cs typeface="Arial" panose="020B0604020202020204" pitchFamily="34" charset="0"/>
                        </a:rPr>
                        <a:t>Liquor outlets e.g. shebeen/tavern/pub/night club/bottle store</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32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74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73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82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23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36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70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20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1" u="none" strike="noStrike">
                          <a:solidFill>
                            <a:srgbClr val="002060"/>
                          </a:solidFill>
                          <a:effectLst/>
                          <a:latin typeface="Arial" panose="020B0604020202020204" pitchFamily="34" charset="0"/>
                          <a:cs typeface="Arial" panose="020B0604020202020204" pitchFamily="34" charset="0"/>
                        </a:rPr>
                        <a:t>429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242961523"/>
                  </a:ext>
                </a:extLst>
              </a:tr>
              <a:tr h="493897">
                <a:tc>
                  <a:txBody>
                    <a:bodyPr/>
                    <a:lstStyle/>
                    <a:p>
                      <a:pPr algn="r" fontAlgn="ctr"/>
                      <a:r>
                        <a:rPr lang="en-GB" sz="1500" b="0" i="1" u="none" strike="noStrike">
                          <a:solidFill>
                            <a:srgbClr val="000000"/>
                          </a:solidFill>
                          <a:effectLst/>
                          <a:latin typeface="Arial" panose="020B0604020202020204" pitchFamily="34" charset="0"/>
                          <a:cs typeface="Arial" panose="020B0604020202020204" pitchFamily="34" charset="0"/>
                        </a:rPr>
                        <a:t>Business premises (e.g. mall/restaurants/workplace/office park/entertainment centre e.g. movie theatre, gambling facility)</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44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50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26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1" i="1" u="none" strike="noStrike">
                          <a:solidFill>
                            <a:srgbClr val="002060"/>
                          </a:solidFill>
                          <a:effectLst/>
                          <a:latin typeface="Arial" panose="020B0604020202020204" pitchFamily="34" charset="0"/>
                          <a:cs typeface="Arial" panose="020B0604020202020204" pitchFamily="34" charset="0"/>
                        </a:rPr>
                        <a:t>177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672474290"/>
                  </a:ext>
                </a:extLst>
              </a:tr>
              <a:tr h="250997">
                <a:tc>
                  <a:txBody>
                    <a:bodyPr/>
                    <a:lstStyle/>
                    <a:p>
                      <a:pPr algn="r" fontAlgn="ctr"/>
                      <a:r>
                        <a:rPr lang="en-ZA" sz="1500" b="0" i="1" u="none" strike="noStrike">
                          <a:solidFill>
                            <a:srgbClr val="000000"/>
                          </a:solidFill>
                          <a:effectLst/>
                          <a:latin typeface="Arial" panose="020B0604020202020204" pitchFamily="34" charset="0"/>
                          <a:cs typeface="Arial" panose="020B0604020202020204" pitchFamily="34" charset="0"/>
                        </a:rPr>
                        <a:t>Spaza/Tuck shop</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24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37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39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1" u="none" strike="noStrike">
                          <a:solidFill>
                            <a:srgbClr val="002060"/>
                          </a:solidFill>
                          <a:effectLst/>
                          <a:latin typeface="Arial" panose="020B0604020202020204" pitchFamily="34" charset="0"/>
                          <a:cs typeface="Arial" panose="020B0604020202020204" pitchFamily="34" charset="0"/>
                        </a:rPr>
                        <a:t>158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116024580"/>
                  </a:ext>
                </a:extLst>
              </a:tr>
              <a:tr h="493897">
                <a:tc>
                  <a:txBody>
                    <a:bodyPr/>
                    <a:lstStyle/>
                    <a:p>
                      <a:pPr algn="r" fontAlgn="ctr"/>
                      <a:r>
                        <a:rPr lang="en-GB" sz="1500" b="0" i="1" u="none" strike="noStrike">
                          <a:solidFill>
                            <a:srgbClr val="000000"/>
                          </a:solidFill>
                          <a:effectLst/>
                          <a:latin typeface="Arial" panose="020B0604020202020204" pitchFamily="34" charset="0"/>
                          <a:cs typeface="Arial" panose="020B0604020202020204" pitchFamily="34" charset="0"/>
                        </a:rPr>
                        <a:t>Public transport premises (Bus stop/taxi rank, railway premises e.g. track/station)</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1" i="1" u="none" strike="noStrike">
                          <a:solidFill>
                            <a:srgbClr val="002060"/>
                          </a:solidFill>
                          <a:effectLst/>
                          <a:latin typeface="Arial" panose="020B0604020202020204" pitchFamily="34" charset="0"/>
                          <a:cs typeface="Arial" panose="020B0604020202020204" pitchFamily="34" charset="0"/>
                        </a:rPr>
                        <a:t>49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978505712"/>
                  </a:ext>
                </a:extLst>
              </a:tr>
              <a:tr h="493897">
                <a:tc>
                  <a:txBody>
                    <a:bodyPr/>
                    <a:lstStyle/>
                    <a:p>
                      <a:pPr algn="r" fontAlgn="ctr"/>
                      <a:r>
                        <a:rPr lang="en-GB" sz="1500" b="0" i="1" u="none" strike="noStrike">
                          <a:solidFill>
                            <a:srgbClr val="000000"/>
                          </a:solidFill>
                          <a:effectLst/>
                          <a:latin typeface="Arial" panose="020B0604020202020204" pitchFamily="34" charset="0"/>
                          <a:cs typeface="Arial" panose="020B0604020202020204" pitchFamily="34" charset="0"/>
                        </a:rPr>
                        <a:t>Educational institutions (schools, universities, college, day care facilities)</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GB" sz="1500" b="0" i="1" u="none" strike="noStrike" dirty="0">
                          <a:solidFill>
                            <a:srgbClr val="000000"/>
                          </a:solidFill>
                          <a:effectLst/>
                          <a:latin typeface="Arial" panose="020B0604020202020204" pitchFamily="34" charset="0"/>
                          <a:cs typeface="Arial" panose="020B0604020202020204" pitchFamily="34" charset="0"/>
                        </a:rPr>
                        <a:t>3</a:t>
                      </a:r>
                      <a:endParaRPr lang="en-ZA" sz="1500" b="0" i="1"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dirty="0">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dirty="0">
                          <a:solidFill>
                            <a:srgbClr val="000000"/>
                          </a:solidFill>
                          <a:effectLst/>
                          <a:latin typeface="Arial" panose="020B0604020202020204" pitchFamily="34" charset="0"/>
                          <a:cs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dirty="0">
                          <a:solidFill>
                            <a:srgbClr val="000000"/>
                          </a:solidFill>
                          <a:effectLst/>
                          <a:latin typeface="Arial" panose="020B0604020202020204" pitchFamily="34" charset="0"/>
                          <a:cs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1" u="none" strike="noStrike" dirty="0">
                          <a:solidFill>
                            <a:srgbClr val="002060"/>
                          </a:solidFill>
                          <a:effectLst/>
                          <a:latin typeface="Arial" panose="020B0604020202020204" pitchFamily="34" charset="0"/>
                          <a:cs typeface="Arial" panose="020B0604020202020204" pitchFamily="34" charset="0"/>
                        </a:rPr>
                        <a:t>41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202064631"/>
                  </a:ext>
                </a:extLst>
              </a:tr>
              <a:tr h="493897">
                <a:tc>
                  <a:txBody>
                    <a:bodyPr/>
                    <a:lstStyle/>
                    <a:p>
                      <a:pPr algn="r" fontAlgn="ctr"/>
                      <a:r>
                        <a:rPr lang="en-GB" sz="1500" b="0" i="1" u="none" strike="noStrike">
                          <a:solidFill>
                            <a:srgbClr val="000000"/>
                          </a:solidFill>
                          <a:effectLst/>
                          <a:latin typeface="Arial" panose="020B0604020202020204" pitchFamily="34" charset="0"/>
                          <a:cs typeface="Arial" panose="020B0604020202020204" pitchFamily="34" charset="0"/>
                        </a:rPr>
                        <a:t>Petrol station premises (incl. pumps, ATM site, convenience store and food courts)</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1" i="1" u="none" strike="noStrike">
                          <a:solidFill>
                            <a:srgbClr val="002060"/>
                          </a:solidFill>
                          <a:effectLst/>
                          <a:latin typeface="Arial" panose="020B0604020202020204" pitchFamily="34" charset="0"/>
                          <a:cs typeface="Arial" panose="020B0604020202020204" pitchFamily="34" charset="0"/>
                        </a:rPr>
                        <a:t>33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716361489"/>
                  </a:ext>
                </a:extLst>
              </a:tr>
              <a:tr h="250997">
                <a:tc>
                  <a:txBody>
                    <a:bodyPr/>
                    <a:lstStyle/>
                    <a:p>
                      <a:pPr algn="r" fontAlgn="ctr"/>
                      <a:r>
                        <a:rPr lang="en-GB" sz="1500" b="0" i="1" u="none" strike="noStrike">
                          <a:solidFill>
                            <a:srgbClr val="000000"/>
                          </a:solidFill>
                          <a:effectLst/>
                          <a:latin typeface="Arial" panose="020B0604020202020204" pitchFamily="34" charset="0"/>
                          <a:cs typeface="Arial" panose="020B0604020202020204" pitchFamily="34" charset="0"/>
                        </a:rPr>
                        <a:t>Mining area/ quarry (open cast, buildings, above and underground)</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1" u="none" strike="noStrike">
                          <a:solidFill>
                            <a:srgbClr val="002060"/>
                          </a:solidFill>
                          <a:effectLst/>
                          <a:latin typeface="Arial" panose="020B0604020202020204" pitchFamily="34" charset="0"/>
                          <a:cs typeface="Arial" panose="020B0604020202020204" pitchFamily="34" charset="0"/>
                        </a:rPr>
                        <a:t>16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683705211"/>
                  </a:ext>
                </a:extLst>
              </a:tr>
              <a:tr h="421521">
                <a:tc>
                  <a:txBody>
                    <a:bodyPr/>
                    <a:lstStyle/>
                    <a:p>
                      <a:pPr algn="r" fontAlgn="ctr"/>
                      <a:r>
                        <a:rPr lang="en-GB" sz="1500" b="0" i="1" u="none" strike="noStrike">
                          <a:solidFill>
                            <a:srgbClr val="000000"/>
                          </a:solidFill>
                          <a:effectLst/>
                          <a:latin typeface="Arial" panose="020B0604020202020204" pitchFamily="34" charset="0"/>
                          <a:cs typeface="Arial" panose="020B0604020202020204" pitchFamily="34" charset="0"/>
                        </a:rPr>
                        <a:t>Leisure premises e.g. hotel/guest house/bnb/motel/holiday resort </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1" i="1" u="none" strike="noStrike">
                          <a:solidFill>
                            <a:srgbClr val="002060"/>
                          </a:solidFill>
                          <a:effectLst/>
                          <a:latin typeface="Arial" panose="020B0604020202020204" pitchFamily="34" charset="0"/>
                          <a:cs typeface="Arial" panose="020B0604020202020204" pitchFamily="34" charset="0"/>
                        </a:rPr>
                        <a:t>10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960150804"/>
                  </a:ext>
                </a:extLst>
              </a:tr>
              <a:tr h="250997">
                <a:tc>
                  <a:txBody>
                    <a:bodyPr/>
                    <a:lstStyle/>
                    <a:p>
                      <a:pPr algn="r" fontAlgn="ctr"/>
                      <a:r>
                        <a:rPr lang="en-ZA" sz="1500" b="0" i="1" u="none" strike="noStrike">
                          <a:solidFill>
                            <a:srgbClr val="000000"/>
                          </a:solidFill>
                          <a:effectLst/>
                          <a:latin typeface="Arial" panose="020B0604020202020204" pitchFamily="34" charset="0"/>
                          <a:cs typeface="Arial" panose="020B0604020202020204" pitchFamily="34" charset="0"/>
                        </a:rPr>
                        <a:t>Prison/ juvenile centre/ holding cells/ deportation centre</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1" u="none" strike="noStrike">
                          <a:solidFill>
                            <a:srgbClr val="002060"/>
                          </a:solidFill>
                          <a:effectLst/>
                          <a:latin typeface="Arial" panose="020B0604020202020204" pitchFamily="34" charset="0"/>
                          <a:cs typeface="Arial" panose="020B0604020202020204" pitchFamily="34" charset="0"/>
                        </a:rPr>
                        <a:t>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83489345"/>
                  </a:ext>
                </a:extLst>
              </a:tr>
              <a:tr h="250997">
                <a:tc>
                  <a:txBody>
                    <a:bodyPr/>
                    <a:lstStyle/>
                    <a:p>
                      <a:pPr algn="r" fontAlgn="ctr"/>
                      <a:r>
                        <a:rPr lang="en-GB" sz="1500" b="0" i="1" u="none" strike="noStrike">
                          <a:solidFill>
                            <a:srgbClr val="000000"/>
                          </a:solidFill>
                          <a:effectLst/>
                          <a:latin typeface="Arial" panose="020B0604020202020204" pitchFamily="34" charset="0"/>
                          <a:cs typeface="Arial" panose="020B0604020202020204" pitchFamily="34" charset="0"/>
                        </a:rPr>
                        <a:t>Farm (according to rural safety strategy)</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1" i="1" u="none" strike="noStrike">
                          <a:solidFill>
                            <a:srgbClr val="002060"/>
                          </a:solidFill>
                          <a:effectLst/>
                          <a:latin typeface="Arial" panose="020B0604020202020204" pitchFamily="34" charset="0"/>
                          <a:cs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242273618"/>
                  </a:ext>
                </a:extLst>
              </a:tr>
              <a:tr h="250997">
                <a:tc>
                  <a:txBody>
                    <a:bodyPr/>
                    <a:lstStyle/>
                    <a:p>
                      <a:pPr algn="r" fontAlgn="ctr"/>
                      <a:r>
                        <a:rPr lang="en-ZA" sz="1500" b="0" i="1" u="none" strike="noStrike">
                          <a:solidFill>
                            <a:srgbClr val="000000"/>
                          </a:solidFill>
                          <a:effectLst/>
                          <a:latin typeface="Arial" panose="020B0604020202020204" pitchFamily="34" charset="0"/>
                          <a:cs typeface="Arial" panose="020B0604020202020204" pitchFamily="34" charset="0"/>
                        </a:rPr>
                        <a:t>Dumping site/refuse site</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1" u="none" strike="noStrike">
                          <a:solidFill>
                            <a:srgbClr val="002060"/>
                          </a:solidFill>
                          <a:effectLst/>
                          <a:latin typeface="Arial" panose="020B0604020202020204" pitchFamily="34" charset="0"/>
                          <a:cs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135734822"/>
                  </a:ext>
                </a:extLst>
              </a:tr>
              <a:tr h="250997">
                <a:tc>
                  <a:txBody>
                    <a:bodyPr/>
                    <a:lstStyle/>
                    <a:p>
                      <a:pPr algn="r" fontAlgn="ctr"/>
                      <a:r>
                        <a:rPr lang="en-ZA" sz="1500" b="0" i="1" u="none" strike="noStrike">
                          <a:solidFill>
                            <a:srgbClr val="000000"/>
                          </a:solidFill>
                          <a:effectLst/>
                          <a:latin typeface="Arial" panose="020B0604020202020204" pitchFamily="34" charset="0"/>
                          <a:cs typeface="Arial" panose="020B0604020202020204" pitchFamily="34" charset="0"/>
                        </a:rPr>
                        <a:t>Sea/river/lake/pool/dam</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1" i="1" u="none" strike="noStrike">
                          <a:solidFill>
                            <a:srgbClr val="002060"/>
                          </a:solidFill>
                          <a:effectLst/>
                          <a:latin typeface="Arial" panose="020B0604020202020204" pitchFamily="34" charset="0"/>
                          <a:cs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459127867"/>
                  </a:ext>
                </a:extLst>
              </a:tr>
              <a:tr h="250997">
                <a:tc>
                  <a:txBody>
                    <a:bodyPr/>
                    <a:lstStyle/>
                    <a:p>
                      <a:pPr algn="r" fontAlgn="ctr"/>
                      <a:r>
                        <a:rPr lang="en-ZA" sz="1500" b="0" i="1" u="none" strike="noStrike">
                          <a:solidFill>
                            <a:srgbClr val="000000"/>
                          </a:solidFill>
                          <a:effectLst/>
                          <a:latin typeface="Arial" panose="020B0604020202020204" pitchFamily="34" charset="0"/>
                          <a:cs typeface="Arial" panose="020B0604020202020204" pitchFamily="34" charset="0"/>
                        </a:rPr>
                        <a:t>Abandoned/unfinished building</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1" u="none" strike="noStrike" dirty="0">
                          <a:solidFill>
                            <a:srgbClr val="002060"/>
                          </a:solidFill>
                          <a:effectLst/>
                          <a:latin typeface="Arial" panose="020B0604020202020204" pitchFamily="34" charset="0"/>
                          <a:cs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2818264"/>
                  </a:ext>
                </a:extLst>
              </a:tr>
            </a:tbl>
          </a:graphicData>
        </a:graphic>
      </p:graphicFrame>
      <p:sp>
        <p:nvSpPr>
          <p:cNvPr id="9" name="TextBox 8">
            <a:extLst>
              <a:ext uri="{FF2B5EF4-FFF2-40B4-BE49-F238E27FC236}">
                <a16:creationId xmlns:a16="http://schemas.microsoft.com/office/drawing/2014/main" id="{59336C43-543E-4681-E3D9-411120DE2279}"/>
              </a:ext>
            </a:extLst>
          </p:cNvPr>
          <p:cNvSpPr txBox="1"/>
          <p:nvPr/>
        </p:nvSpPr>
        <p:spPr>
          <a:xfrm>
            <a:off x="0" y="6602400"/>
            <a:ext cx="12192000" cy="276999"/>
          </a:xfrm>
          <a:prstGeom prst="rect">
            <a:avLst/>
          </a:prstGeom>
          <a:noFill/>
        </p:spPr>
        <p:txBody>
          <a:bodyPr wrap="square" rtlCol="0">
            <a:spAutoFit/>
          </a:bodyPr>
          <a:lstStyle/>
          <a:p>
            <a:r>
              <a:rPr lang="en-ZA" sz="1200" b="1" dirty="0"/>
              <a:t>Sample size: attempted murder 6 104 counts</a:t>
            </a:r>
          </a:p>
        </p:txBody>
      </p:sp>
    </p:spTree>
    <p:extLst>
      <p:ext uri="{BB962C8B-B14F-4D97-AF65-F5344CB8AC3E}">
        <p14:creationId xmlns:p14="http://schemas.microsoft.com/office/powerpoint/2010/main" val="38425549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Attempted Murder: Frequently used instrument</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GB" b="1" dirty="0"/>
              <a:t>April 2026 to June 2026</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34</a:t>
            </a:fld>
            <a:endParaRPr lang="en-ZA" dirty="0"/>
          </a:p>
        </p:txBody>
      </p:sp>
      <p:sp>
        <p:nvSpPr>
          <p:cNvPr id="8" name="TextBox 7">
            <a:extLst>
              <a:ext uri="{FF2B5EF4-FFF2-40B4-BE49-F238E27FC236}">
                <a16:creationId xmlns:a16="http://schemas.microsoft.com/office/drawing/2014/main" id="{1F828A8B-1B05-10DF-AF5D-9BD61FD51424}"/>
              </a:ext>
            </a:extLst>
          </p:cNvPr>
          <p:cNvSpPr txBox="1"/>
          <p:nvPr/>
        </p:nvSpPr>
        <p:spPr>
          <a:xfrm>
            <a:off x="0" y="6602400"/>
            <a:ext cx="12192000" cy="276999"/>
          </a:xfrm>
          <a:prstGeom prst="rect">
            <a:avLst/>
          </a:prstGeom>
          <a:noFill/>
        </p:spPr>
        <p:txBody>
          <a:bodyPr wrap="square" rtlCol="0">
            <a:spAutoFit/>
          </a:bodyPr>
          <a:lstStyle/>
          <a:p>
            <a:r>
              <a:rPr lang="en-ZA" sz="1200" b="1" dirty="0"/>
              <a:t>Sample size: attempted murder 6 104 counts</a:t>
            </a:r>
          </a:p>
        </p:txBody>
      </p:sp>
      <p:graphicFrame>
        <p:nvGraphicFramePr>
          <p:cNvPr id="7" name="Table 6">
            <a:extLst>
              <a:ext uri="{FF2B5EF4-FFF2-40B4-BE49-F238E27FC236}">
                <a16:creationId xmlns:a16="http://schemas.microsoft.com/office/drawing/2014/main" id="{16AEB9FA-F500-801E-12AF-0971924DCD6F}"/>
              </a:ext>
            </a:extLst>
          </p:cNvPr>
          <p:cNvGraphicFramePr>
            <a:graphicFrameLocks noGrp="1"/>
          </p:cNvGraphicFramePr>
          <p:nvPr>
            <p:extLst>
              <p:ext uri="{D42A27DB-BD31-4B8C-83A1-F6EECF244321}">
                <p14:modId xmlns:p14="http://schemas.microsoft.com/office/powerpoint/2010/main" val="2376852759"/>
              </p:ext>
            </p:extLst>
          </p:nvPr>
        </p:nvGraphicFramePr>
        <p:xfrm>
          <a:off x="253999" y="952500"/>
          <a:ext cx="11747496" cy="4122824"/>
        </p:xfrm>
        <a:graphic>
          <a:graphicData uri="http://schemas.openxmlformats.org/drawingml/2006/table">
            <a:tbl>
              <a:tblPr/>
              <a:tblGrid>
                <a:gridCol w="2543792">
                  <a:extLst>
                    <a:ext uri="{9D8B030D-6E8A-4147-A177-3AD203B41FA5}">
                      <a16:colId xmlns:a16="http://schemas.microsoft.com/office/drawing/2014/main" val="3598695559"/>
                    </a:ext>
                  </a:extLst>
                </a:gridCol>
                <a:gridCol w="866974">
                  <a:extLst>
                    <a:ext uri="{9D8B030D-6E8A-4147-A177-3AD203B41FA5}">
                      <a16:colId xmlns:a16="http://schemas.microsoft.com/office/drawing/2014/main" val="1540610771"/>
                    </a:ext>
                  </a:extLst>
                </a:gridCol>
                <a:gridCol w="884171">
                  <a:extLst>
                    <a:ext uri="{9D8B030D-6E8A-4147-A177-3AD203B41FA5}">
                      <a16:colId xmlns:a16="http://schemas.microsoft.com/office/drawing/2014/main" val="953507584"/>
                    </a:ext>
                  </a:extLst>
                </a:gridCol>
                <a:gridCol w="884171">
                  <a:extLst>
                    <a:ext uri="{9D8B030D-6E8A-4147-A177-3AD203B41FA5}">
                      <a16:colId xmlns:a16="http://schemas.microsoft.com/office/drawing/2014/main" val="1108013274"/>
                    </a:ext>
                  </a:extLst>
                </a:gridCol>
                <a:gridCol w="884171">
                  <a:extLst>
                    <a:ext uri="{9D8B030D-6E8A-4147-A177-3AD203B41FA5}">
                      <a16:colId xmlns:a16="http://schemas.microsoft.com/office/drawing/2014/main" val="650866180"/>
                    </a:ext>
                  </a:extLst>
                </a:gridCol>
                <a:gridCol w="884171">
                  <a:extLst>
                    <a:ext uri="{9D8B030D-6E8A-4147-A177-3AD203B41FA5}">
                      <a16:colId xmlns:a16="http://schemas.microsoft.com/office/drawing/2014/main" val="3881186287"/>
                    </a:ext>
                  </a:extLst>
                </a:gridCol>
                <a:gridCol w="884171">
                  <a:extLst>
                    <a:ext uri="{9D8B030D-6E8A-4147-A177-3AD203B41FA5}">
                      <a16:colId xmlns:a16="http://schemas.microsoft.com/office/drawing/2014/main" val="3423981627"/>
                    </a:ext>
                  </a:extLst>
                </a:gridCol>
                <a:gridCol w="884171">
                  <a:extLst>
                    <a:ext uri="{9D8B030D-6E8A-4147-A177-3AD203B41FA5}">
                      <a16:colId xmlns:a16="http://schemas.microsoft.com/office/drawing/2014/main" val="2516723827"/>
                    </a:ext>
                  </a:extLst>
                </a:gridCol>
                <a:gridCol w="884171">
                  <a:extLst>
                    <a:ext uri="{9D8B030D-6E8A-4147-A177-3AD203B41FA5}">
                      <a16:colId xmlns:a16="http://schemas.microsoft.com/office/drawing/2014/main" val="488907072"/>
                    </a:ext>
                  </a:extLst>
                </a:gridCol>
                <a:gridCol w="884171">
                  <a:extLst>
                    <a:ext uri="{9D8B030D-6E8A-4147-A177-3AD203B41FA5}">
                      <a16:colId xmlns:a16="http://schemas.microsoft.com/office/drawing/2014/main" val="1372766932"/>
                    </a:ext>
                  </a:extLst>
                </a:gridCol>
                <a:gridCol w="1263362">
                  <a:extLst>
                    <a:ext uri="{9D8B030D-6E8A-4147-A177-3AD203B41FA5}">
                      <a16:colId xmlns:a16="http://schemas.microsoft.com/office/drawing/2014/main" val="3471792411"/>
                    </a:ext>
                  </a:extLst>
                </a:gridCol>
              </a:tblGrid>
              <a:tr h="561406">
                <a:tc>
                  <a:txBody>
                    <a:bodyPr/>
                    <a:lstStyle/>
                    <a:p>
                      <a:pPr algn="ctr" fontAlgn="ctr"/>
                      <a:endParaRPr lang="en-ZA" sz="1600" b="1" i="0" u="none" strike="noStrike" dirty="0">
                        <a:solidFill>
                          <a:srgbClr val="000000"/>
                        </a:solidFill>
                        <a:effectLst/>
                        <a:latin typeface="Arial" panose="020B0604020202020204" pitchFamily="34" charset="0"/>
                        <a:cs typeface="Arial" panose="020B0604020202020204" pitchFamily="34" charset="0"/>
                      </a:endParaRPr>
                    </a:p>
                  </a:txBody>
                  <a:tcPr marL="7440" marR="7440" marT="7440" marB="0" anchor="ctr">
                    <a:lnL>
                      <a:noFill/>
                    </a:lnL>
                    <a:lnR w="12700" cap="flat" cmpd="sng" algn="ctr">
                      <a:solidFill>
                        <a:srgbClr val="0070C0"/>
                      </a:solidFill>
                      <a:prstDash val="solid"/>
                      <a:round/>
                      <a:headEnd type="none" w="med" len="med"/>
                      <a:tailEnd type="none" w="med" len="med"/>
                    </a:lnR>
                    <a:lnT>
                      <a:noFill/>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0000"/>
                          </a:solidFill>
                          <a:effectLst/>
                          <a:latin typeface="Arial" panose="020B0604020202020204" pitchFamily="34" charset="0"/>
                          <a:cs typeface="Arial" panose="020B0604020202020204" pitchFamily="34" charset="0"/>
                        </a:rPr>
                        <a:t>EC</a:t>
                      </a:r>
                    </a:p>
                  </a:txBody>
                  <a:tcPr marL="7440" marR="7440" marT="744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a:solidFill>
                            <a:srgbClr val="000000"/>
                          </a:solidFill>
                          <a:effectLst/>
                          <a:latin typeface="Arial" panose="020B0604020202020204" pitchFamily="34" charset="0"/>
                          <a:cs typeface="Arial" panose="020B0604020202020204" pitchFamily="34" charset="0"/>
                        </a:rPr>
                        <a:t>FS</a:t>
                      </a:r>
                    </a:p>
                  </a:txBody>
                  <a:tcPr marL="7440" marR="7440" marT="744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0000"/>
                          </a:solidFill>
                          <a:effectLst/>
                          <a:latin typeface="Arial" panose="020B0604020202020204" pitchFamily="34" charset="0"/>
                          <a:cs typeface="Arial" panose="020B0604020202020204" pitchFamily="34" charset="0"/>
                        </a:rPr>
                        <a:t>GP</a:t>
                      </a:r>
                    </a:p>
                  </a:txBody>
                  <a:tcPr marL="7440" marR="7440" marT="744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0000"/>
                          </a:solidFill>
                          <a:effectLst/>
                          <a:latin typeface="Arial" panose="020B0604020202020204" pitchFamily="34" charset="0"/>
                          <a:cs typeface="Arial" panose="020B0604020202020204" pitchFamily="34" charset="0"/>
                        </a:rPr>
                        <a:t>KZN</a:t>
                      </a:r>
                    </a:p>
                  </a:txBody>
                  <a:tcPr marL="7440" marR="7440" marT="744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a:solidFill>
                            <a:srgbClr val="000000"/>
                          </a:solidFill>
                          <a:effectLst/>
                          <a:latin typeface="Arial" panose="020B0604020202020204" pitchFamily="34" charset="0"/>
                          <a:cs typeface="Arial" panose="020B0604020202020204" pitchFamily="34" charset="0"/>
                        </a:rPr>
                        <a:t>LP</a:t>
                      </a:r>
                    </a:p>
                  </a:txBody>
                  <a:tcPr marL="7440" marR="7440" marT="744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a:solidFill>
                            <a:srgbClr val="000000"/>
                          </a:solidFill>
                          <a:effectLst/>
                          <a:latin typeface="Arial" panose="020B0604020202020204" pitchFamily="34" charset="0"/>
                          <a:cs typeface="Arial" panose="020B0604020202020204" pitchFamily="34" charset="0"/>
                        </a:rPr>
                        <a:t>MP</a:t>
                      </a:r>
                    </a:p>
                  </a:txBody>
                  <a:tcPr marL="7440" marR="7440" marT="744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a:solidFill>
                            <a:srgbClr val="000000"/>
                          </a:solidFill>
                          <a:effectLst/>
                          <a:latin typeface="Arial" panose="020B0604020202020204" pitchFamily="34" charset="0"/>
                          <a:cs typeface="Arial" panose="020B0604020202020204" pitchFamily="34" charset="0"/>
                        </a:rPr>
                        <a:t>NW</a:t>
                      </a:r>
                    </a:p>
                  </a:txBody>
                  <a:tcPr marL="7440" marR="7440" marT="744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a:solidFill>
                            <a:srgbClr val="000000"/>
                          </a:solidFill>
                          <a:effectLst/>
                          <a:latin typeface="Arial" panose="020B0604020202020204" pitchFamily="34" charset="0"/>
                          <a:cs typeface="Arial" panose="020B0604020202020204" pitchFamily="34" charset="0"/>
                        </a:rPr>
                        <a:t>NC</a:t>
                      </a:r>
                    </a:p>
                  </a:txBody>
                  <a:tcPr marL="7440" marR="7440" marT="744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a:solidFill>
                            <a:srgbClr val="000000"/>
                          </a:solidFill>
                          <a:effectLst/>
                          <a:latin typeface="Arial" panose="020B0604020202020204" pitchFamily="34" charset="0"/>
                          <a:cs typeface="Arial" panose="020B0604020202020204" pitchFamily="34" charset="0"/>
                        </a:rPr>
                        <a:t>WC</a:t>
                      </a:r>
                    </a:p>
                  </a:txBody>
                  <a:tcPr marL="7440" marR="7440" marT="744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2060"/>
                          </a:solidFill>
                          <a:effectLst/>
                          <a:latin typeface="Arial" panose="020B0604020202020204" pitchFamily="34" charset="0"/>
                          <a:cs typeface="Arial" panose="020B0604020202020204" pitchFamily="34" charset="0"/>
                        </a:rPr>
                        <a:t>RSA</a:t>
                      </a:r>
                    </a:p>
                  </a:txBody>
                  <a:tcPr marL="7440" marR="7440" marT="744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466444105"/>
                  </a:ext>
                </a:extLst>
              </a:tr>
              <a:tr h="508774">
                <a:tc>
                  <a:txBody>
                    <a:bodyPr/>
                    <a:lstStyle/>
                    <a:p>
                      <a:pPr algn="r" fontAlgn="ctr"/>
                      <a:r>
                        <a:rPr lang="en-ZA" sz="1600" b="0" i="1" u="none" strike="noStrike">
                          <a:solidFill>
                            <a:srgbClr val="000000"/>
                          </a:solidFill>
                          <a:effectLst/>
                          <a:latin typeface="Arial" panose="020B0604020202020204" pitchFamily="34" charset="0"/>
                        </a:rPr>
                        <a:t>Firearm</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321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75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954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740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130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208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130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676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rPr>
                        <a:t>3 247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418402162"/>
                  </a:ext>
                </a:extLst>
              </a:tr>
              <a:tr h="508774">
                <a:tc>
                  <a:txBody>
                    <a:bodyPr/>
                    <a:lstStyle/>
                    <a:p>
                      <a:pPr algn="r" fontAlgn="ctr"/>
                      <a:r>
                        <a:rPr lang="en-ZA" sz="1600" b="0" i="1" u="none" strike="noStrike" dirty="0">
                          <a:solidFill>
                            <a:srgbClr val="000000"/>
                          </a:solidFill>
                          <a:effectLst/>
                          <a:latin typeface="Arial" panose="020B0604020202020204" pitchFamily="34" charset="0"/>
                        </a:rPr>
                        <a:t>Knife</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83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184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211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258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264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154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1 211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321488665"/>
                  </a:ext>
                </a:extLst>
              </a:tr>
              <a:tr h="508774">
                <a:tc>
                  <a:txBody>
                    <a:bodyPr/>
                    <a:lstStyle/>
                    <a:p>
                      <a:pPr algn="r" fontAlgn="ctr"/>
                      <a:r>
                        <a:rPr lang="en-ZA" sz="1600" b="0" i="1" u="none" strike="noStrike">
                          <a:solidFill>
                            <a:srgbClr val="000000"/>
                          </a:solidFill>
                          <a:effectLst/>
                          <a:latin typeface="Arial" panose="020B0604020202020204" pitchFamily="34" charset="0"/>
                        </a:rPr>
                        <a:t>Sharp Instrument</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57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59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45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56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55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rPr>
                        <a:t>326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849979634"/>
                  </a:ext>
                </a:extLst>
              </a:tr>
              <a:tr h="508774">
                <a:tc>
                  <a:txBody>
                    <a:bodyPr/>
                    <a:lstStyle/>
                    <a:p>
                      <a:pPr algn="r" fontAlgn="ctr"/>
                      <a:r>
                        <a:rPr lang="en-ZA" sz="1600" b="0" i="1" u="none" strike="noStrike">
                          <a:solidFill>
                            <a:srgbClr val="000000"/>
                          </a:solidFill>
                          <a:effectLst/>
                          <a:latin typeface="Arial" panose="020B0604020202020204" pitchFamily="34" charset="0"/>
                        </a:rPr>
                        <a:t>Bottle/bottle head</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62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71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82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319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543343384"/>
                  </a:ext>
                </a:extLst>
              </a:tr>
              <a:tr h="508774">
                <a:tc>
                  <a:txBody>
                    <a:bodyPr/>
                    <a:lstStyle/>
                    <a:p>
                      <a:pPr algn="r" fontAlgn="ctr"/>
                      <a:r>
                        <a:rPr lang="en-ZA" sz="1600" b="0" i="1" u="none" strike="noStrike">
                          <a:solidFill>
                            <a:srgbClr val="000000"/>
                          </a:solidFill>
                          <a:effectLst/>
                          <a:latin typeface="Arial" panose="020B0604020202020204" pitchFamily="34" charset="0"/>
                        </a:rPr>
                        <a:t>Blunt Instrument</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31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46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rPr>
                        <a:t>158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473414188"/>
                  </a:ext>
                </a:extLst>
              </a:tr>
              <a:tr h="508774">
                <a:tc>
                  <a:txBody>
                    <a:bodyPr/>
                    <a:lstStyle/>
                    <a:p>
                      <a:pPr algn="r" fontAlgn="ctr"/>
                      <a:r>
                        <a:rPr lang="en-ZA" sz="1600" b="0" i="1" u="none" strike="noStrike">
                          <a:solidFill>
                            <a:srgbClr val="000000"/>
                          </a:solidFill>
                          <a:effectLst/>
                          <a:latin typeface="Arial" panose="020B0604020202020204" pitchFamily="34" charset="0"/>
                        </a:rPr>
                        <a:t>Body part </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48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160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61292240"/>
                  </a:ext>
                </a:extLst>
              </a:tr>
              <a:tr h="508774">
                <a:tc>
                  <a:txBody>
                    <a:bodyPr/>
                    <a:lstStyle/>
                    <a:p>
                      <a:pPr algn="r" fontAlgn="ctr"/>
                      <a:r>
                        <a:rPr lang="en-ZA" sz="1600" b="0" i="1" u="none" strike="noStrike">
                          <a:solidFill>
                            <a:srgbClr val="000000"/>
                          </a:solidFill>
                          <a:effectLst/>
                          <a:latin typeface="Arial" panose="020B0604020202020204" pitchFamily="34" charset="0"/>
                        </a:rPr>
                        <a:t>Motor vehicle</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dirty="0">
                          <a:solidFill>
                            <a:srgbClr val="002060"/>
                          </a:solidFill>
                          <a:effectLst/>
                          <a:latin typeface="Arial" panose="020B0604020202020204" pitchFamily="34" charset="0"/>
                        </a:rPr>
                        <a:t>122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748653364"/>
                  </a:ext>
                </a:extLst>
              </a:tr>
            </a:tbl>
          </a:graphicData>
        </a:graphic>
      </p:graphicFrame>
    </p:spTree>
    <p:extLst>
      <p:ext uri="{BB962C8B-B14F-4D97-AF65-F5344CB8AC3E}">
        <p14:creationId xmlns:p14="http://schemas.microsoft.com/office/powerpoint/2010/main" val="20234841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Sexual offences</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35</a:t>
            </a:fld>
            <a:endParaRPr lang="en-ZA" dirty="0"/>
          </a:p>
        </p:txBody>
      </p:sp>
      <p:pic>
        <p:nvPicPr>
          <p:cNvPr id="5" name="Picture 4">
            <a:extLst>
              <a:ext uri="{FF2B5EF4-FFF2-40B4-BE49-F238E27FC236}">
                <a16:creationId xmlns:a16="http://schemas.microsoft.com/office/drawing/2014/main" id="{A3814BEF-9913-E584-D83D-22959B03DB70}"/>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18166552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Sexual offences</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TOP 30 stations</a:t>
            </a:r>
            <a:endParaRPr lang="en-ZA" sz="1400"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36</a:t>
            </a:fld>
            <a:endParaRPr lang="en-ZA" dirty="0"/>
          </a:p>
        </p:txBody>
      </p:sp>
      <p:pic>
        <p:nvPicPr>
          <p:cNvPr id="6" name="Picture 5">
            <a:extLst>
              <a:ext uri="{FF2B5EF4-FFF2-40B4-BE49-F238E27FC236}">
                <a16:creationId xmlns:a16="http://schemas.microsoft.com/office/drawing/2014/main" id="{61922134-B0F7-78A5-D2CA-B4774625688F}"/>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5996304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Rape</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37</a:t>
            </a:fld>
            <a:endParaRPr lang="en-ZA" dirty="0"/>
          </a:p>
        </p:txBody>
      </p:sp>
      <p:pic>
        <p:nvPicPr>
          <p:cNvPr id="5" name="Picture 4">
            <a:extLst>
              <a:ext uri="{FF2B5EF4-FFF2-40B4-BE49-F238E27FC236}">
                <a16:creationId xmlns:a16="http://schemas.microsoft.com/office/drawing/2014/main" id="{007A2E32-6D94-F004-B0CE-6BB89E79ABFA}"/>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31585525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Rape</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Per ratio: Provincial distribution (April to June)</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38</a:t>
            </a:fld>
            <a:endParaRPr lang="en-ZA" dirty="0"/>
          </a:p>
        </p:txBody>
      </p:sp>
      <p:sp>
        <p:nvSpPr>
          <p:cNvPr id="5" name="TextBox 4">
            <a:extLst>
              <a:ext uri="{FF2B5EF4-FFF2-40B4-BE49-F238E27FC236}">
                <a16:creationId xmlns:a16="http://schemas.microsoft.com/office/drawing/2014/main" id="{98231B31-CC1A-FE10-05D7-D0CEC742A560}"/>
              </a:ext>
            </a:extLst>
          </p:cNvPr>
          <p:cNvSpPr txBox="1"/>
          <p:nvPr/>
        </p:nvSpPr>
        <p:spPr>
          <a:xfrm>
            <a:off x="0" y="6606523"/>
            <a:ext cx="11234004" cy="276999"/>
          </a:xfrm>
          <a:prstGeom prst="rect">
            <a:avLst/>
          </a:prstGeom>
          <a:noFill/>
        </p:spPr>
        <p:txBody>
          <a:bodyPr wrap="square" rtlCol="0">
            <a:spAutoFit/>
          </a:bodyPr>
          <a:lstStyle/>
          <a:p>
            <a:r>
              <a:rPr lang="en-US" sz="1200" b="1" i="0" u="none" strike="noStrike" baseline="0" dirty="0">
                <a:solidFill>
                  <a:srgbClr val="E36C09"/>
                </a:solidFill>
                <a:latin typeface="Calibri" panose="020F0502020204030204" pitchFamily="34" charset="0"/>
              </a:rPr>
              <a:t>PER CAPITA (*RATIO PER 100 000 OF THE POPULATION). MID-YEAR POPULATION ESTIMATES, 2021 SERIES </a:t>
            </a:r>
            <a:endParaRPr lang="en-ZA" sz="1200" dirty="0"/>
          </a:p>
        </p:txBody>
      </p:sp>
      <p:pic>
        <p:nvPicPr>
          <p:cNvPr id="9" name="Picture 8">
            <a:extLst>
              <a:ext uri="{FF2B5EF4-FFF2-40B4-BE49-F238E27FC236}">
                <a16:creationId xmlns:a16="http://schemas.microsoft.com/office/drawing/2014/main" id="{9AA19F00-64DD-58CE-EAB2-52F23932659B}"/>
              </a:ext>
            </a:extLst>
          </p:cNvPr>
          <p:cNvPicPr>
            <a:picLocks noChangeAspect="1"/>
          </p:cNvPicPr>
          <p:nvPr/>
        </p:nvPicPr>
        <p:blipFill>
          <a:blip r:embed="rId3"/>
          <a:stretch>
            <a:fillRect/>
          </a:stretch>
        </p:blipFill>
        <p:spPr>
          <a:xfrm>
            <a:off x="190500" y="952501"/>
            <a:ext cx="11874500" cy="5550279"/>
          </a:xfrm>
          <a:prstGeom prst="rect">
            <a:avLst/>
          </a:prstGeom>
        </p:spPr>
      </p:pic>
    </p:spTree>
    <p:extLst>
      <p:ext uri="{BB962C8B-B14F-4D97-AF65-F5344CB8AC3E}">
        <p14:creationId xmlns:p14="http://schemas.microsoft.com/office/powerpoint/2010/main" val="27489031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D81ABFFC-C7C9-FF53-642B-F203C69D4D54}"/>
              </a:ext>
            </a:extLst>
          </p:cNvPr>
          <p:cNvPicPr>
            <a:picLocks noChangeAspect="1"/>
          </p:cNvPicPr>
          <p:nvPr/>
        </p:nvPicPr>
        <p:blipFill>
          <a:blip r:embed="rId3">
            <a:clrChange>
              <a:clrFrom>
                <a:srgbClr val="FFFFFF"/>
              </a:clrFrom>
              <a:clrTo>
                <a:srgbClr val="FFFFFF">
                  <a:alpha val="0"/>
                </a:srgbClr>
              </a:clrTo>
            </a:clrChange>
          </a:blip>
          <a:srcRect l="11103" r="11231"/>
          <a:stretch/>
        </p:blipFill>
        <p:spPr>
          <a:xfrm>
            <a:off x="3579209" y="0"/>
            <a:ext cx="8612791" cy="6858000"/>
          </a:xfrm>
          <a:prstGeom prst="rect">
            <a:avLst/>
          </a:prstGeom>
        </p:spPr>
      </p:pic>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Rape</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Per ratio: Provincial distribution (</a:t>
            </a:r>
            <a:r>
              <a:rPr lang="en-GB" b="1" dirty="0"/>
              <a:t>April 2026 to June 2026</a:t>
            </a:r>
            <a:r>
              <a:rPr lang="en-ZA" b="1" dirty="0"/>
              <a:t>)</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39</a:t>
            </a:fld>
            <a:endParaRPr lang="en-ZA" dirty="0"/>
          </a:p>
        </p:txBody>
      </p:sp>
      <p:sp>
        <p:nvSpPr>
          <p:cNvPr id="6" name="TextBox 5">
            <a:extLst>
              <a:ext uri="{FF2B5EF4-FFF2-40B4-BE49-F238E27FC236}">
                <a16:creationId xmlns:a16="http://schemas.microsoft.com/office/drawing/2014/main" id="{4EC8D33C-ABEB-30DE-F9D5-080514A888D7}"/>
              </a:ext>
            </a:extLst>
          </p:cNvPr>
          <p:cNvSpPr txBox="1"/>
          <p:nvPr/>
        </p:nvSpPr>
        <p:spPr>
          <a:xfrm>
            <a:off x="-1" y="6171138"/>
            <a:ext cx="3162301" cy="646331"/>
          </a:xfrm>
          <a:prstGeom prst="rect">
            <a:avLst/>
          </a:prstGeom>
          <a:noFill/>
        </p:spPr>
        <p:txBody>
          <a:bodyPr wrap="square" rtlCol="0">
            <a:spAutoFit/>
          </a:bodyPr>
          <a:lstStyle/>
          <a:p>
            <a:pPr algn="ctr"/>
            <a:r>
              <a:rPr lang="en-US" sz="1200" b="1" i="0" u="none" strike="noStrike" baseline="0" dirty="0">
                <a:solidFill>
                  <a:srgbClr val="E36C09"/>
                </a:solidFill>
                <a:latin typeface="Calibri" panose="020F0502020204030204" pitchFamily="34" charset="0"/>
              </a:rPr>
              <a:t>PER CAPITA (*RATIO PER 100 000 OF THE POPULATION). MID-YEAR POPULATION ESTIMATES, 2021 SERIES </a:t>
            </a:r>
            <a:endParaRPr lang="en-ZA" sz="1200" dirty="0"/>
          </a:p>
        </p:txBody>
      </p:sp>
      <p:pic>
        <p:nvPicPr>
          <p:cNvPr id="1026" name="Picture 2" descr="East West North South Symbol icon PNG and SVG Vector Free ...">
            <a:extLst>
              <a:ext uri="{FF2B5EF4-FFF2-40B4-BE49-F238E27FC236}">
                <a16:creationId xmlns:a16="http://schemas.microsoft.com/office/drawing/2014/main" id="{7E05ECED-EDA2-C9BF-3EF2-D9C67D3DE8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33113" y="5324191"/>
            <a:ext cx="846947" cy="846947"/>
          </a:xfrm>
          <a:prstGeom prst="rect">
            <a:avLst/>
          </a:prstGeom>
          <a:noFill/>
          <a:extLst>
            <a:ext uri="{909E8E84-426E-40DD-AFC4-6F175D3DCCD1}">
              <a14:hiddenFill xmlns:a14="http://schemas.microsoft.com/office/drawing/2010/main">
                <a:solidFill>
                  <a:srgbClr val="FFFFFF"/>
                </a:solidFill>
              </a14:hiddenFill>
            </a:ext>
          </a:extLst>
        </p:spPr>
      </p:pic>
      <p:sp>
        <p:nvSpPr>
          <p:cNvPr id="15" name="Oval 14">
            <a:extLst>
              <a:ext uri="{FF2B5EF4-FFF2-40B4-BE49-F238E27FC236}">
                <a16:creationId xmlns:a16="http://schemas.microsoft.com/office/drawing/2014/main" id="{1B7B853C-7974-F4D4-AC31-F79DCC148332}"/>
              </a:ext>
            </a:extLst>
          </p:cNvPr>
          <p:cNvSpPr/>
          <p:nvPr/>
        </p:nvSpPr>
        <p:spPr>
          <a:xfrm>
            <a:off x="353370" y="2112714"/>
            <a:ext cx="447869" cy="169426"/>
          </a:xfrm>
          <a:prstGeom prst="ellipse">
            <a:avLst/>
          </a:prstGeom>
          <a:solidFill>
            <a:srgbClr val="FFCCCC"/>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6" name="Oval 15">
            <a:extLst>
              <a:ext uri="{FF2B5EF4-FFF2-40B4-BE49-F238E27FC236}">
                <a16:creationId xmlns:a16="http://schemas.microsoft.com/office/drawing/2014/main" id="{EDF831F0-D83C-92AE-EE1F-4EE361290E37}"/>
              </a:ext>
            </a:extLst>
          </p:cNvPr>
          <p:cNvSpPr/>
          <p:nvPr/>
        </p:nvSpPr>
        <p:spPr>
          <a:xfrm>
            <a:off x="353370" y="2336649"/>
            <a:ext cx="447869" cy="169426"/>
          </a:xfrm>
          <a:prstGeom prst="ellipse">
            <a:avLst/>
          </a:prstGeom>
          <a:solidFill>
            <a:srgbClr val="FF907D"/>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7" name="Oval 16">
            <a:extLst>
              <a:ext uri="{FF2B5EF4-FFF2-40B4-BE49-F238E27FC236}">
                <a16:creationId xmlns:a16="http://schemas.microsoft.com/office/drawing/2014/main" id="{50AB0276-3D24-B9E8-16FE-C6843FCBFA7D}"/>
              </a:ext>
            </a:extLst>
          </p:cNvPr>
          <p:cNvSpPr/>
          <p:nvPr/>
        </p:nvSpPr>
        <p:spPr>
          <a:xfrm>
            <a:off x="353370" y="2560584"/>
            <a:ext cx="447869" cy="169426"/>
          </a:xfrm>
          <a:prstGeom prst="ellipse">
            <a:avLst/>
          </a:prstGeom>
          <a:solidFill>
            <a:srgbClr val="F2553D"/>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8" name="Oval 17">
            <a:extLst>
              <a:ext uri="{FF2B5EF4-FFF2-40B4-BE49-F238E27FC236}">
                <a16:creationId xmlns:a16="http://schemas.microsoft.com/office/drawing/2014/main" id="{AF42CE39-A5B4-54AC-C1AF-64C03F06567C}"/>
              </a:ext>
            </a:extLst>
          </p:cNvPr>
          <p:cNvSpPr/>
          <p:nvPr/>
        </p:nvSpPr>
        <p:spPr>
          <a:xfrm>
            <a:off x="353370" y="2784519"/>
            <a:ext cx="447869" cy="169426"/>
          </a:xfrm>
          <a:prstGeom prst="ellipse">
            <a:avLst/>
          </a:prstGeom>
          <a:solidFill>
            <a:srgbClr val="DB0000"/>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9" name="TextBox 18">
            <a:extLst>
              <a:ext uri="{FF2B5EF4-FFF2-40B4-BE49-F238E27FC236}">
                <a16:creationId xmlns:a16="http://schemas.microsoft.com/office/drawing/2014/main" id="{F6646130-4FBD-268E-B674-B50318829633}"/>
              </a:ext>
            </a:extLst>
          </p:cNvPr>
          <p:cNvSpPr txBox="1"/>
          <p:nvPr/>
        </p:nvSpPr>
        <p:spPr>
          <a:xfrm>
            <a:off x="801239" y="2022415"/>
            <a:ext cx="824851" cy="338554"/>
          </a:xfrm>
          <a:prstGeom prst="rect">
            <a:avLst/>
          </a:prstGeom>
          <a:noFill/>
        </p:spPr>
        <p:txBody>
          <a:bodyPr wrap="square" rtlCol="0">
            <a:spAutoFit/>
          </a:bodyPr>
          <a:lstStyle/>
          <a:p>
            <a:pPr algn="ctr"/>
            <a:r>
              <a:rPr lang="en-ZA" sz="1600" b="1" dirty="0"/>
              <a:t>7 – 10</a:t>
            </a:r>
          </a:p>
        </p:txBody>
      </p:sp>
      <p:sp>
        <p:nvSpPr>
          <p:cNvPr id="20" name="TextBox 19">
            <a:extLst>
              <a:ext uri="{FF2B5EF4-FFF2-40B4-BE49-F238E27FC236}">
                <a16:creationId xmlns:a16="http://schemas.microsoft.com/office/drawing/2014/main" id="{A959E12A-F035-4B02-B7D0-4F5A0AAF44CB}"/>
              </a:ext>
            </a:extLst>
          </p:cNvPr>
          <p:cNvSpPr txBox="1"/>
          <p:nvPr/>
        </p:nvSpPr>
        <p:spPr>
          <a:xfrm>
            <a:off x="801239" y="2246350"/>
            <a:ext cx="824851" cy="338554"/>
          </a:xfrm>
          <a:prstGeom prst="rect">
            <a:avLst/>
          </a:prstGeom>
          <a:noFill/>
        </p:spPr>
        <p:txBody>
          <a:bodyPr wrap="square" rtlCol="0">
            <a:spAutoFit/>
          </a:bodyPr>
          <a:lstStyle/>
          <a:p>
            <a:pPr algn="ctr"/>
            <a:r>
              <a:rPr lang="en-ZA" sz="1600" b="1" dirty="0"/>
              <a:t>11 – 14</a:t>
            </a:r>
          </a:p>
        </p:txBody>
      </p:sp>
      <p:sp>
        <p:nvSpPr>
          <p:cNvPr id="21" name="TextBox 20">
            <a:extLst>
              <a:ext uri="{FF2B5EF4-FFF2-40B4-BE49-F238E27FC236}">
                <a16:creationId xmlns:a16="http://schemas.microsoft.com/office/drawing/2014/main" id="{D9CAD6BA-948E-1F6B-B0F4-4A8A9B96F301}"/>
              </a:ext>
            </a:extLst>
          </p:cNvPr>
          <p:cNvSpPr txBox="1"/>
          <p:nvPr/>
        </p:nvSpPr>
        <p:spPr>
          <a:xfrm>
            <a:off x="801239" y="2470285"/>
            <a:ext cx="824851" cy="338554"/>
          </a:xfrm>
          <a:prstGeom prst="rect">
            <a:avLst/>
          </a:prstGeom>
          <a:noFill/>
        </p:spPr>
        <p:txBody>
          <a:bodyPr wrap="square" rtlCol="0">
            <a:spAutoFit/>
          </a:bodyPr>
          <a:lstStyle/>
          <a:p>
            <a:pPr algn="ctr"/>
            <a:r>
              <a:rPr lang="en-ZA" sz="1600" b="1" dirty="0"/>
              <a:t>15 – 18</a:t>
            </a:r>
          </a:p>
        </p:txBody>
      </p:sp>
      <p:sp>
        <p:nvSpPr>
          <p:cNvPr id="22" name="TextBox 21">
            <a:extLst>
              <a:ext uri="{FF2B5EF4-FFF2-40B4-BE49-F238E27FC236}">
                <a16:creationId xmlns:a16="http://schemas.microsoft.com/office/drawing/2014/main" id="{8A55512B-969C-F6FF-3B59-63A66FA97DEE}"/>
              </a:ext>
            </a:extLst>
          </p:cNvPr>
          <p:cNvSpPr txBox="1"/>
          <p:nvPr/>
        </p:nvSpPr>
        <p:spPr>
          <a:xfrm>
            <a:off x="801239" y="2694220"/>
            <a:ext cx="824851" cy="338554"/>
          </a:xfrm>
          <a:prstGeom prst="rect">
            <a:avLst/>
          </a:prstGeom>
          <a:noFill/>
        </p:spPr>
        <p:txBody>
          <a:bodyPr wrap="square" rtlCol="0">
            <a:spAutoFit/>
          </a:bodyPr>
          <a:lstStyle/>
          <a:p>
            <a:pPr algn="ctr"/>
            <a:r>
              <a:rPr lang="en-ZA" sz="1600" b="1" dirty="0"/>
              <a:t>19 – 22</a:t>
            </a:r>
          </a:p>
        </p:txBody>
      </p:sp>
      <p:sp>
        <p:nvSpPr>
          <p:cNvPr id="23" name="TextBox 22">
            <a:extLst>
              <a:ext uri="{FF2B5EF4-FFF2-40B4-BE49-F238E27FC236}">
                <a16:creationId xmlns:a16="http://schemas.microsoft.com/office/drawing/2014/main" id="{0F03CFC9-9E8E-32F7-41BF-51609E39C7DE}"/>
              </a:ext>
            </a:extLst>
          </p:cNvPr>
          <p:cNvSpPr txBox="1"/>
          <p:nvPr/>
        </p:nvSpPr>
        <p:spPr>
          <a:xfrm>
            <a:off x="335665" y="1437640"/>
            <a:ext cx="1446828" cy="584775"/>
          </a:xfrm>
          <a:prstGeom prst="rect">
            <a:avLst/>
          </a:prstGeom>
          <a:noFill/>
        </p:spPr>
        <p:txBody>
          <a:bodyPr wrap="square" rtlCol="0">
            <a:spAutoFit/>
          </a:bodyPr>
          <a:lstStyle/>
          <a:p>
            <a:pPr algn="ctr"/>
            <a:r>
              <a:rPr lang="en-ZA" sz="1600" b="1" dirty="0"/>
              <a:t>Province murder ratio</a:t>
            </a:r>
          </a:p>
        </p:txBody>
      </p:sp>
      <p:pic>
        <p:nvPicPr>
          <p:cNvPr id="10" name="Picture 9">
            <a:extLst>
              <a:ext uri="{FF2B5EF4-FFF2-40B4-BE49-F238E27FC236}">
                <a16:creationId xmlns:a16="http://schemas.microsoft.com/office/drawing/2014/main" id="{AABD5FCD-B03C-035B-487E-DE95A7F9B804}"/>
              </a:ext>
            </a:extLst>
          </p:cNvPr>
          <p:cNvPicPr>
            <a:picLocks noChangeAspect="1"/>
          </p:cNvPicPr>
          <p:nvPr/>
        </p:nvPicPr>
        <p:blipFill>
          <a:blip r:embed="rId5"/>
          <a:stretch>
            <a:fillRect/>
          </a:stretch>
        </p:blipFill>
        <p:spPr>
          <a:xfrm>
            <a:off x="0" y="3904055"/>
            <a:ext cx="3836358" cy="2345911"/>
          </a:xfrm>
          <a:prstGeom prst="rect">
            <a:avLst/>
          </a:prstGeom>
        </p:spPr>
      </p:pic>
    </p:spTree>
    <p:extLst>
      <p:ext uri="{BB962C8B-B14F-4D97-AF65-F5344CB8AC3E}">
        <p14:creationId xmlns:p14="http://schemas.microsoft.com/office/powerpoint/2010/main" val="1805175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Methodology</a:t>
            </a:r>
          </a:p>
        </p:txBody>
      </p:sp>
      <p:sp>
        <p:nvSpPr>
          <p:cNvPr id="5" name="Text Placeholder 3">
            <a:extLst>
              <a:ext uri="{FF2B5EF4-FFF2-40B4-BE49-F238E27FC236}">
                <a16:creationId xmlns:a16="http://schemas.microsoft.com/office/drawing/2014/main" id="{74D9341D-BE75-EEB6-CD32-DC2FC1E73A66}"/>
              </a:ext>
            </a:extLst>
          </p:cNvPr>
          <p:cNvSpPr>
            <a:spLocks noGrp="1"/>
          </p:cNvSpPr>
          <p:nvPr>
            <p:ph idx="1"/>
          </p:nvPr>
        </p:nvSpPr>
        <p:spPr/>
        <p:txBody>
          <a:bodyPr>
            <a:normAutofit/>
          </a:bodyPr>
          <a:lstStyle/>
          <a:p>
            <a:r>
              <a:rPr lang="en-ZA" dirty="0"/>
              <a:t>Continue …</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4</a:t>
            </a:fld>
            <a:endParaRPr lang="en-ZA" dirty="0"/>
          </a:p>
        </p:txBody>
      </p:sp>
      <mc:AlternateContent xmlns:mc="http://schemas.openxmlformats.org/markup-compatibility/2006" xmlns:a14="http://schemas.microsoft.com/office/drawing/2010/main">
        <mc:Choice Requires="a14">
          <p:sp>
            <p:nvSpPr>
              <p:cNvPr id="6" name="Rectangle 5"/>
              <p:cNvSpPr/>
              <p:nvPr/>
            </p:nvSpPr>
            <p:spPr>
              <a:xfrm>
                <a:off x="433388" y="886732"/>
                <a:ext cx="11491134" cy="5897705"/>
              </a:xfrm>
              <a:prstGeom prst="rect">
                <a:avLst/>
              </a:prstGeom>
            </p:spPr>
            <p:txBody>
              <a:bodyPr wrap="square" anchor="ctr">
                <a:spAutoFit/>
              </a:bodyPr>
              <a:lstStyle/>
              <a:p>
                <a:pPr marL="285750" indent="-285750" algn="just">
                  <a:buFont typeface="Wingdings" panose="05000000000000000000" pitchFamily="2" charset="2"/>
                  <a:buChar char="q"/>
                </a:pPr>
                <a:r>
                  <a:rPr lang="en-ZA" sz="1600" dirty="0">
                    <a:solidFill>
                      <a:srgbClr val="002060"/>
                    </a:solidFill>
                    <a:latin typeface="Calibri" panose="020F0502020204030204" pitchFamily="34" charset="0"/>
                    <a:ea typeface="Calibri" panose="020F0502020204030204" pitchFamily="34" charset="0"/>
                    <a:cs typeface="Calibri" panose="020F0502020204030204" pitchFamily="34" charset="0"/>
                  </a:rPr>
                  <a:t>To measure and explain the changing crime trend direction, the count difference between the years including the percentage increase and decrease is computed.  To compare the provincial crime per 100 000 a ratio is calculated and also  percentage contribution is calculated.</a:t>
                </a:r>
              </a:p>
              <a:p>
                <a:pPr marL="285750" indent="-285750" algn="just">
                  <a:buFont typeface="Wingdings" panose="05000000000000000000" pitchFamily="2" charset="2"/>
                  <a:buChar char="q"/>
                </a:pPr>
                <a:endParaRPr lang="en-ZA"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q"/>
                </a:pPr>
                <a:r>
                  <a:rPr lang="en-ZA" sz="1600" dirty="0">
                    <a:solidFill>
                      <a:srgbClr val="002060"/>
                    </a:solidFill>
                    <a:latin typeface="Calibri" panose="020F0502020204030204" pitchFamily="34" charset="0"/>
                    <a:ea typeface="Calibri" panose="020F0502020204030204" pitchFamily="34" charset="0"/>
                    <a:cs typeface="Calibri" panose="020F0502020204030204" pitchFamily="34" charset="0"/>
                  </a:rPr>
                  <a:t>The </a:t>
                </a:r>
                <a:r>
                  <a:rPr lang="en-ZA" sz="1600" b="1" dirty="0">
                    <a:solidFill>
                      <a:srgbClr val="002060"/>
                    </a:solidFill>
                    <a:latin typeface="Calibri" panose="020F0502020204030204" pitchFamily="34" charset="0"/>
                    <a:ea typeface="Calibri" panose="020F0502020204030204" pitchFamily="34" charset="0"/>
                    <a:cs typeface="Calibri" panose="020F0502020204030204" pitchFamily="34" charset="0"/>
                  </a:rPr>
                  <a:t>percentage changes </a:t>
                </a:r>
                <a:r>
                  <a:rPr lang="en-ZA" sz="1600" dirty="0">
                    <a:solidFill>
                      <a:srgbClr val="002060"/>
                    </a:solidFill>
                    <a:latin typeface="Calibri" panose="020F0502020204030204" pitchFamily="34" charset="0"/>
                    <a:ea typeface="Calibri" panose="020F0502020204030204" pitchFamily="34" charset="0"/>
                    <a:cs typeface="Calibri" panose="020F0502020204030204" pitchFamily="34" charset="0"/>
                  </a:rPr>
                  <a:t>are computed by comparing the preceding and current (period under review) financial year figures. The following formula is used:</a:t>
                </a:r>
              </a:p>
              <a:p>
                <a:pPr algn="just">
                  <a:buClr>
                    <a:srgbClr val="00B0F0"/>
                  </a:buClr>
                </a:pPr>
                <a:r>
                  <a:rPr lang="en-ZA"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ZA" sz="1600" b="1" dirty="0">
                    <a:solidFill>
                      <a:srgbClr val="002060"/>
                    </a:solidFill>
                    <a:latin typeface="Calibri" panose="020F0502020204030204" pitchFamily="34" charset="0"/>
                    <a:ea typeface="Calibri" panose="020F0502020204030204" pitchFamily="34" charset="0"/>
                    <a:cs typeface="Calibri" panose="020F0502020204030204" pitchFamily="34" charset="0"/>
                  </a:rPr>
                  <a:t>Percentage Change </a:t>
                </a:r>
                <a:r>
                  <a:rPr lang="en-ZA" sz="1600" dirty="0">
                    <a:solidFill>
                      <a:srgbClr val="002060"/>
                    </a:solidFill>
                    <a:latin typeface="Calibri" panose="020F0502020204030204" pitchFamily="34" charset="0"/>
                    <a:ea typeface="Calibri" panose="020F0502020204030204" pitchFamily="34" charset="0"/>
                    <a:cs typeface="Calibri" panose="020F0502020204030204" pitchFamily="34" charset="0"/>
                  </a:rPr>
                  <a:t>(% Increase/Decrease)  </a:t>
                </a:r>
                <a14:m>
                  <m:oMath xmlns:m="http://schemas.openxmlformats.org/officeDocument/2006/math">
                    <m:r>
                      <a:rPr lang="en-ZA" sz="1600" i="1" smtClean="0">
                        <a:solidFill>
                          <a:srgbClr val="002060"/>
                        </a:solidFill>
                        <a:latin typeface="Cambria Math" panose="02040503050406030204" pitchFamily="18" charset="0"/>
                        <a:cs typeface="Calibri" panose="020F0502020204030204" pitchFamily="34" charset="0"/>
                      </a:rPr>
                      <m:t>=</m:t>
                    </m:r>
                    <m:f>
                      <m:fPr>
                        <m:ctrlPr>
                          <a:rPr lang="en-ZA" sz="1600" b="0" i="1" smtClean="0">
                            <a:solidFill>
                              <a:srgbClr val="002060"/>
                            </a:solidFill>
                            <a:latin typeface="Cambria Math" panose="02040503050406030204" pitchFamily="18" charset="0"/>
                            <a:cs typeface="Calibri" panose="020F0502020204030204" pitchFamily="34" charset="0"/>
                          </a:rPr>
                        </m:ctrlPr>
                      </m:fPr>
                      <m:num>
                        <m:r>
                          <a:rPr lang="en-ZA" sz="1600" b="0" i="1" smtClean="0">
                            <a:solidFill>
                              <a:srgbClr val="002060"/>
                            </a:solidFill>
                            <a:latin typeface="Cambria Math" panose="02040503050406030204" pitchFamily="18" charset="0"/>
                            <a:cs typeface="Calibri" panose="020F0502020204030204" pitchFamily="34" charset="0"/>
                          </a:rPr>
                          <m:t>𝐶𝑢𝑟𝑟𝑒𝑛𝑡</m:t>
                        </m:r>
                        <m:r>
                          <a:rPr lang="en-ZA" sz="1600" b="0" i="1" smtClean="0">
                            <a:solidFill>
                              <a:srgbClr val="002060"/>
                            </a:solidFill>
                            <a:latin typeface="Cambria Math" panose="02040503050406030204" pitchFamily="18" charset="0"/>
                            <a:cs typeface="Calibri" panose="020F0502020204030204" pitchFamily="34" charset="0"/>
                          </a:rPr>
                          <m:t> </m:t>
                        </m:r>
                        <m:r>
                          <a:rPr lang="en-ZA" sz="1600" b="0" i="1" smtClean="0">
                            <a:solidFill>
                              <a:srgbClr val="002060"/>
                            </a:solidFill>
                            <a:latin typeface="Cambria Math" panose="02040503050406030204" pitchFamily="18" charset="0"/>
                            <a:cs typeface="Calibri" panose="020F0502020204030204" pitchFamily="34" charset="0"/>
                          </a:rPr>
                          <m:t>𝐹𝑖𝑔𝑢𝑟𝑒</m:t>
                        </m:r>
                        <m:r>
                          <a:rPr lang="en-ZA" sz="1600" b="0" i="1" smtClean="0">
                            <a:solidFill>
                              <a:srgbClr val="002060"/>
                            </a:solidFill>
                            <a:latin typeface="Cambria Math" panose="02040503050406030204" pitchFamily="18" charset="0"/>
                            <a:cs typeface="Calibri" panose="020F0502020204030204" pitchFamily="34" charset="0"/>
                          </a:rPr>
                          <m:t> −</m:t>
                        </m:r>
                        <m:r>
                          <a:rPr lang="en-ZA" sz="1600" b="0" i="1" smtClean="0">
                            <a:solidFill>
                              <a:srgbClr val="002060"/>
                            </a:solidFill>
                            <a:latin typeface="Cambria Math" panose="02040503050406030204" pitchFamily="18" charset="0"/>
                            <a:cs typeface="Calibri" panose="020F0502020204030204" pitchFamily="34" charset="0"/>
                          </a:rPr>
                          <m:t>𝑃𝑎𝑠𝑡</m:t>
                        </m:r>
                        <m:r>
                          <a:rPr lang="en-ZA" sz="1600" b="0" i="1" smtClean="0">
                            <a:solidFill>
                              <a:srgbClr val="002060"/>
                            </a:solidFill>
                            <a:latin typeface="Cambria Math" panose="02040503050406030204" pitchFamily="18" charset="0"/>
                            <a:cs typeface="Calibri" panose="020F0502020204030204" pitchFamily="34" charset="0"/>
                          </a:rPr>
                          <m:t> </m:t>
                        </m:r>
                        <m:r>
                          <a:rPr lang="en-ZA" sz="1600" b="0" i="1" smtClean="0">
                            <a:solidFill>
                              <a:srgbClr val="002060"/>
                            </a:solidFill>
                            <a:latin typeface="Cambria Math" panose="02040503050406030204" pitchFamily="18" charset="0"/>
                            <a:cs typeface="Calibri" panose="020F0502020204030204" pitchFamily="34" charset="0"/>
                          </a:rPr>
                          <m:t>𝐹𝑖𝑔𝑢𝑟𝑒</m:t>
                        </m:r>
                        <m:r>
                          <a:rPr lang="en-ZA" sz="1600" b="0" i="1" smtClean="0">
                            <a:solidFill>
                              <a:srgbClr val="002060"/>
                            </a:solidFill>
                            <a:latin typeface="Cambria Math" panose="02040503050406030204" pitchFamily="18" charset="0"/>
                            <a:cs typeface="Calibri" panose="020F0502020204030204" pitchFamily="34" charset="0"/>
                          </a:rPr>
                          <m:t> </m:t>
                        </m:r>
                      </m:num>
                      <m:den>
                        <m:r>
                          <a:rPr lang="en-ZA" sz="1600" b="0" i="1" smtClean="0">
                            <a:solidFill>
                              <a:srgbClr val="002060"/>
                            </a:solidFill>
                            <a:latin typeface="Cambria Math" panose="02040503050406030204" pitchFamily="18" charset="0"/>
                            <a:cs typeface="Calibri" panose="020F0502020204030204" pitchFamily="34" charset="0"/>
                          </a:rPr>
                          <m:t>𝑃𝑎𝑠𝑡</m:t>
                        </m:r>
                        <m:r>
                          <a:rPr lang="en-ZA" sz="1600" b="0" i="1" smtClean="0">
                            <a:solidFill>
                              <a:srgbClr val="002060"/>
                            </a:solidFill>
                            <a:latin typeface="Cambria Math" panose="02040503050406030204" pitchFamily="18" charset="0"/>
                            <a:cs typeface="Calibri" panose="020F0502020204030204" pitchFamily="34" charset="0"/>
                          </a:rPr>
                          <m:t> </m:t>
                        </m:r>
                        <m:r>
                          <a:rPr lang="en-ZA" sz="1600" b="0" i="1" smtClean="0">
                            <a:solidFill>
                              <a:srgbClr val="002060"/>
                            </a:solidFill>
                            <a:latin typeface="Cambria Math" panose="02040503050406030204" pitchFamily="18" charset="0"/>
                            <a:cs typeface="Calibri" panose="020F0502020204030204" pitchFamily="34" charset="0"/>
                          </a:rPr>
                          <m:t>𝐹𝑖𝑔𝑢𝑟𝑒</m:t>
                        </m:r>
                      </m:den>
                    </m:f>
                    <m:r>
                      <a:rPr lang="en-ZA" sz="1600" b="0" i="1" smtClean="0">
                        <a:solidFill>
                          <a:srgbClr val="002060"/>
                        </a:solidFill>
                        <a:latin typeface="Cambria Math" panose="02040503050406030204" pitchFamily="18" charset="0"/>
                        <a:cs typeface="Calibri" panose="020F0502020204030204" pitchFamily="34" charset="0"/>
                      </a:rPr>
                      <m:t>𝑥</m:t>
                    </m:r>
                    <m:r>
                      <a:rPr lang="en-ZA" sz="1600" b="0" i="1" smtClean="0">
                        <a:solidFill>
                          <a:srgbClr val="002060"/>
                        </a:solidFill>
                        <a:latin typeface="Cambria Math" panose="02040503050406030204" pitchFamily="18" charset="0"/>
                        <a:cs typeface="Calibri" panose="020F0502020204030204" pitchFamily="34" charset="0"/>
                      </a:rPr>
                      <m:t> 100</m:t>
                    </m:r>
                  </m:oMath>
                </a14:m>
                <a:endParaRPr lang="en-ZA"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742950" lvl="1" indent="-285750" algn="just">
                  <a:buFont typeface="Wingdings" panose="05000000000000000000" pitchFamily="2" charset="2"/>
                  <a:buChar char="§"/>
                </a:pPr>
                <a:r>
                  <a:rPr lang="en-ZA" sz="1600" dirty="0">
                    <a:solidFill>
                      <a:srgbClr val="002060"/>
                    </a:solidFill>
                    <a:latin typeface="Calibri" panose="020F0502020204030204" pitchFamily="34" charset="0"/>
                    <a:ea typeface="Calibri" panose="020F0502020204030204" pitchFamily="34" charset="0"/>
                    <a:cs typeface="Calibri" panose="020F0502020204030204" pitchFamily="34" charset="0"/>
                  </a:rPr>
                  <a:t>If the previous year’s figure is 0, only the actual figure for the current financial year is mentioned.</a:t>
                </a:r>
              </a:p>
              <a:p>
                <a:pPr marL="742950" lvl="1" indent="-285750">
                  <a:buFont typeface="Wingdings" panose="05000000000000000000" pitchFamily="2" charset="2"/>
                  <a:buChar char="§"/>
                </a:pP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If the current count at individual stations is less than 50, the count difference will be noted. Similarly, if the current count for a group of stations (Districts &amp; Provinces) is less than 100, the count difference will also be mentioned.</a:t>
                </a:r>
                <a:b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br>
                <a:endParaRPr lang="en-ZA"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q"/>
                </a:pPr>
                <a:r>
                  <a:rPr lang="en-ZA" sz="1600" b="1" dirty="0">
                    <a:solidFill>
                      <a:srgbClr val="002060"/>
                    </a:solidFill>
                    <a:latin typeface="Calibri" panose="020F0502020204030204" pitchFamily="34" charset="0"/>
                    <a:ea typeface="Calibri" panose="020F0502020204030204" pitchFamily="34" charset="0"/>
                    <a:cs typeface="Calibri" panose="020F0502020204030204" pitchFamily="34" charset="0"/>
                  </a:rPr>
                  <a:t>Contribution Percentage </a:t>
                </a:r>
                <a:r>
                  <a:rPr lang="en-ZA" sz="1600" dirty="0">
                    <a:solidFill>
                      <a:srgbClr val="002060"/>
                    </a:solidFill>
                    <a:latin typeface="Calibri" panose="020F0502020204030204" pitchFamily="34" charset="0"/>
                    <a:ea typeface="Calibri" panose="020F0502020204030204" pitchFamily="34" charset="0"/>
                    <a:cs typeface="Calibri" panose="020F0502020204030204" pitchFamily="34" charset="0"/>
                  </a:rPr>
                  <a:t>means the ratio, expressed as a percentage calculated to the nearest one-hundredth of one percent, of the sum. Its used to calculate the contribution of crime , station, district to the total/sum and is computed as follows : </a:t>
                </a:r>
              </a:p>
              <a:p>
                <a:pPr lvl="1" algn="just"/>
                <a:r>
                  <a:rPr lang="en-ZA" sz="1600" b="1" dirty="0">
                    <a:solidFill>
                      <a:srgbClr val="002060"/>
                    </a:solidFill>
                    <a:latin typeface="Calibri" panose="020F0502020204030204" pitchFamily="34" charset="0"/>
                    <a:ea typeface="Calibri" panose="020F0502020204030204" pitchFamily="34" charset="0"/>
                    <a:cs typeface="Calibri" panose="020F0502020204030204" pitchFamily="34" charset="0"/>
                  </a:rPr>
                  <a:t>% Contribution </a:t>
                </a:r>
                <a:r>
                  <a:rPr lang="en-ZA"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14:m>
                  <m:oMath xmlns:m="http://schemas.openxmlformats.org/officeDocument/2006/math">
                    <m:f>
                      <m:fPr>
                        <m:ctrlPr>
                          <a:rPr lang="en-ZA" sz="1600" b="0" i="1" smtClean="0">
                            <a:solidFill>
                              <a:srgbClr val="002060"/>
                            </a:solidFill>
                            <a:latin typeface="Cambria Math" panose="02040503050406030204" pitchFamily="18" charset="0"/>
                            <a:cs typeface="Calibri" panose="020F0502020204030204" pitchFamily="34" charset="0"/>
                          </a:rPr>
                        </m:ctrlPr>
                      </m:fPr>
                      <m:num>
                        <m:r>
                          <a:rPr lang="en-ZA" sz="1600" b="0" i="1" smtClean="0">
                            <a:solidFill>
                              <a:srgbClr val="002060"/>
                            </a:solidFill>
                            <a:latin typeface="Cambria Math" panose="02040503050406030204" pitchFamily="18" charset="0"/>
                            <a:cs typeface="Calibri" panose="020F0502020204030204" pitchFamily="34" charset="0"/>
                          </a:rPr>
                          <m:t>𝑁𝑢𝑚𝑏𝑒𝑟</m:t>
                        </m:r>
                      </m:num>
                      <m:den>
                        <m:r>
                          <a:rPr lang="en-ZA" sz="1600" b="0" i="1" smtClean="0">
                            <a:solidFill>
                              <a:srgbClr val="002060"/>
                            </a:solidFill>
                            <a:latin typeface="Cambria Math" panose="02040503050406030204" pitchFamily="18" charset="0"/>
                            <a:cs typeface="Calibri" panose="020F0502020204030204" pitchFamily="34" charset="0"/>
                          </a:rPr>
                          <m:t>𝑇𝑜𝑡𝑎𝑙</m:t>
                        </m:r>
                        <m:r>
                          <a:rPr lang="en-ZA" sz="1600" b="0" i="1" smtClean="0">
                            <a:solidFill>
                              <a:srgbClr val="002060"/>
                            </a:solidFill>
                            <a:latin typeface="Cambria Math" panose="02040503050406030204" pitchFamily="18" charset="0"/>
                            <a:cs typeface="Calibri" panose="020F0502020204030204" pitchFamily="34" charset="0"/>
                          </a:rPr>
                          <m:t> </m:t>
                        </m:r>
                      </m:den>
                    </m:f>
                    <m:r>
                      <a:rPr lang="en-ZA" sz="1600" b="0" i="1" smtClean="0">
                        <a:solidFill>
                          <a:srgbClr val="002060"/>
                        </a:solidFill>
                        <a:latin typeface="Cambria Math" panose="02040503050406030204" pitchFamily="18" charset="0"/>
                        <a:cs typeface="Calibri" panose="020F0502020204030204" pitchFamily="34" charset="0"/>
                      </a:rPr>
                      <m:t>𝑥</m:t>
                    </m:r>
                    <m:r>
                      <a:rPr lang="en-ZA" sz="1600" b="0" i="1" smtClean="0">
                        <a:solidFill>
                          <a:srgbClr val="002060"/>
                        </a:solidFill>
                        <a:latin typeface="Cambria Math" panose="02040503050406030204" pitchFamily="18" charset="0"/>
                        <a:cs typeface="Calibri" panose="020F0502020204030204" pitchFamily="34" charset="0"/>
                      </a:rPr>
                      <m:t> 100</m:t>
                    </m:r>
                  </m:oMath>
                </a14:m>
                <a:r>
                  <a:rPr lang="en-ZA" sz="1600" dirty="0">
                    <a:solidFill>
                      <a:srgbClr val="002060"/>
                    </a:solidFill>
                    <a:latin typeface="Calibri" panose="020F0502020204030204" pitchFamily="34" charset="0"/>
                    <a:ea typeface="Calibri" panose="020F0502020204030204" pitchFamily="34" charset="0"/>
                    <a:cs typeface="Calibri" panose="020F0502020204030204" pitchFamily="34" charset="0"/>
                  </a:rPr>
                  <a:t>  (Replace "number" with the specific value you want to calculate a percentage of and "total" with the overall value or sum).</a:t>
                </a:r>
              </a:p>
              <a:p>
                <a:pPr lvl="1" algn="just"/>
                <a:endParaRPr lang="en-ZA"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73050" lvl="1" indent="-273050" algn="just">
                  <a:buFont typeface="Wingdings" panose="05000000000000000000" pitchFamily="2" charset="2"/>
                  <a:buChar char="q"/>
                </a:pPr>
                <a:r>
                  <a:rPr lang="en-ZA" sz="1600" dirty="0">
                    <a:solidFill>
                      <a:srgbClr val="002060"/>
                    </a:solidFill>
                    <a:latin typeface="Calibri" panose="020F0502020204030204" pitchFamily="34" charset="0"/>
                    <a:ea typeface="Calibri" panose="020F0502020204030204" pitchFamily="34" charset="0"/>
                    <a:cs typeface="Calibri" panose="020F0502020204030204" pitchFamily="34" charset="0"/>
                  </a:rPr>
                  <a:t> The crime to </a:t>
                </a:r>
                <a:r>
                  <a:rPr lang="en-ZA" sz="1600" b="1" dirty="0">
                    <a:solidFill>
                      <a:srgbClr val="002060"/>
                    </a:solidFill>
                    <a:latin typeface="Calibri" panose="020F0502020204030204" pitchFamily="34" charset="0"/>
                    <a:ea typeface="Calibri" panose="020F0502020204030204" pitchFamily="34" charset="0"/>
                    <a:cs typeface="Calibri" panose="020F0502020204030204" pitchFamily="34" charset="0"/>
                  </a:rPr>
                  <a:t>population ratio </a:t>
                </a:r>
                <a:r>
                  <a:rPr lang="en-ZA" sz="1600" dirty="0">
                    <a:solidFill>
                      <a:srgbClr val="002060"/>
                    </a:solidFill>
                    <a:latin typeface="Calibri" panose="020F0502020204030204" pitchFamily="34" charset="0"/>
                    <a:ea typeface="Calibri" panose="020F0502020204030204" pitchFamily="34" charset="0"/>
                    <a:cs typeface="Calibri" panose="020F0502020204030204" pitchFamily="34" charset="0"/>
                  </a:rPr>
                  <a:t>is computed for provincial comparability in the number of crimes committed against persons during a specific financial year. </a:t>
                </a:r>
              </a:p>
              <a:p>
                <a:pPr marL="742950" lvl="1" indent="-285750" algn="just">
                  <a:buFont typeface="Wingdings" panose="05000000000000000000" pitchFamily="2" charset="2"/>
                  <a:buChar char="§"/>
                </a:pPr>
                <a:r>
                  <a:rPr lang="en-ZA" sz="1600" dirty="0">
                    <a:solidFill>
                      <a:srgbClr val="002060"/>
                    </a:solidFill>
                    <a:latin typeface="Calibri" panose="020F0502020204030204" pitchFamily="34" charset="0"/>
                    <a:ea typeface="Calibri" panose="020F0502020204030204" pitchFamily="34" charset="0"/>
                    <a:cs typeface="Calibri" panose="020F0502020204030204" pitchFamily="34" charset="0"/>
                  </a:rPr>
                  <a:t>The mid-year population estimates to make the computation of the ratios are obtained from Statistics South Africa (Stats SA) on a quarterly and annually based on the 2021 series. The following formula is used:</a:t>
                </a:r>
              </a:p>
              <a:p>
                <a:pPr lvl="1" algn="just">
                  <a:buClr>
                    <a:srgbClr val="00B0F0"/>
                  </a:buClr>
                </a:pPr>
                <a:endParaRPr lang="en-ZA"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lvl="0" algn="just">
                  <a:buClr>
                    <a:srgbClr val="00B0F0"/>
                  </a:buClr>
                </a:pPr>
                <a:r>
                  <a:rPr lang="en-ZA" sz="16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ZA" sz="1600" b="1" dirty="0">
                    <a:solidFill>
                      <a:srgbClr val="002060"/>
                    </a:solidFill>
                    <a:latin typeface="Calibri" panose="020F0502020204030204" pitchFamily="34" charset="0"/>
                    <a:ea typeface="Calibri" panose="020F0502020204030204" pitchFamily="34" charset="0"/>
                    <a:cs typeface="Calibri" panose="020F0502020204030204" pitchFamily="34" charset="0"/>
                  </a:rPr>
                  <a:t>Population R</a:t>
                </a:r>
                <a14:m>
                  <m:oMath xmlns:m="http://schemas.openxmlformats.org/officeDocument/2006/math">
                    <m:r>
                      <a:rPr lang="en-ZA" sz="1600" b="1" i="0" smtClean="0">
                        <a:solidFill>
                          <a:srgbClr val="002060"/>
                        </a:solidFill>
                        <a:latin typeface="Cambria Math" panose="02040503050406030204" pitchFamily="18" charset="0"/>
                        <a:cs typeface="Calibri" panose="020F0502020204030204" pitchFamily="34" charset="0"/>
                      </a:rPr>
                      <m:t>𝐚𝐭𝐢𝐨</m:t>
                    </m:r>
                    <m:r>
                      <a:rPr lang="en-ZA" sz="1600" i="1">
                        <a:solidFill>
                          <a:srgbClr val="002060"/>
                        </a:solidFill>
                        <a:latin typeface="Cambria Math" panose="02040503050406030204" pitchFamily="18" charset="0"/>
                        <a:cs typeface="Calibri" panose="020F0502020204030204" pitchFamily="34" charset="0"/>
                      </a:rPr>
                      <m:t>=</m:t>
                    </m:r>
                    <m:f>
                      <m:fPr>
                        <m:ctrlPr>
                          <a:rPr lang="en-ZA" sz="1600" i="1">
                            <a:solidFill>
                              <a:srgbClr val="002060"/>
                            </a:solidFill>
                            <a:latin typeface="Cambria Math" panose="02040503050406030204" pitchFamily="18" charset="0"/>
                            <a:cs typeface="Calibri" panose="020F0502020204030204" pitchFamily="34" charset="0"/>
                          </a:rPr>
                        </m:ctrlPr>
                      </m:fPr>
                      <m:num>
                        <m:r>
                          <a:rPr lang="en-ZA" sz="1600" i="1">
                            <a:solidFill>
                              <a:srgbClr val="002060"/>
                            </a:solidFill>
                            <a:latin typeface="Cambria Math" panose="02040503050406030204" pitchFamily="18" charset="0"/>
                            <a:cs typeface="Calibri" panose="020F0502020204030204" pitchFamily="34" charset="0"/>
                          </a:rPr>
                          <m:t>𝐶𝑢𝑟𝑟𝑒𝑛𝑡</m:t>
                        </m:r>
                        <m:r>
                          <a:rPr lang="en-ZA" sz="1600" i="1">
                            <a:solidFill>
                              <a:srgbClr val="002060"/>
                            </a:solidFill>
                            <a:latin typeface="Cambria Math" panose="02040503050406030204" pitchFamily="18" charset="0"/>
                            <a:cs typeface="Calibri" panose="020F0502020204030204" pitchFamily="34" charset="0"/>
                          </a:rPr>
                          <m:t> </m:t>
                        </m:r>
                        <m:r>
                          <a:rPr lang="en-ZA" sz="1600" i="1">
                            <a:solidFill>
                              <a:srgbClr val="002060"/>
                            </a:solidFill>
                            <a:latin typeface="Cambria Math" panose="02040503050406030204" pitchFamily="18" charset="0"/>
                            <a:cs typeface="Calibri" panose="020F0502020204030204" pitchFamily="34" charset="0"/>
                          </a:rPr>
                          <m:t>𝐹𝑖𝑔𝑢𝑟𝑒</m:t>
                        </m:r>
                        <m:r>
                          <a:rPr lang="en-ZA" sz="1600" i="1">
                            <a:solidFill>
                              <a:srgbClr val="002060"/>
                            </a:solidFill>
                            <a:latin typeface="Cambria Math" panose="02040503050406030204" pitchFamily="18" charset="0"/>
                            <a:cs typeface="Calibri" panose="020F0502020204030204" pitchFamily="34" charset="0"/>
                          </a:rPr>
                          <m:t> </m:t>
                        </m:r>
                      </m:num>
                      <m:den>
                        <m:r>
                          <a:rPr lang="en-ZA" sz="1600" b="0" i="1" smtClean="0">
                            <a:solidFill>
                              <a:srgbClr val="002060"/>
                            </a:solidFill>
                            <a:latin typeface="Cambria Math" panose="02040503050406030204" pitchFamily="18" charset="0"/>
                            <a:cs typeface="Calibri" panose="020F0502020204030204" pitchFamily="34" charset="0"/>
                          </a:rPr>
                          <m:t>𝑃𝑜𝑝𝑢𝑙𝑎𝑡𝑖𝑜𝑛</m:t>
                        </m:r>
                        <m:r>
                          <a:rPr lang="en-ZA" sz="1600" b="0" i="1" smtClean="0">
                            <a:solidFill>
                              <a:srgbClr val="002060"/>
                            </a:solidFill>
                            <a:latin typeface="Cambria Math" panose="02040503050406030204" pitchFamily="18" charset="0"/>
                            <a:cs typeface="Calibri" panose="020F0502020204030204" pitchFamily="34" charset="0"/>
                          </a:rPr>
                          <m:t> </m:t>
                        </m:r>
                        <m:r>
                          <a:rPr lang="en-ZA" sz="1600" b="0" i="1" smtClean="0">
                            <a:solidFill>
                              <a:srgbClr val="002060"/>
                            </a:solidFill>
                            <a:latin typeface="Cambria Math" panose="02040503050406030204" pitchFamily="18" charset="0"/>
                            <a:cs typeface="Calibri" panose="020F0502020204030204" pitchFamily="34" charset="0"/>
                          </a:rPr>
                          <m:t>𝐹𝑖𝑔𝑢𝑟𝑒</m:t>
                        </m:r>
                      </m:den>
                    </m:f>
                    <m:r>
                      <a:rPr lang="en-ZA" sz="1600" i="1">
                        <a:solidFill>
                          <a:srgbClr val="002060"/>
                        </a:solidFill>
                        <a:latin typeface="Cambria Math" panose="02040503050406030204" pitchFamily="18" charset="0"/>
                        <a:cs typeface="Calibri" panose="020F0502020204030204" pitchFamily="34" charset="0"/>
                      </a:rPr>
                      <m:t>𝑥</m:t>
                    </m:r>
                    <m:r>
                      <a:rPr lang="en-ZA" sz="1600" i="1">
                        <a:solidFill>
                          <a:srgbClr val="002060"/>
                        </a:solidFill>
                        <a:latin typeface="Cambria Math" panose="02040503050406030204" pitchFamily="18" charset="0"/>
                        <a:cs typeface="Calibri" panose="020F0502020204030204" pitchFamily="34" charset="0"/>
                      </a:rPr>
                      <m:t> 100 000</m:t>
                    </m:r>
                  </m:oMath>
                </a14:m>
                <a:endParaRPr lang="en-ZA"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433388" y="886732"/>
                <a:ext cx="11491134" cy="5897705"/>
              </a:xfrm>
              <a:prstGeom prst="rect">
                <a:avLst/>
              </a:prstGeom>
              <a:blipFill>
                <a:blip r:embed="rId2"/>
                <a:stretch>
                  <a:fillRect l="-212" r="-318"/>
                </a:stretch>
              </a:blipFill>
            </p:spPr>
            <p:txBody>
              <a:bodyPr/>
              <a:lstStyle/>
              <a:p>
                <a:r>
                  <a:rPr lang="en-ZA">
                    <a:noFill/>
                  </a:rPr>
                  <a:t> </a:t>
                </a:r>
              </a:p>
            </p:txBody>
          </p:sp>
        </mc:Fallback>
      </mc:AlternateContent>
    </p:spTree>
    <p:extLst>
      <p:ext uri="{BB962C8B-B14F-4D97-AF65-F5344CB8AC3E}">
        <p14:creationId xmlns:p14="http://schemas.microsoft.com/office/powerpoint/2010/main" val="3833256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Rape</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TOP 30 stations</a:t>
            </a:r>
            <a:endParaRPr lang="en-ZA" sz="1400"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40</a:t>
            </a:fld>
            <a:endParaRPr lang="en-ZA" dirty="0"/>
          </a:p>
        </p:txBody>
      </p:sp>
      <p:pic>
        <p:nvPicPr>
          <p:cNvPr id="5" name="Picture 4">
            <a:extLst>
              <a:ext uri="{FF2B5EF4-FFF2-40B4-BE49-F238E27FC236}">
                <a16:creationId xmlns:a16="http://schemas.microsoft.com/office/drawing/2014/main" id="{EB6F6870-008B-9B4D-C593-EA7C277B7658}"/>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41213729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Rape: P</a:t>
            </a:r>
            <a:r>
              <a:rPr lang="en-ZA" dirty="0"/>
              <a:t>rovincial distribution place </a:t>
            </a:r>
            <a:r>
              <a:rPr lang="en-ZA" sz="2400" dirty="0"/>
              <a:t>of occurrence</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GB" b="1" dirty="0"/>
              <a:t>April 2026 to June 2026</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41</a:t>
            </a:fld>
            <a:endParaRPr lang="en-ZA" dirty="0"/>
          </a:p>
        </p:txBody>
      </p:sp>
      <p:sp>
        <p:nvSpPr>
          <p:cNvPr id="9" name="TextBox 8">
            <a:extLst>
              <a:ext uri="{FF2B5EF4-FFF2-40B4-BE49-F238E27FC236}">
                <a16:creationId xmlns:a16="http://schemas.microsoft.com/office/drawing/2014/main" id="{5810AEAB-BB3D-122A-6CE4-94302F806606}"/>
              </a:ext>
            </a:extLst>
          </p:cNvPr>
          <p:cNvSpPr txBox="1"/>
          <p:nvPr/>
        </p:nvSpPr>
        <p:spPr>
          <a:xfrm>
            <a:off x="0" y="6589819"/>
            <a:ext cx="12192000" cy="276999"/>
          </a:xfrm>
          <a:prstGeom prst="rect">
            <a:avLst/>
          </a:prstGeom>
          <a:noFill/>
        </p:spPr>
        <p:txBody>
          <a:bodyPr wrap="square" rtlCol="0">
            <a:spAutoFit/>
          </a:bodyPr>
          <a:lstStyle/>
          <a:p>
            <a:r>
              <a:rPr lang="en-ZA" sz="1200" b="1" dirty="0"/>
              <a:t>Sample size: rape = 6 596 counts</a:t>
            </a:r>
          </a:p>
        </p:txBody>
      </p:sp>
      <p:graphicFrame>
        <p:nvGraphicFramePr>
          <p:cNvPr id="5" name="Table 4">
            <a:extLst>
              <a:ext uri="{FF2B5EF4-FFF2-40B4-BE49-F238E27FC236}">
                <a16:creationId xmlns:a16="http://schemas.microsoft.com/office/drawing/2014/main" id="{3EEB5A95-0803-92B7-CF6D-48F5116EFF0F}"/>
              </a:ext>
            </a:extLst>
          </p:cNvPr>
          <p:cNvGraphicFramePr>
            <a:graphicFrameLocks noGrp="1"/>
          </p:cNvGraphicFramePr>
          <p:nvPr>
            <p:extLst>
              <p:ext uri="{D42A27DB-BD31-4B8C-83A1-F6EECF244321}">
                <p14:modId xmlns:p14="http://schemas.microsoft.com/office/powerpoint/2010/main" val="3926368807"/>
              </p:ext>
            </p:extLst>
          </p:nvPr>
        </p:nvGraphicFramePr>
        <p:xfrm>
          <a:off x="254000" y="952506"/>
          <a:ext cx="11747501" cy="5393747"/>
        </p:xfrm>
        <a:graphic>
          <a:graphicData uri="http://schemas.openxmlformats.org/drawingml/2006/table">
            <a:tbl>
              <a:tblPr/>
              <a:tblGrid>
                <a:gridCol w="5823978">
                  <a:extLst>
                    <a:ext uri="{9D8B030D-6E8A-4147-A177-3AD203B41FA5}">
                      <a16:colId xmlns:a16="http://schemas.microsoft.com/office/drawing/2014/main" val="3554718634"/>
                    </a:ext>
                  </a:extLst>
                </a:gridCol>
                <a:gridCol w="581734">
                  <a:extLst>
                    <a:ext uri="{9D8B030D-6E8A-4147-A177-3AD203B41FA5}">
                      <a16:colId xmlns:a16="http://schemas.microsoft.com/office/drawing/2014/main" val="327616542"/>
                    </a:ext>
                  </a:extLst>
                </a:gridCol>
                <a:gridCol w="581734">
                  <a:extLst>
                    <a:ext uri="{9D8B030D-6E8A-4147-A177-3AD203B41FA5}">
                      <a16:colId xmlns:a16="http://schemas.microsoft.com/office/drawing/2014/main" val="195783977"/>
                    </a:ext>
                  </a:extLst>
                </a:gridCol>
                <a:gridCol w="581734">
                  <a:extLst>
                    <a:ext uri="{9D8B030D-6E8A-4147-A177-3AD203B41FA5}">
                      <a16:colId xmlns:a16="http://schemas.microsoft.com/office/drawing/2014/main" val="968736992"/>
                    </a:ext>
                  </a:extLst>
                </a:gridCol>
                <a:gridCol w="581734">
                  <a:extLst>
                    <a:ext uri="{9D8B030D-6E8A-4147-A177-3AD203B41FA5}">
                      <a16:colId xmlns:a16="http://schemas.microsoft.com/office/drawing/2014/main" val="3013924448"/>
                    </a:ext>
                  </a:extLst>
                </a:gridCol>
                <a:gridCol w="581734">
                  <a:extLst>
                    <a:ext uri="{9D8B030D-6E8A-4147-A177-3AD203B41FA5}">
                      <a16:colId xmlns:a16="http://schemas.microsoft.com/office/drawing/2014/main" val="4242629915"/>
                    </a:ext>
                  </a:extLst>
                </a:gridCol>
                <a:gridCol w="581734">
                  <a:extLst>
                    <a:ext uri="{9D8B030D-6E8A-4147-A177-3AD203B41FA5}">
                      <a16:colId xmlns:a16="http://schemas.microsoft.com/office/drawing/2014/main" val="436970202"/>
                    </a:ext>
                  </a:extLst>
                </a:gridCol>
                <a:gridCol w="581734">
                  <a:extLst>
                    <a:ext uri="{9D8B030D-6E8A-4147-A177-3AD203B41FA5}">
                      <a16:colId xmlns:a16="http://schemas.microsoft.com/office/drawing/2014/main" val="1688536663"/>
                    </a:ext>
                  </a:extLst>
                </a:gridCol>
                <a:gridCol w="581734">
                  <a:extLst>
                    <a:ext uri="{9D8B030D-6E8A-4147-A177-3AD203B41FA5}">
                      <a16:colId xmlns:a16="http://schemas.microsoft.com/office/drawing/2014/main" val="3212951274"/>
                    </a:ext>
                  </a:extLst>
                </a:gridCol>
                <a:gridCol w="581734">
                  <a:extLst>
                    <a:ext uri="{9D8B030D-6E8A-4147-A177-3AD203B41FA5}">
                      <a16:colId xmlns:a16="http://schemas.microsoft.com/office/drawing/2014/main" val="4105308733"/>
                    </a:ext>
                  </a:extLst>
                </a:gridCol>
                <a:gridCol w="687917">
                  <a:extLst>
                    <a:ext uri="{9D8B030D-6E8A-4147-A177-3AD203B41FA5}">
                      <a16:colId xmlns:a16="http://schemas.microsoft.com/office/drawing/2014/main" val="2129938341"/>
                    </a:ext>
                  </a:extLst>
                </a:gridCol>
              </a:tblGrid>
              <a:tr h="246335">
                <a:tc>
                  <a:txBody>
                    <a:bodyPr/>
                    <a:lstStyle/>
                    <a:p>
                      <a:pPr algn="ctr" fontAlgn="ctr"/>
                      <a:r>
                        <a:rPr lang="en-ZA" sz="1500" b="1" i="0" u="none" strike="noStrike" dirty="0">
                          <a:solidFill>
                            <a:srgbClr val="000000"/>
                          </a:solidFill>
                          <a:effectLst/>
                          <a:latin typeface="Arial" panose="020B0604020202020204" pitchFamily="34" charset="0"/>
                        </a:rPr>
                        <a:t>Place of occurrence</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rPr>
                        <a:t>EC</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rPr>
                        <a:t>FS</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rPr>
                        <a:t>GP</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rPr>
                        <a:t>KZN</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rPr>
                        <a:t>LP</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rPr>
                        <a:t>MP</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rPr>
                        <a:t>NW</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rPr>
                        <a:t>NC</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rPr>
                        <a:t>WC</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dirty="0">
                          <a:solidFill>
                            <a:srgbClr val="002060"/>
                          </a:solidFill>
                          <a:effectLst/>
                          <a:latin typeface="Arial" panose="020B0604020202020204" pitchFamily="34" charset="0"/>
                        </a:rPr>
                        <a:t>RSA</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933105480"/>
                  </a:ext>
                </a:extLst>
              </a:tr>
              <a:tr h="512376">
                <a:tc>
                  <a:txBody>
                    <a:bodyPr/>
                    <a:lstStyle/>
                    <a:p>
                      <a:pPr algn="r" fontAlgn="ctr"/>
                      <a:r>
                        <a:rPr lang="en-GB" sz="1600" b="0" i="1" u="none" strike="noStrike">
                          <a:solidFill>
                            <a:srgbClr val="000000"/>
                          </a:solidFill>
                          <a:effectLst/>
                          <a:latin typeface="Arial" panose="020B0604020202020204" pitchFamily="34" charset="0"/>
                        </a:rPr>
                        <a:t>Residences of perpetrator/victim (including residence known by victims/perpetrator e.g. family/friends/neighbours)</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721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239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664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846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362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310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329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134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516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rPr>
                        <a:t>4 121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85301750"/>
                  </a:ext>
                </a:extLst>
              </a:tr>
              <a:tr h="512376">
                <a:tc>
                  <a:txBody>
                    <a:bodyPr/>
                    <a:lstStyle/>
                    <a:p>
                      <a:pPr algn="r" fontAlgn="ctr"/>
                      <a:r>
                        <a:rPr lang="en-GB" sz="1600" b="0" i="1" u="none" strike="noStrike">
                          <a:solidFill>
                            <a:srgbClr val="000000"/>
                          </a:solidFill>
                          <a:effectLst/>
                          <a:latin typeface="Arial" panose="020B0604020202020204" pitchFamily="34" charset="0"/>
                        </a:rPr>
                        <a:t>Public place e.g. street/open field/recreational centre/park/parking area/abandoned building</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246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84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288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267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138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147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109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44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139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1 462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713370072"/>
                  </a:ext>
                </a:extLst>
              </a:tr>
              <a:tr h="260130">
                <a:tc>
                  <a:txBody>
                    <a:bodyPr/>
                    <a:lstStyle/>
                    <a:p>
                      <a:pPr algn="r" fontAlgn="ctr"/>
                      <a:r>
                        <a:rPr lang="en-ZA" sz="1600" b="0" i="1" u="none" strike="noStrike">
                          <a:solidFill>
                            <a:srgbClr val="000000"/>
                          </a:solidFill>
                          <a:effectLst/>
                          <a:latin typeface="Arial" panose="020B0604020202020204" pitchFamily="34" charset="0"/>
                        </a:rPr>
                        <a:t>Abandoned building</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rPr>
                        <a:t>99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526978440"/>
                  </a:ext>
                </a:extLst>
              </a:tr>
              <a:tr h="512376">
                <a:tc>
                  <a:txBody>
                    <a:bodyPr/>
                    <a:lstStyle/>
                    <a:p>
                      <a:pPr algn="r" fontAlgn="ctr"/>
                      <a:r>
                        <a:rPr lang="en-GB" sz="1600" b="0" i="1" u="none" strike="noStrike">
                          <a:solidFill>
                            <a:srgbClr val="000000"/>
                          </a:solidFill>
                          <a:effectLst/>
                          <a:latin typeface="Arial" panose="020B0604020202020204" pitchFamily="34" charset="0"/>
                        </a:rPr>
                        <a:t>Educational institutions (schools, universities, college, day dare facilities)</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84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645177940"/>
                  </a:ext>
                </a:extLst>
              </a:tr>
              <a:tr h="512376">
                <a:tc>
                  <a:txBody>
                    <a:bodyPr/>
                    <a:lstStyle/>
                    <a:p>
                      <a:pPr algn="r" fontAlgn="ctr"/>
                      <a:r>
                        <a:rPr lang="en-GB" sz="1600" b="0" i="1" u="none" strike="noStrike">
                          <a:solidFill>
                            <a:srgbClr val="000000"/>
                          </a:solidFill>
                          <a:effectLst/>
                          <a:latin typeface="Arial" panose="020B0604020202020204" pitchFamily="34" charset="0"/>
                        </a:rPr>
                        <a:t>Leisure premise e.g. Hotel/guest house/BnB/motel/holiday resort</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rPr>
                        <a:t>71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26736869"/>
                  </a:ext>
                </a:extLst>
              </a:tr>
              <a:tr h="260130">
                <a:tc>
                  <a:txBody>
                    <a:bodyPr/>
                    <a:lstStyle/>
                    <a:p>
                      <a:pPr algn="r" fontAlgn="ctr"/>
                      <a:r>
                        <a:rPr lang="en-GB" sz="1600" b="0" i="1" u="none" strike="noStrike">
                          <a:solidFill>
                            <a:srgbClr val="000000"/>
                          </a:solidFill>
                          <a:effectLst/>
                          <a:latin typeface="Arial" panose="020B0604020202020204" pitchFamily="34" charset="0"/>
                        </a:rPr>
                        <a:t>Liquor outlets  e.g. shebeen/tavern/pub/night club/bottle store</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69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70381762"/>
                  </a:ext>
                </a:extLst>
              </a:tr>
              <a:tr h="260130">
                <a:tc>
                  <a:txBody>
                    <a:bodyPr/>
                    <a:lstStyle/>
                    <a:p>
                      <a:pPr algn="r" fontAlgn="ctr"/>
                      <a:r>
                        <a:rPr lang="en-ZA" sz="1600" b="0" i="1" u="none" strike="noStrike">
                          <a:solidFill>
                            <a:srgbClr val="000000"/>
                          </a:solidFill>
                          <a:effectLst/>
                          <a:latin typeface="Arial" panose="020B0604020202020204" pitchFamily="34" charset="0"/>
                        </a:rPr>
                        <a:t>Prison/holding cells/ deportation centre</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rPr>
                        <a:t>38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420732241"/>
                  </a:ext>
                </a:extLst>
              </a:tr>
              <a:tr h="512376">
                <a:tc>
                  <a:txBody>
                    <a:bodyPr/>
                    <a:lstStyle/>
                    <a:p>
                      <a:pPr algn="r" fontAlgn="ctr"/>
                      <a:r>
                        <a:rPr lang="en-GB" sz="1600" b="0" i="1" u="none" strike="noStrike">
                          <a:solidFill>
                            <a:srgbClr val="000000"/>
                          </a:solidFill>
                          <a:effectLst/>
                          <a:latin typeface="Arial" panose="020B0604020202020204" pitchFamily="34" charset="0"/>
                        </a:rPr>
                        <a:t>Business premises (e.g. mall/restaurants/workplace/office park/entertainment centre e.g. movie theatre, gambling facility)</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35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544244815"/>
                  </a:ext>
                </a:extLst>
              </a:tr>
              <a:tr h="260130">
                <a:tc>
                  <a:txBody>
                    <a:bodyPr/>
                    <a:lstStyle/>
                    <a:p>
                      <a:pPr algn="r" fontAlgn="ctr"/>
                      <a:r>
                        <a:rPr lang="en-ZA" sz="1600" b="0" i="1" u="none" strike="noStrike">
                          <a:solidFill>
                            <a:srgbClr val="000000"/>
                          </a:solidFill>
                          <a:effectLst/>
                          <a:latin typeface="Arial" panose="020B0604020202020204" pitchFamily="34" charset="0"/>
                        </a:rPr>
                        <a:t>Cemetery/ graveyard</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rPr>
                        <a:t>29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94202804"/>
                  </a:ext>
                </a:extLst>
              </a:tr>
              <a:tr h="512376">
                <a:tc>
                  <a:txBody>
                    <a:bodyPr/>
                    <a:lstStyle/>
                    <a:p>
                      <a:pPr algn="r" fontAlgn="ctr"/>
                      <a:r>
                        <a:rPr lang="en-GB" sz="1600" b="0" i="1" u="none" strike="noStrike">
                          <a:solidFill>
                            <a:srgbClr val="000000"/>
                          </a:solidFill>
                          <a:effectLst/>
                          <a:latin typeface="Arial" panose="020B0604020202020204" pitchFamily="34" charset="0"/>
                        </a:rPr>
                        <a:t>Public transport premises (bus stop/taxi rank, railway premises e.g. track/station)</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23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030626761"/>
                  </a:ext>
                </a:extLst>
              </a:tr>
              <a:tr h="260130">
                <a:tc>
                  <a:txBody>
                    <a:bodyPr/>
                    <a:lstStyle/>
                    <a:p>
                      <a:pPr algn="r" fontAlgn="ctr"/>
                      <a:r>
                        <a:rPr lang="en-ZA" sz="1600" b="0" i="1" u="none" strike="noStrike">
                          <a:solidFill>
                            <a:srgbClr val="000000"/>
                          </a:solidFill>
                          <a:effectLst/>
                          <a:latin typeface="Arial" panose="020B0604020202020204" pitchFamily="34" charset="0"/>
                        </a:rPr>
                        <a:t>Sea/river/lake/pool/dam</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rPr>
                        <a:t>20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799089772"/>
                  </a:ext>
                </a:extLst>
              </a:tr>
              <a:tr h="512376">
                <a:tc>
                  <a:txBody>
                    <a:bodyPr/>
                    <a:lstStyle/>
                    <a:p>
                      <a:pPr algn="r" fontAlgn="ctr"/>
                      <a:r>
                        <a:rPr lang="en-ZA" sz="1600" b="0" i="1" u="none" strike="noStrike">
                          <a:solidFill>
                            <a:srgbClr val="000000"/>
                          </a:solidFill>
                          <a:effectLst/>
                          <a:latin typeface="Arial" panose="020B0604020202020204" pitchFamily="34" charset="0"/>
                        </a:rPr>
                        <a:t>Religious premises e.g. church, mosque, temple, temporary religious premises etc</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13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526776378"/>
                  </a:ext>
                </a:extLst>
              </a:tr>
              <a:tr h="260130">
                <a:tc>
                  <a:txBody>
                    <a:bodyPr/>
                    <a:lstStyle/>
                    <a:p>
                      <a:pPr algn="r" fontAlgn="ctr"/>
                      <a:r>
                        <a:rPr lang="en-GB" sz="1600" b="0" i="1" u="none" strike="noStrike">
                          <a:solidFill>
                            <a:srgbClr val="000000"/>
                          </a:solidFill>
                          <a:effectLst/>
                          <a:latin typeface="Arial" panose="020B0604020202020204" pitchFamily="34" charset="0"/>
                        </a:rPr>
                        <a:t>Farm (according to rural safety strategy)</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dirty="0">
                          <a:solidFill>
                            <a:srgbClr val="00206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449524237"/>
                  </a:ext>
                </a:extLst>
              </a:tr>
            </a:tbl>
          </a:graphicData>
        </a:graphic>
      </p:graphicFrame>
    </p:spTree>
    <p:extLst>
      <p:ext uri="{BB962C8B-B14F-4D97-AF65-F5344CB8AC3E}">
        <p14:creationId xmlns:p14="http://schemas.microsoft.com/office/powerpoint/2010/main" val="318053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Contact crime</a:t>
            </a:r>
            <a:r>
              <a:rPr lang="en-ZA" sz="2400" dirty="0"/>
              <a:t>: Liquor and drug-related offences</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GB" b="1" dirty="0"/>
              <a:t>April 2026 to June 2026</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42</a:t>
            </a:fld>
            <a:endParaRPr lang="en-ZA" dirty="0"/>
          </a:p>
        </p:txBody>
      </p:sp>
      <p:sp>
        <p:nvSpPr>
          <p:cNvPr id="8" name="TextBox 7">
            <a:extLst>
              <a:ext uri="{FF2B5EF4-FFF2-40B4-BE49-F238E27FC236}">
                <a16:creationId xmlns:a16="http://schemas.microsoft.com/office/drawing/2014/main" id="{D1A71B92-DB93-9AB8-7B48-A081F851B6E5}"/>
              </a:ext>
            </a:extLst>
          </p:cNvPr>
          <p:cNvSpPr txBox="1"/>
          <p:nvPr/>
        </p:nvSpPr>
        <p:spPr>
          <a:xfrm>
            <a:off x="0" y="6602400"/>
            <a:ext cx="12192000" cy="276999"/>
          </a:xfrm>
          <a:prstGeom prst="rect">
            <a:avLst/>
          </a:prstGeom>
          <a:noFill/>
        </p:spPr>
        <p:txBody>
          <a:bodyPr wrap="square" rtlCol="0">
            <a:spAutoFit/>
          </a:bodyPr>
          <a:lstStyle/>
          <a:p>
            <a:r>
              <a:rPr lang="en-ZA" sz="1200" b="1" dirty="0"/>
              <a:t>_</a:t>
            </a:r>
          </a:p>
        </p:txBody>
      </p:sp>
      <p:sp>
        <p:nvSpPr>
          <p:cNvPr id="10" name="Rectangle 9"/>
          <p:cNvSpPr/>
          <p:nvPr/>
        </p:nvSpPr>
        <p:spPr>
          <a:xfrm>
            <a:off x="1012742" y="5125218"/>
            <a:ext cx="3510844" cy="1332712"/>
          </a:xfrm>
          <a:prstGeom prst="rect">
            <a:avLst/>
          </a:prstGeom>
          <a:solidFill>
            <a:srgbClr val="4F81BD">
              <a:hueOff val="0"/>
              <a:satOff val="0"/>
              <a:lumOff val="0"/>
              <a:alphaOff val="0"/>
            </a:srgbClr>
          </a:solidFill>
          <a:ln>
            <a:noFill/>
          </a:ln>
          <a:effectLst>
            <a:outerShdw blurRad="40000" dist="23000" dir="5400000" rotWithShape="0">
              <a:srgbClr val="000000">
                <a:alpha val="35000"/>
              </a:srgbClr>
            </a:outerShdw>
          </a:effectLst>
          <a:scene3d>
            <a:camera prst="isometricOffAxis1Right" zoom="92000">
              <a:rot lat="600000" lon="20039998" rev="0"/>
            </a:camera>
            <a:lightRig rig="balanced" dir="t">
              <a:rot lat="0" lon="0" rev="0"/>
            </a:lightRig>
          </a:scene3d>
          <a:sp3d prstMaterial="plastic">
            <a:bevelT w="50800" h="50800"/>
            <a:bevelB w="50800" h="50800"/>
          </a:sp3d>
        </p:spPr>
        <p:txBody>
          <a:bodyPr spcFirstLastPara="0" vert="horz" wrap="square" lIns="113792" tIns="113792" rIns="113792" bIns="113792" numCol="1" spcCol="1270" anchor="ctr" anchorCtr="0">
            <a:noAutofit/>
          </a:bodyPr>
          <a:lstStyle/>
          <a:p>
            <a:r>
              <a:rPr lang="en-US" b="1" dirty="0">
                <a:solidFill>
                  <a:sysClr val="window" lastClr="FFFFFF"/>
                </a:solidFill>
                <a:latin typeface="Calibri" panose="020F0502020204030204" pitchFamily="34" charset="0"/>
                <a:cs typeface="Calibri" panose="020F0502020204030204" pitchFamily="34" charset="0"/>
              </a:rPr>
              <a:t>Confirmed incidents </a:t>
            </a:r>
            <a:r>
              <a:rPr lang="en-ZA" b="1" dirty="0">
                <a:solidFill>
                  <a:sysClr val="window" lastClr="FFFFFF"/>
                </a:solidFill>
                <a:latin typeface="Calibri" panose="020F0502020204030204" pitchFamily="34" charset="0"/>
                <a:cs typeface="Calibri" panose="020F0502020204030204" pitchFamily="34" charset="0"/>
              </a:rPr>
              <a:t>occurred at Liquor Outlets (Tavern/</a:t>
            </a:r>
            <a:r>
              <a:rPr lang="en-ZA" b="1" dirty="0" err="1">
                <a:solidFill>
                  <a:sysClr val="window" lastClr="FFFFFF"/>
                </a:solidFill>
                <a:latin typeface="Calibri" panose="020F0502020204030204" pitchFamily="34" charset="0"/>
                <a:cs typeface="Calibri" panose="020F0502020204030204" pitchFamily="34" charset="0"/>
              </a:rPr>
              <a:t>shebeen</a:t>
            </a:r>
            <a:r>
              <a:rPr lang="en-ZA" b="1" dirty="0">
                <a:solidFill>
                  <a:sysClr val="window" lastClr="FFFFFF"/>
                </a:solidFill>
                <a:latin typeface="Calibri" panose="020F0502020204030204" pitchFamily="34" charset="0"/>
                <a:cs typeface="Calibri" panose="020F0502020204030204" pitchFamily="34" charset="0"/>
              </a:rPr>
              <a:t>/pub/bar/night clubs etc.)</a:t>
            </a:r>
          </a:p>
        </p:txBody>
      </p:sp>
      <p:graphicFrame>
        <p:nvGraphicFramePr>
          <p:cNvPr id="7" name="Chart 6">
            <a:extLst>
              <a:ext uri="{FF2B5EF4-FFF2-40B4-BE49-F238E27FC236}">
                <a16:creationId xmlns:a16="http://schemas.microsoft.com/office/drawing/2014/main" id="{514A907D-A47C-F0E9-2378-0BF66A110E21}"/>
              </a:ext>
            </a:extLst>
          </p:cNvPr>
          <p:cNvGraphicFramePr/>
          <p:nvPr>
            <p:extLst>
              <p:ext uri="{D42A27DB-BD31-4B8C-83A1-F6EECF244321}">
                <p14:modId xmlns:p14="http://schemas.microsoft.com/office/powerpoint/2010/main" val="108092036"/>
              </p:ext>
            </p:extLst>
          </p:nvPr>
        </p:nvGraphicFramePr>
        <p:xfrm>
          <a:off x="253999" y="952500"/>
          <a:ext cx="11747500" cy="347729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Diagram 5">
            <a:extLst>
              <a:ext uri="{FF2B5EF4-FFF2-40B4-BE49-F238E27FC236}">
                <a16:creationId xmlns:a16="http://schemas.microsoft.com/office/drawing/2014/main" id="{90E7A37F-EF81-67F4-8662-B234D8E05A6A}"/>
              </a:ext>
            </a:extLst>
          </p:cNvPr>
          <p:cNvGraphicFramePr/>
          <p:nvPr>
            <p:extLst>
              <p:ext uri="{D42A27DB-BD31-4B8C-83A1-F6EECF244321}">
                <p14:modId xmlns:p14="http://schemas.microsoft.com/office/powerpoint/2010/main" val="436491571"/>
              </p:ext>
            </p:extLst>
          </p:nvPr>
        </p:nvGraphicFramePr>
        <p:xfrm>
          <a:off x="3933931" y="4669402"/>
          <a:ext cx="6868747" cy="17885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003819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Murder and rape</a:t>
            </a:r>
            <a:r>
              <a:rPr lang="en-ZA" sz="2400" dirty="0"/>
              <a:t>: E</a:t>
            </a:r>
            <a:r>
              <a:rPr lang="en-ZA" dirty="0"/>
              <a:t>ducational premises</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GB" b="1" dirty="0"/>
              <a:t>April 2026 to June 2026</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43</a:t>
            </a:fld>
            <a:endParaRPr lang="en-ZA" dirty="0"/>
          </a:p>
        </p:txBody>
      </p:sp>
      <p:sp>
        <p:nvSpPr>
          <p:cNvPr id="8" name="TextBox 7">
            <a:extLst>
              <a:ext uri="{FF2B5EF4-FFF2-40B4-BE49-F238E27FC236}">
                <a16:creationId xmlns:a16="http://schemas.microsoft.com/office/drawing/2014/main" id="{D1A71B92-DB93-9AB8-7B48-A081F851B6E5}"/>
              </a:ext>
            </a:extLst>
          </p:cNvPr>
          <p:cNvSpPr txBox="1"/>
          <p:nvPr/>
        </p:nvSpPr>
        <p:spPr>
          <a:xfrm>
            <a:off x="0" y="6454263"/>
            <a:ext cx="12192000" cy="461665"/>
          </a:xfrm>
          <a:prstGeom prst="rect">
            <a:avLst/>
          </a:prstGeom>
          <a:noFill/>
        </p:spPr>
        <p:txBody>
          <a:bodyPr wrap="square" rtlCol="0">
            <a:spAutoFit/>
          </a:bodyPr>
          <a:lstStyle/>
          <a:p>
            <a:r>
              <a:rPr lang="en-ZA" sz="1200" b="1" dirty="0"/>
              <a:t>*School: Primary, Secondary, High schools                                                                                                      </a:t>
            </a:r>
          </a:p>
          <a:p>
            <a:r>
              <a:rPr lang="en-ZA" sz="1200" b="1" dirty="0"/>
              <a:t>These are crime scenes, not all victims are students or learners</a:t>
            </a:r>
          </a:p>
        </p:txBody>
      </p:sp>
      <p:graphicFrame>
        <p:nvGraphicFramePr>
          <p:cNvPr id="6" name="Chart 5">
            <a:extLst>
              <a:ext uri="{FF2B5EF4-FFF2-40B4-BE49-F238E27FC236}">
                <a16:creationId xmlns:a16="http://schemas.microsoft.com/office/drawing/2014/main" id="{36A3A01E-D084-FF5C-7A86-31B18F23C531}"/>
              </a:ext>
            </a:extLst>
          </p:cNvPr>
          <p:cNvGraphicFramePr/>
          <p:nvPr/>
        </p:nvGraphicFramePr>
        <p:xfrm>
          <a:off x="254000" y="952500"/>
          <a:ext cx="11747500" cy="53551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435811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Murder</a:t>
            </a:r>
            <a:r>
              <a:rPr lang="en-ZA" sz="2400" dirty="0"/>
              <a:t>: E</a:t>
            </a:r>
            <a:r>
              <a:rPr lang="en-ZA" dirty="0"/>
              <a:t>ducational premises : Victims</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GB" b="1" dirty="0"/>
              <a:t>April 2026 to June 2026</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44</a:t>
            </a:fld>
            <a:endParaRPr lang="en-ZA" dirty="0"/>
          </a:p>
        </p:txBody>
      </p:sp>
      <p:sp>
        <p:nvSpPr>
          <p:cNvPr id="8" name="TextBox 7">
            <a:extLst>
              <a:ext uri="{FF2B5EF4-FFF2-40B4-BE49-F238E27FC236}">
                <a16:creationId xmlns:a16="http://schemas.microsoft.com/office/drawing/2014/main" id="{D1A71B92-DB93-9AB8-7B48-A081F851B6E5}"/>
              </a:ext>
            </a:extLst>
          </p:cNvPr>
          <p:cNvSpPr txBox="1"/>
          <p:nvPr/>
        </p:nvSpPr>
        <p:spPr>
          <a:xfrm>
            <a:off x="0" y="6305054"/>
            <a:ext cx="12192000" cy="461665"/>
          </a:xfrm>
          <a:prstGeom prst="rect">
            <a:avLst/>
          </a:prstGeom>
          <a:noFill/>
        </p:spPr>
        <p:txBody>
          <a:bodyPr wrap="square" rtlCol="0">
            <a:spAutoFit/>
          </a:bodyPr>
          <a:lstStyle/>
          <a:p>
            <a:r>
              <a:rPr lang="en-ZA" sz="1200" b="1" dirty="0"/>
              <a:t>*School: Primary, Secondary, High schools</a:t>
            </a:r>
          </a:p>
          <a:p>
            <a:r>
              <a:rPr lang="en-ZA" sz="1200" b="1" dirty="0"/>
              <a:t>These are crime scenes, not all victims are students or learners</a:t>
            </a:r>
          </a:p>
        </p:txBody>
      </p:sp>
      <p:graphicFrame>
        <p:nvGraphicFramePr>
          <p:cNvPr id="5" name="Table 4">
            <a:extLst>
              <a:ext uri="{FF2B5EF4-FFF2-40B4-BE49-F238E27FC236}">
                <a16:creationId xmlns:a16="http://schemas.microsoft.com/office/drawing/2014/main" id="{89835003-409F-C097-E630-D1D4245503E3}"/>
              </a:ext>
            </a:extLst>
          </p:cNvPr>
          <p:cNvGraphicFramePr>
            <a:graphicFrameLocks noGrp="1"/>
          </p:cNvGraphicFramePr>
          <p:nvPr>
            <p:extLst>
              <p:ext uri="{D42A27DB-BD31-4B8C-83A1-F6EECF244321}">
                <p14:modId xmlns:p14="http://schemas.microsoft.com/office/powerpoint/2010/main" val="2542153100"/>
              </p:ext>
            </p:extLst>
          </p:nvPr>
        </p:nvGraphicFramePr>
        <p:xfrm>
          <a:off x="283030" y="957943"/>
          <a:ext cx="11908970" cy="5056937"/>
        </p:xfrm>
        <a:graphic>
          <a:graphicData uri="http://schemas.openxmlformats.org/drawingml/2006/table">
            <a:tbl>
              <a:tblPr/>
              <a:tblGrid>
                <a:gridCol w="2261955">
                  <a:extLst>
                    <a:ext uri="{9D8B030D-6E8A-4147-A177-3AD203B41FA5}">
                      <a16:colId xmlns:a16="http://schemas.microsoft.com/office/drawing/2014/main" val="1001883853"/>
                    </a:ext>
                  </a:extLst>
                </a:gridCol>
                <a:gridCol w="2261955">
                  <a:extLst>
                    <a:ext uri="{9D8B030D-6E8A-4147-A177-3AD203B41FA5}">
                      <a16:colId xmlns:a16="http://schemas.microsoft.com/office/drawing/2014/main" val="3371533410"/>
                    </a:ext>
                  </a:extLst>
                </a:gridCol>
                <a:gridCol w="1647782">
                  <a:extLst>
                    <a:ext uri="{9D8B030D-6E8A-4147-A177-3AD203B41FA5}">
                      <a16:colId xmlns:a16="http://schemas.microsoft.com/office/drawing/2014/main" val="1265867503"/>
                    </a:ext>
                  </a:extLst>
                </a:gridCol>
                <a:gridCol w="1288266">
                  <a:extLst>
                    <a:ext uri="{9D8B030D-6E8A-4147-A177-3AD203B41FA5}">
                      <a16:colId xmlns:a16="http://schemas.microsoft.com/office/drawing/2014/main" val="857921998"/>
                    </a:ext>
                  </a:extLst>
                </a:gridCol>
                <a:gridCol w="1677742">
                  <a:extLst>
                    <a:ext uri="{9D8B030D-6E8A-4147-A177-3AD203B41FA5}">
                      <a16:colId xmlns:a16="http://schemas.microsoft.com/office/drawing/2014/main" val="2772166206"/>
                    </a:ext>
                  </a:extLst>
                </a:gridCol>
                <a:gridCol w="1677742">
                  <a:extLst>
                    <a:ext uri="{9D8B030D-6E8A-4147-A177-3AD203B41FA5}">
                      <a16:colId xmlns:a16="http://schemas.microsoft.com/office/drawing/2014/main" val="2972825172"/>
                    </a:ext>
                  </a:extLst>
                </a:gridCol>
                <a:gridCol w="1093528">
                  <a:extLst>
                    <a:ext uri="{9D8B030D-6E8A-4147-A177-3AD203B41FA5}">
                      <a16:colId xmlns:a16="http://schemas.microsoft.com/office/drawing/2014/main" val="3758837237"/>
                    </a:ext>
                  </a:extLst>
                </a:gridCol>
              </a:tblGrid>
              <a:tr h="366791">
                <a:tc>
                  <a:txBody>
                    <a:bodyPr/>
                    <a:lstStyle/>
                    <a:p>
                      <a:pPr algn="ctr" fontAlgn="ctr">
                        <a:buNone/>
                      </a:pPr>
                      <a:r>
                        <a:rPr lang="en-ZA" sz="1800" b="0" i="0" u="none" strike="noStrike" dirty="0">
                          <a:solidFill>
                            <a:srgbClr val="000000"/>
                          </a:solidFill>
                          <a:effectLst/>
                          <a:latin typeface="Arial" panose="020B0604020202020204" pitchFamily="34" charset="0"/>
                        </a:rPr>
                        <a:t> </a:t>
                      </a:r>
                    </a:p>
                  </a:txBody>
                  <a:tcPr marL="6350" marR="6350" marT="6350" marB="0" anchor="ctr">
                    <a:lnL>
                      <a:noFill/>
                    </a:lnL>
                    <a:lnR>
                      <a:noFill/>
                    </a:lnR>
                    <a:lnT>
                      <a:noFill/>
                    </a:lnT>
                    <a:lnB w="12700" cap="flat" cmpd="sng" algn="ctr">
                      <a:solidFill>
                        <a:srgbClr val="0070C0"/>
                      </a:solidFill>
                      <a:prstDash val="solid"/>
                      <a:round/>
                      <a:headEnd type="none" w="med" len="med"/>
                      <a:tailEnd type="none" w="med" len="med"/>
                    </a:lnB>
                    <a:noFill/>
                  </a:tcPr>
                </a:tc>
                <a:tc>
                  <a:txBody>
                    <a:bodyPr/>
                    <a:lstStyle/>
                    <a:p>
                      <a:pPr algn="ctr" fontAlgn="ctr">
                        <a:buNone/>
                      </a:pPr>
                      <a:r>
                        <a:rPr lang="en-ZA" sz="1800" b="0" i="0" u="none" strike="noStrike">
                          <a:solidFill>
                            <a:srgbClr val="000000"/>
                          </a:solidFill>
                          <a:effectLst/>
                          <a:latin typeface="Arial" panose="020B0604020202020204" pitchFamily="34" charset="0"/>
                        </a:rPr>
                        <a:t> </a:t>
                      </a:r>
                    </a:p>
                  </a:txBody>
                  <a:tcPr marL="6350" marR="6350" marT="6350" marB="0" anchor="ctr">
                    <a:lnL>
                      <a:noFill/>
                    </a:lnL>
                    <a:lnR w="12700" cap="flat" cmpd="sng" algn="ctr">
                      <a:solidFill>
                        <a:srgbClr val="0070C0"/>
                      </a:solidFill>
                      <a:prstDash val="solid"/>
                      <a:round/>
                      <a:headEnd type="none" w="med" len="med"/>
                      <a:tailEnd type="none" w="med" len="med"/>
                    </a:lnR>
                    <a:lnT>
                      <a:noFill/>
                    </a:lnT>
                    <a:lnB w="12700" cap="flat" cmpd="sng" algn="ctr">
                      <a:solidFill>
                        <a:srgbClr val="0070C0"/>
                      </a:solidFill>
                      <a:prstDash val="solid"/>
                      <a:round/>
                      <a:headEnd type="none" w="med" len="med"/>
                      <a:tailEnd type="none" w="med" len="med"/>
                    </a:lnB>
                    <a:noFill/>
                  </a:tcPr>
                </a:tc>
                <a:tc gridSpan="4">
                  <a:txBody>
                    <a:bodyPr/>
                    <a:lstStyle/>
                    <a:p>
                      <a:pPr algn="ctr" rtl="0" fontAlgn="ctr">
                        <a:buNone/>
                      </a:pPr>
                      <a:r>
                        <a:rPr lang="en-ZA" sz="1600" b="1" i="0" u="none" strike="noStrike">
                          <a:solidFill>
                            <a:srgbClr val="000000"/>
                          </a:solidFill>
                          <a:effectLst/>
                          <a:latin typeface="Arial" panose="020B0604020202020204" pitchFamily="34" charset="0"/>
                        </a:rPr>
                        <a:t>Victim</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tc hMerge="1">
                  <a:txBody>
                    <a:bodyPr/>
                    <a:lstStyle/>
                    <a:p>
                      <a:endParaRPr lang="en-ZA"/>
                    </a:p>
                  </a:txBody>
                  <a:tcPr/>
                </a:tc>
                <a:tc hMerge="1">
                  <a:txBody>
                    <a:bodyPr/>
                    <a:lstStyle/>
                    <a:p>
                      <a:endParaRPr lang="en-ZA"/>
                    </a:p>
                  </a:txBody>
                  <a:tcPr/>
                </a:tc>
                <a:tc hMerge="1">
                  <a:txBody>
                    <a:bodyPr/>
                    <a:lstStyle/>
                    <a:p>
                      <a:endParaRPr lang="en-ZA"/>
                    </a:p>
                  </a:txBody>
                  <a:tcPr/>
                </a:tc>
                <a:tc>
                  <a:txBody>
                    <a:bodyPr/>
                    <a:lstStyle/>
                    <a:p>
                      <a:pPr algn="ctr" fontAlgn="ctr">
                        <a:buNone/>
                      </a:pPr>
                      <a:r>
                        <a:rPr lang="en-ZA" sz="1800" b="0" i="0" u="none" strike="noStrike">
                          <a:solidFill>
                            <a:srgbClr val="000000"/>
                          </a:solidFill>
                          <a:effectLst/>
                          <a:latin typeface="Arial" panose="020B0604020202020204" pitchFamily="34" charset="0"/>
                        </a:rPr>
                        <a:t> </a:t>
                      </a:r>
                    </a:p>
                  </a:txBody>
                  <a:tcPr marL="6350" marR="6350" marT="6350" marB="0" anchor="ctr">
                    <a:lnL w="12700" cap="flat" cmpd="sng" algn="ctr">
                      <a:solidFill>
                        <a:srgbClr val="0070C0"/>
                      </a:solidFill>
                      <a:prstDash val="solid"/>
                      <a:round/>
                      <a:headEnd type="none" w="med" len="med"/>
                      <a:tailEnd type="none" w="med" len="med"/>
                    </a:lnL>
                    <a:lnR>
                      <a:noFill/>
                    </a:lnR>
                    <a:lnT>
                      <a:noFill/>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3520563860"/>
                  </a:ext>
                </a:extLst>
              </a:tr>
              <a:tr h="1124295">
                <a:tc>
                  <a:txBody>
                    <a:bodyPr/>
                    <a:lstStyle/>
                    <a:p>
                      <a:pPr algn="ctr" rtl="0" fontAlgn="ctr">
                        <a:buNone/>
                      </a:pPr>
                      <a:r>
                        <a:rPr lang="en-ZA" sz="1600" b="1" i="0" u="none" strike="noStrike">
                          <a:solidFill>
                            <a:srgbClr val="000000"/>
                          </a:solidFill>
                          <a:effectLst/>
                          <a:latin typeface="Arial" panose="020B0604020202020204" pitchFamily="34" charset="0"/>
                        </a:rPr>
                        <a:t>Premises</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tc>
                  <a:txBody>
                    <a:bodyPr/>
                    <a:lstStyle/>
                    <a:p>
                      <a:pPr algn="ctr" rtl="0" fontAlgn="ctr">
                        <a:buNone/>
                      </a:pPr>
                      <a:r>
                        <a:rPr lang="en-ZA" sz="1600" b="1" i="0" u="none" strike="noStrike">
                          <a:solidFill>
                            <a:srgbClr val="000000"/>
                          </a:solidFill>
                          <a:effectLst/>
                          <a:latin typeface="Arial" panose="020B0604020202020204" pitchFamily="34" charset="0"/>
                        </a:rPr>
                        <a:t>Perpetrator</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tc>
                  <a:txBody>
                    <a:bodyPr/>
                    <a:lstStyle/>
                    <a:p>
                      <a:pPr algn="ctr" rtl="0" fontAlgn="ctr">
                        <a:buNone/>
                      </a:pPr>
                      <a:r>
                        <a:rPr lang="en-ZA" sz="1600" b="1" i="0" u="none" strike="noStrike">
                          <a:solidFill>
                            <a:srgbClr val="000000"/>
                          </a:solidFill>
                          <a:effectLst/>
                          <a:latin typeface="Arial" panose="020B0604020202020204" pitchFamily="34" charset="0"/>
                        </a:rPr>
                        <a:t>Learner/ Student</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tc>
                  <a:txBody>
                    <a:bodyPr/>
                    <a:lstStyle/>
                    <a:p>
                      <a:pPr algn="ctr" rtl="0" fontAlgn="ctr">
                        <a:buNone/>
                      </a:pPr>
                      <a:r>
                        <a:rPr lang="en-ZA" sz="1600" b="1" i="0" u="none" strike="noStrike">
                          <a:solidFill>
                            <a:srgbClr val="000000"/>
                          </a:solidFill>
                          <a:effectLst/>
                          <a:latin typeface="Arial" panose="020B0604020202020204" pitchFamily="34" charset="0"/>
                        </a:rPr>
                        <a:t>Security guard</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tc>
                  <a:txBody>
                    <a:bodyPr/>
                    <a:lstStyle/>
                    <a:p>
                      <a:pPr algn="ctr" rtl="0" fontAlgn="ctr">
                        <a:buNone/>
                      </a:pPr>
                      <a:r>
                        <a:rPr lang="en-ZA" sz="1600" b="1" i="0" u="none" strike="noStrike">
                          <a:solidFill>
                            <a:srgbClr val="000000"/>
                          </a:solidFill>
                          <a:effectLst/>
                          <a:latin typeface="Arial" panose="020B0604020202020204" pitchFamily="34" charset="0"/>
                        </a:rPr>
                        <a:t>Principal/ teacher</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tc>
                  <a:txBody>
                    <a:bodyPr/>
                    <a:lstStyle/>
                    <a:p>
                      <a:pPr algn="ctr" rtl="0" fontAlgn="ctr">
                        <a:buNone/>
                      </a:pPr>
                      <a:r>
                        <a:rPr lang="en-ZA" sz="1600" b="1" i="0" u="none" strike="noStrike">
                          <a:solidFill>
                            <a:srgbClr val="000000"/>
                          </a:solidFill>
                          <a:effectLst/>
                          <a:latin typeface="Arial" panose="020B0604020202020204" pitchFamily="34" charset="0"/>
                        </a:rPr>
                        <a:t>Not specified / unknown</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tc>
                  <a:txBody>
                    <a:bodyPr/>
                    <a:lstStyle/>
                    <a:p>
                      <a:pPr algn="ctr" rtl="0" fontAlgn="ctr">
                        <a:buNone/>
                      </a:pPr>
                      <a:r>
                        <a:rPr lang="en-ZA" sz="1700" b="1" i="0" u="none" strike="noStrike">
                          <a:solidFill>
                            <a:srgbClr val="002060"/>
                          </a:solidFill>
                          <a:effectLst/>
                          <a:latin typeface="Arial" panose="020B0604020202020204" pitchFamily="34" charset="0"/>
                        </a:rPr>
                        <a:t>Total</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218837576"/>
                  </a:ext>
                </a:extLst>
              </a:tr>
              <a:tr h="645872">
                <a:tc rowSpan="2">
                  <a:txBody>
                    <a:bodyPr/>
                    <a:lstStyle/>
                    <a:p>
                      <a:pPr algn="ctr" rtl="0" fontAlgn="ctr">
                        <a:buNone/>
                      </a:pPr>
                      <a:r>
                        <a:rPr lang="en-ZA" sz="1500" b="0" i="1" u="none" strike="noStrike">
                          <a:solidFill>
                            <a:srgbClr val="000000"/>
                          </a:solidFill>
                          <a:effectLst/>
                          <a:latin typeface="Arial" panose="020B0604020202020204" pitchFamily="34" charset="0"/>
                        </a:rPr>
                        <a:t>School</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buNone/>
                      </a:pPr>
                      <a:r>
                        <a:rPr lang="en-ZA" sz="1500" b="0" i="1" u="none" strike="noStrike">
                          <a:solidFill>
                            <a:srgbClr val="000000"/>
                          </a:solidFill>
                          <a:effectLst/>
                          <a:latin typeface="Arial" panose="020B0604020202020204" pitchFamily="34" charset="0"/>
                        </a:rPr>
                        <a:t>Not specified/unknown</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ctr">
                        <a:buNone/>
                      </a:pPr>
                      <a:r>
                        <a:rPr lang="en-ZA" sz="1500" b="0" i="1" u="none" strike="noStrike">
                          <a:solidFill>
                            <a:srgbClr val="000000"/>
                          </a:solidFill>
                          <a:effectLst/>
                          <a:latin typeface="Arial" panose="020B0604020202020204" pitchFamily="34" charset="0"/>
                        </a:rPr>
                        <a:t>0</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ctr">
                        <a:buNone/>
                      </a:pPr>
                      <a:r>
                        <a:rPr lang="en-ZA" sz="1500" b="0" i="1" u="none" strike="noStrike">
                          <a:solidFill>
                            <a:srgbClr val="000000"/>
                          </a:solidFill>
                          <a:effectLst/>
                          <a:latin typeface="Arial" panose="020B0604020202020204" pitchFamily="34" charset="0"/>
                        </a:rPr>
                        <a:t>1</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ctr">
                        <a:buNone/>
                      </a:pPr>
                      <a:r>
                        <a:rPr lang="en-ZA" sz="1500" b="0" i="1" u="none" strike="noStrike" dirty="0">
                          <a:solidFill>
                            <a:srgbClr val="000000"/>
                          </a:solidFill>
                          <a:effectLst/>
                          <a:latin typeface="Arial" panose="020B0604020202020204" pitchFamily="34" charset="0"/>
                        </a:rPr>
                        <a:t>1</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ctr">
                        <a:buNone/>
                      </a:pPr>
                      <a:r>
                        <a:rPr lang="en-ZA" sz="1500" b="0" i="1" u="none" strike="noStrike">
                          <a:solidFill>
                            <a:srgbClr val="000000"/>
                          </a:solidFill>
                          <a:effectLst/>
                          <a:latin typeface="Arial" panose="020B0604020202020204" pitchFamily="34" charset="0"/>
                        </a:rPr>
                        <a:t>0</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ctr">
                        <a:buNone/>
                      </a:pPr>
                      <a:r>
                        <a:rPr lang="en-ZA" sz="1600" b="1" i="1" u="none" strike="noStrike">
                          <a:solidFill>
                            <a:srgbClr val="002060"/>
                          </a:solidFill>
                          <a:effectLst/>
                          <a:latin typeface="Arial" panose="020B0604020202020204" pitchFamily="34" charset="0"/>
                        </a:rPr>
                        <a:t>2</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591329803"/>
                  </a:ext>
                </a:extLst>
              </a:tr>
              <a:tr h="326923">
                <a:tc vMerge="1">
                  <a:txBody>
                    <a:bodyPr/>
                    <a:lstStyle/>
                    <a:p>
                      <a:endParaRPr lang="en-ZA"/>
                    </a:p>
                  </a:txBody>
                  <a:tcPr/>
                </a:tc>
                <a:tc>
                  <a:txBody>
                    <a:bodyPr/>
                    <a:lstStyle/>
                    <a:p>
                      <a:pPr algn="r" rtl="0" fontAlgn="ctr">
                        <a:buNone/>
                      </a:pPr>
                      <a:r>
                        <a:rPr lang="en-ZA" sz="1500" b="0" i="1" u="none" strike="noStrike">
                          <a:solidFill>
                            <a:srgbClr val="000000"/>
                          </a:solidFill>
                          <a:effectLst/>
                          <a:latin typeface="Arial" panose="020B0604020202020204" pitchFamily="34" charset="0"/>
                        </a:rPr>
                        <a:t>Learner/ Student</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rtl="0" fontAlgn="ctr">
                        <a:buNone/>
                      </a:pPr>
                      <a:r>
                        <a:rPr lang="en-ZA" sz="1500" b="0" i="1" u="none" strike="noStrike">
                          <a:solidFill>
                            <a:srgbClr val="000000"/>
                          </a:solidFill>
                          <a:effectLst/>
                          <a:latin typeface="Arial" panose="020B0604020202020204" pitchFamily="34" charset="0"/>
                        </a:rPr>
                        <a:t>2</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ctr">
                        <a:buNone/>
                      </a:pPr>
                      <a:r>
                        <a:rPr lang="en-ZA" sz="1500" b="0" i="1" u="none" strike="noStrike">
                          <a:solidFill>
                            <a:srgbClr val="000000"/>
                          </a:solidFill>
                          <a:effectLst/>
                          <a:latin typeface="Arial" panose="020B0604020202020204" pitchFamily="34" charset="0"/>
                        </a:rPr>
                        <a:t>0</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ctr">
                        <a:buNone/>
                      </a:pPr>
                      <a:r>
                        <a:rPr lang="en-ZA" sz="1500" b="0" i="1" u="none" strike="noStrike">
                          <a:solidFill>
                            <a:srgbClr val="000000"/>
                          </a:solidFill>
                          <a:effectLst/>
                          <a:latin typeface="Arial" panose="020B0604020202020204" pitchFamily="34" charset="0"/>
                        </a:rPr>
                        <a:t>0</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ctr">
                        <a:buNone/>
                      </a:pPr>
                      <a:r>
                        <a:rPr lang="en-ZA" sz="1500" b="0" i="1" u="none" strike="noStrike">
                          <a:solidFill>
                            <a:srgbClr val="000000"/>
                          </a:solidFill>
                          <a:effectLst/>
                          <a:latin typeface="Arial" panose="020B0604020202020204" pitchFamily="34" charset="0"/>
                        </a:rPr>
                        <a:t>0</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ctr">
                        <a:buNone/>
                      </a:pPr>
                      <a:r>
                        <a:rPr lang="en-ZA" sz="1600" b="1" i="1" u="none" strike="noStrike">
                          <a:solidFill>
                            <a:srgbClr val="002060"/>
                          </a:solidFill>
                          <a:effectLst/>
                          <a:latin typeface="Arial" panose="020B0604020202020204" pitchFamily="34" charset="0"/>
                        </a:rPr>
                        <a:t>2</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288649808"/>
                  </a:ext>
                </a:extLst>
              </a:tr>
              <a:tr h="350844">
                <a:tc gridSpan="2">
                  <a:txBody>
                    <a:bodyPr/>
                    <a:lstStyle/>
                    <a:p>
                      <a:pPr algn="ctr" rtl="0" fontAlgn="ctr">
                        <a:buNone/>
                      </a:pPr>
                      <a:r>
                        <a:rPr lang="en-ZA" sz="1700" b="1" i="0" u="none" strike="noStrike">
                          <a:solidFill>
                            <a:srgbClr val="FFFFFF"/>
                          </a:solidFill>
                          <a:effectLst/>
                          <a:latin typeface="Arial" panose="020B0604020202020204" pitchFamily="34" charset="0"/>
                        </a:rPr>
                        <a:t>Total</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hMerge="1">
                  <a:txBody>
                    <a:bodyPr/>
                    <a:lstStyle/>
                    <a:p>
                      <a:endParaRPr lang="en-ZA"/>
                    </a:p>
                  </a:txBody>
                  <a:tcPr/>
                </a:tc>
                <a:tc>
                  <a:txBody>
                    <a:bodyPr/>
                    <a:lstStyle/>
                    <a:p>
                      <a:pPr algn="ctr" rtl="0" fontAlgn="ctr">
                        <a:buNone/>
                      </a:pPr>
                      <a:r>
                        <a:rPr lang="en-ZA" sz="1700" b="1" i="0" u="none" strike="noStrike">
                          <a:solidFill>
                            <a:srgbClr val="FFFFFF"/>
                          </a:solidFill>
                          <a:effectLst/>
                          <a:latin typeface="Arial" panose="020B0604020202020204" pitchFamily="34" charset="0"/>
                        </a:rPr>
                        <a:t>2</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rtl="0" fontAlgn="ctr">
                        <a:buNone/>
                      </a:pPr>
                      <a:r>
                        <a:rPr lang="en-ZA" sz="1700" b="1" i="0" u="none" strike="noStrike">
                          <a:solidFill>
                            <a:srgbClr val="FFFFFF"/>
                          </a:solidFill>
                          <a:effectLst/>
                          <a:latin typeface="Arial" panose="020B0604020202020204" pitchFamily="34" charset="0"/>
                        </a:rPr>
                        <a:t>1</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rtl="0" fontAlgn="ctr">
                        <a:buNone/>
                      </a:pPr>
                      <a:r>
                        <a:rPr lang="en-ZA" sz="1700" b="1" i="0" u="none" strike="noStrike">
                          <a:solidFill>
                            <a:srgbClr val="FFFFFF"/>
                          </a:solidFill>
                          <a:effectLst/>
                          <a:latin typeface="Arial" panose="020B0604020202020204" pitchFamily="34" charset="0"/>
                        </a:rPr>
                        <a:t>1</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rtl="0" fontAlgn="ctr">
                        <a:buNone/>
                      </a:pPr>
                      <a:r>
                        <a:rPr lang="en-ZA" sz="1700" b="1" i="0" u="none" strike="noStrike">
                          <a:solidFill>
                            <a:srgbClr val="FFFFFF"/>
                          </a:solidFill>
                          <a:effectLst/>
                          <a:latin typeface="Arial" panose="020B0604020202020204" pitchFamily="34" charset="0"/>
                        </a:rPr>
                        <a:t>0</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rtl="0" fontAlgn="ctr">
                        <a:buNone/>
                      </a:pPr>
                      <a:r>
                        <a:rPr lang="en-ZA" sz="1700" b="1" i="0" u="none" strike="noStrike">
                          <a:solidFill>
                            <a:srgbClr val="FFFFFF"/>
                          </a:solidFill>
                          <a:effectLst/>
                          <a:latin typeface="Arial" panose="020B0604020202020204" pitchFamily="34" charset="0"/>
                        </a:rPr>
                        <a:t>4</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extLst>
                  <a:ext uri="{0D108BD9-81ED-4DB2-BD59-A6C34878D82A}">
                    <a16:rowId xmlns:a16="http://schemas.microsoft.com/office/drawing/2014/main" val="129459658"/>
                  </a:ext>
                </a:extLst>
              </a:tr>
              <a:tr h="926547">
                <a:tc>
                  <a:txBody>
                    <a:bodyPr/>
                    <a:lstStyle/>
                    <a:p>
                      <a:pPr algn="ctr" fontAlgn="b">
                        <a:buNone/>
                      </a:pPr>
                      <a:r>
                        <a:rPr lang="en-ZA" sz="1600" b="0" i="0" u="none" strike="noStrike" dirty="0">
                          <a:solidFill>
                            <a:srgbClr val="000000"/>
                          </a:solidFill>
                          <a:effectLst/>
                          <a:latin typeface="Arial" panose="020B0604020202020204" pitchFamily="34" charset="0"/>
                        </a:rPr>
                        <a:t>Day care, crèche, nursery, pre-school</a:t>
                      </a:r>
                    </a:p>
                  </a:txBody>
                  <a:tcPr marL="6350" marR="6350" marT="6350" marB="0" anchor="ctr">
                    <a:lnL>
                      <a:noFill/>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r" rtl="0" fontAlgn="ctr">
                        <a:buNone/>
                      </a:pPr>
                      <a:r>
                        <a:rPr lang="en-ZA" sz="1500" b="0" i="1" u="none" strike="noStrike">
                          <a:solidFill>
                            <a:srgbClr val="000000"/>
                          </a:solidFill>
                          <a:effectLst/>
                          <a:latin typeface="Arial" panose="020B0604020202020204" pitchFamily="34" charset="0"/>
                        </a:rPr>
                        <a:t>Not specified/unknown</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ctr">
                        <a:buNone/>
                      </a:pPr>
                      <a:r>
                        <a:rPr lang="en-ZA" sz="1500" b="0" i="1" u="none" strike="noStrike">
                          <a:solidFill>
                            <a:srgbClr val="000000"/>
                          </a:solidFill>
                          <a:effectLst/>
                          <a:latin typeface="Arial" panose="020B0604020202020204" pitchFamily="34" charset="0"/>
                        </a:rPr>
                        <a:t>0</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ctr">
                        <a:buNone/>
                      </a:pPr>
                      <a:r>
                        <a:rPr lang="en-ZA" sz="1500" b="0" i="1" u="none" strike="noStrike">
                          <a:solidFill>
                            <a:srgbClr val="000000"/>
                          </a:solidFill>
                          <a:effectLst/>
                          <a:latin typeface="Arial" panose="020B0604020202020204" pitchFamily="34" charset="0"/>
                        </a:rPr>
                        <a:t>0</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ctr">
                        <a:buNone/>
                      </a:pPr>
                      <a:r>
                        <a:rPr lang="en-ZA" sz="1500" b="0" i="1" u="none" strike="noStrike">
                          <a:solidFill>
                            <a:srgbClr val="000000"/>
                          </a:solidFill>
                          <a:effectLst/>
                          <a:latin typeface="Arial" panose="020B0604020202020204" pitchFamily="34" charset="0"/>
                        </a:rPr>
                        <a:t>1</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ctr">
                        <a:buNone/>
                      </a:pPr>
                      <a:r>
                        <a:rPr lang="en-ZA" sz="1500" b="0" i="1" u="none" strike="noStrike">
                          <a:solidFill>
                            <a:srgbClr val="000000"/>
                          </a:solidFill>
                          <a:effectLst/>
                          <a:latin typeface="Arial" panose="020B0604020202020204" pitchFamily="34" charset="0"/>
                        </a:rPr>
                        <a:t>0</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ctr">
                        <a:buNone/>
                      </a:pPr>
                      <a:r>
                        <a:rPr lang="en-ZA" sz="1600" b="1" i="1" u="none" strike="noStrike">
                          <a:solidFill>
                            <a:srgbClr val="002060"/>
                          </a:solidFill>
                          <a:effectLst/>
                          <a:latin typeface="Arial" panose="020B0604020202020204" pitchFamily="34" charset="0"/>
                        </a:rPr>
                        <a:t>1</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544748695"/>
                  </a:ext>
                </a:extLst>
              </a:tr>
              <a:tr h="350844">
                <a:tc gridSpan="2">
                  <a:txBody>
                    <a:bodyPr/>
                    <a:lstStyle/>
                    <a:p>
                      <a:pPr algn="ctr" rtl="0" fontAlgn="ctr">
                        <a:buNone/>
                      </a:pPr>
                      <a:r>
                        <a:rPr lang="en-ZA" sz="1700" b="1" i="0" u="none" strike="noStrike" dirty="0">
                          <a:solidFill>
                            <a:srgbClr val="FFFFFF"/>
                          </a:solidFill>
                          <a:effectLst/>
                          <a:latin typeface="Arial" panose="020B0604020202020204" pitchFamily="34" charset="0"/>
                        </a:rPr>
                        <a:t>Total</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hMerge="1">
                  <a:txBody>
                    <a:bodyPr/>
                    <a:lstStyle/>
                    <a:p>
                      <a:endParaRPr lang="en-ZA"/>
                    </a:p>
                  </a:txBody>
                  <a:tcPr/>
                </a:tc>
                <a:tc>
                  <a:txBody>
                    <a:bodyPr/>
                    <a:lstStyle/>
                    <a:p>
                      <a:pPr algn="ctr" rtl="0" fontAlgn="ctr">
                        <a:buNone/>
                      </a:pPr>
                      <a:r>
                        <a:rPr lang="en-ZA" sz="1700" b="1" i="0" u="none" strike="noStrike">
                          <a:solidFill>
                            <a:srgbClr val="FFFFFF"/>
                          </a:solidFill>
                          <a:effectLst/>
                          <a:latin typeface="Arial" panose="020B0604020202020204" pitchFamily="34" charset="0"/>
                        </a:rPr>
                        <a:t>0</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rtl="0" fontAlgn="ctr">
                        <a:buNone/>
                      </a:pPr>
                      <a:r>
                        <a:rPr lang="en-ZA" sz="1700" b="1" i="0" u="none" strike="noStrike">
                          <a:solidFill>
                            <a:srgbClr val="FFFFFF"/>
                          </a:solidFill>
                          <a:effectLst/>
                          <a:latin typeface="Arial" panose="020B0604020202020204" pitchFamily="34" charset="0"/>
                        </a:rPr>
                        <a:t>0</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rtl="0" fontAlgn="ctr">
                        <a:buNone/>
                      </a:pPr>
                      <a:r>
                        <a:rPr lang="en-ZA" sz="1700" b="1" i="0" u="none" strike="noStrike">
                          <a:solidFill>
                            <a:srgbClr val="FFFFFF"/>
                          </a:solidFill>
                          <a:effectLst/>
                          <a:latin typeface="Arial" panose="020B0604020202020204" pitchFamily="34" charset="0"/>
                        </a:rPr>
                        <a:t>1</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rtl="0" fontAlgn="ctr">
                        <a:buNone/>
                      </a:pPr>
                      <a:r>
                        <a:rPr lang="en-ZA" sz="1700" b="1" i="0" u="none" strike="noStrike">
                          <a:solidFill>
                            <a:srgbClr val="FFFFFF"/>
                          </a:solidFill>
                          <a:effectLst/>
                          <a:latin typeface="Arial" panose="020B0604020202020204" pitchFamily="34" charset="0"/>
                        </a:rPr>
                        <a:t>0</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rtl="0" fontAlgn="ctr">
                        <a:buNone/>
                      </a:pPr>
                      <a:r>
                        <a:rPr lang="en-ZA" sz="1700" b="1" i="0" u="none" strike="noStrike">
                          <a:solidFill>
                            <a:srgbClr val="FFFFFF"/>
                          </a:solidFill>
                          <a:effectLst/>
                          <a:latin typeface="Arial" panose="020B0604020202020204" pitchFamily="34" charset="0"/>
                        </a:rPr>
                        <a:t>1</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extLst>
                  <a:ext uri="{0D108BD9-81ED-4DB2-BD59-A6C34878D82A}">
                    <a16:rowId xmlns:a16="http://schemas.microsoft.com/office/drawing/2014/main" val="77252019"/>
                  </a:ext>
                </a:extLst>
              </a:tr>
              <a:tr h="613977">
                <a:tc>
                  <a:txBody>
                    <a:bodyPr/>
                    <a:lstStyle/>
                    <a:p>
                      <a:pPr algn="ctr" fontAlgn="b">
                        <a:buNone/>
                      </a:pPr>
                      <a:r>
                        <a:rPr lang="en-ZA" sz="1600" b="0" i="0" u="none" strike="noStrike" dirty="0">
                          <a:solidFill>
                            <a:srgbClr val="000000"/>
                          </a:solidFill>
                          <a:effectLst/>
                          <a:latin typeface="Arial" panose="020B0604020202020204" pitchFamily="34" charset="0"/>
                        </a:rPr>
                        <a:t>Special School</a:t>
                      </a:r>
                    </a:p>
                  </a:txBody>
                  <a:tcPr marL="6350" marR="6350" marT="6350" marB="0" anchor="ctr">
                    <a:lnL>
                      <a:noFill/>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r" rtl="0" fontAlgn="ctr">
                        <a:buNone/>
                      </a:pPr>
                      <a:r>
                        <a:rPr lang="en-ZA" sz="1500" b="0" i="1" u="none" strike="noStrike" dirty="0">
                          <a:solidFill>
                            <a:srgbClr val="000000"/>
                          </a:solidFill>
                          <a:effectLst/>
                          <a:latin typeface="Arial" panose="020B0604020202020204" pitchFamily="34" charset="0"/>
                        </a:rPr>
                        <a:t>Not specified/unknown</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ctr">
                        <a:buNone/>
                      </a:pPr>
                      <a:r>
                        <a:rPr lang="en-ZA" sz="1500" b="0" i="1" u="none" strike="noStrike" dirty="0">
                          <a:solidFill>
                            <a:srgbClr val="000000"/>
                          </a:solidFill>
                          <a:effectLst/>
                          <a:latin typeface="Arial" panose="020B0604020202020204" pitchFamily="34" charset="0"/>
                        </a:rPr>
                        <a:t>0</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ctr">
                        <a:buNone/>
                      </a:pPr>
                      <a:r>
                        <a:rPr lang="en-ZA" sz="1500" b="0" i="1" u="none" strike="noStrike" dirty="0">
                          <a:solidFill>
                            <a:srgbClr val="000000"/>
                          </a:solidFill>
                          <a:effectLst/>
                          <a:latin typeface="Arial" panose="020B0604020202020204" pitchFamily="34" charset="0"/>
                        </a:rPr>
                        <a:t>0</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ctr">
                        <a:buNone/>
                      </a:pPr>
                      <a:r>
                        <a:rPr lang="en-ZA" sz="1500" b="0" i="1" u="none" strike="noStrike" dirty="0">
                          <a:solidFill>
                            <a:srgbClr val="000000"/>
                          </a:solidFill>
                          <a:effectLst/>
                          <a:latin typeface="Arial" panose="020B0604020202020204" pitchFamily="34" charset="0"/>
                        </a:rPr>
                        <a:t>0</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ctr">
                        <a:buNone/>
                      </a:pPr>
                      <a:r>
                        <a:rPr lang="en-ZA" sz="1500" b="0" i="1" u="none" strike="noStrike" dirty="0">
                          <a:solidFill>
                            <a:srgbClr val="000000"/>
                          </a:solidFill>
                          <a:effectLst/>
                          <a:latin typeface="Arial" panose="020B0604020202020204" pitchFamily="34" charset="0"/>
                        </a:rPr>
                        <a:t>1</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ctr">
                        <a:buNone/>
                      </a:pPr>
                      <a:r>
                        <a:rPr lang="en-ZA" sz="1600" b="1" i="1" u="none" strike="noStrike" dirty="0">
                          <a:solidFill>
                            <a:srgbClr val="002060"/>
                          </a:solidFill>
                          <a:effectLst/>
                          <a:latin typeface="Arial" panose="020B0604020202020204" pitchFamily="34" charset="0"/>
                        </a:rPr>
                        <a:t>1</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366270698"/>
                  </a:ext>
                </a:extLst>
              </a:tr>
              <a:tr h="350844">
                <a:tc gridSpan="2">
                  <a:txBody>
                    <a:bodyPr/>
                    <a:lstStyle/>
                    <a:p>
                      <a:pPr algn="ctr" rtl="0" fontAlgn="ctr">
                        <a:buNone/>
                      </a:pPr>
                      <a:r>
                        <a:rPr lang="en-ZA" sz="1700" b="1" i="0" u="none" strike="noStrike">
                          <a:solidFill>
                            <a:srgbClr val="FFFFFF"/>
                          </a:solidFill>
                          <a:effectLst/>
                          <a:latin typeface="Arial" panose="020B0604020202020204" pitchFamily="34" charset="0"/>
                        </a:rPr>
                        <a:t>Total</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hMerge="1">
                  <a:txBody>
                    <a:bodyPr/>
                    <a:lstStyle/>
                    <a:p>
                      <a:endParaRPr lang="en-ZA"/>
                    </a:p>
                  </a:txBody>
                  <a:tcPr/>
                </a:tc>
                <a:tc>
                  <a:txBody>
                    <a:bodyPr/>
                    <a:lstStyle/>
                    <a:p>
                      <a:pPr algn="ctr" rtl="0" fontAlgn="ctr">
                        <a:buNone/>
                      </a:pPr>
                      <a:r>
                        <a:rPr lang="en-ZA" sz="1700" b="1" i="0" u="none" strike="noStrike">
                          <a:solidFill>
                            <a:srgbClr val="FFFFFF"/>
                          </a:solidFill>
                          <a:effectLst/>
                          <a:latin typeface="Arial" panose="020B0604020202020204" pitchFamily="34" charset="0"/>
                        </a:rPr>
                        <a:t>0</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rtl="0" fontAlgn="ctr">
                        <a:buNone/>
                      </a:pPr>
                      <a:r>
                        <a:rPr lang="en-ZA" sz="1700" b="1" i="0" u="none" strike="noStrike">
                          <a:solidFill>
                            <a:srgbClr val="FFFFFF"/>
                          </a:solidFill>
                          <a:effectLst/>
                          <a:latin typeface="Arial" panose="020B0604020202020204" pitchFamily="34" charset="0"/>
                        </a:rPr>
                        <a:t>0</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rtl="0" fontAlgn="ctr">
                        <a:buNone/>
                      </a:pPr>
                      <a:r>
                        <a:rPr lang="en-ZA" sz="1700" b="1" i="0" u="none" strike="noStrike">
                          <a:solidFill>
                            <a:srgbClr val="FFFFFF"/>
                          </a:solidFill>
                          <a:effectLst/>
                          <a:latin typeface="Arial" panose="020B0604020202020204" pitchFamily="34" charset="0"/>
                        </a:rPr>
                        <a:t>0</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rtl="0" fontAlgn="ctr">
                        <a:buNone/>
                      </a:pPr>
                      <a:r>
                        <a:rPr lang="en-ZA" sz="1700" b="1" i="0" u="none" strike="noStrike">
                          <a:solidFill>
                            <a:srgbClr val="FFFFFF"/>
                          </a:solidFill>
                          <a:effectLst/>
                          <a:latin typeface="Arial" panose="020B0604020202020204" pitchFamily="34" charset="0"/>
                        </a:rPr>
                        <a:t>0</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rtl="0" fontAlgn="ctr">
                        <a:buNone/>
                      </a:pPr>
                      <a:r>
                        <a:rPr lang="en-ZA" sz="1700" b="1" i="0" u="none" strike="noStrike" dirty="0">
                          <a:solidFill>
                            <a:srgbClr val="FFFFFF"/>
                          </a:solidFill>
                          <a:effectLst/>
                          <a:latin typeface="Arial" panose="020B0604020202020204" pitchFamily="34" charset="0"/>
                        </a:rPr>
                        <a:t>1</a:t>
                      </a:r>
                    </a:p>
                  </a:txBody>
                  <a:tcPr marL="6350" marR="6350" marT="635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extLst>
                  <a:ext uri="{0D108BD9-81ED-4DB2-BD59-A6C34878D82A}">
                    <a16:rowId xmlns:a16="http://schemas.microsoft.com/office/drawing/2014/main" val="1538701546"/>
                  </a:ext>
                </a:extLst>
              </a:tr>
            </a:tbl>
          </a:graphicData>
        </a:graphic>
      </p:graphicFrame>
    </p:spTree>
    <p:extLst>
      <p:ext uri="{BB962C8B-B14F-4D97-AF65-F5344CB8AC3E}">
        <p14:creationId xmlns:p14="http://schemas.microsoft.com/office/powerpoint/2010/main" val="32749645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Rape</a:t>
            </a:r>
            <a:r>
              <a:rPr lang="en-ZA" sz="2400" dirty="0"/>
              <a:t>: E</a:t>
            </a:r>
            <a:r>
              <a:rPr lang="en-ZA" dirty="0"/>
              <a:t>ducational premises</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GB" b="1" dirty="0"/>
              <a:t>April 2026 to June 2026</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45</a:t>
            </a:fld>
            <a:endParaRPr lang="en-ZA" dirty="0"/>
          </a:p>
        </p:txBody>
      </p:sp>
      <p:sp>
        <p:nvSpPr>
          <p:cNvPr id="8" name="TextBox 7">
            <a:extLst>
              <a:ext uri="{FF2B5EF4-FFF2-40B4-BE49-F238E27FC236}">
                <a16:creationId xmlns:a16="http://schemas.microsoft.com/office/drawing/2014/main" id="{D1A71B92-DB93-9AB8-7B48-A081F851B6E5}"/>
              </a:ext>
            </a:extLst>
          </p:cNvPr>
          <p:cNvSpPr txBox="1"/>
          <p:nvPr/>
        </p:nvSpPr>
        <p:spPr>
          <a:xfrm>
            <a:off x="0" y="6454263"/>
            <a:ext cx="12192000" cy="461665"/>
          </a:xfrm>
          <a:prstGeom prst="rect">
            <a:avLst/>
          </a:prstGeom>
          <a:noFill/>
        </p:spPr>
        <p:txBody>
          <a:bodyPr wrap="square" rtlCol="0">
            <a:spAutoFit/>
          </a:bodyPr>
          <a:lstStyle/>
          <a:p>
            <a:r>
              <a:rPr lang="en-ZA" sz="1200" b="1" dirty="0"/>
              <a:t>*School: Primary, Secondary, High schools</a:t>
            </a:r>
          </a:p>
          <a:p>
            <a:r>
              <a:rPr lang="en-ZA" sz="1200" b="1" dirty="0"/>
              <a:t>These are crime scenes, not all victims are students or learners</a:t>
            </a:r>
          </a:p>
        </p:txBody>
      </p:sp>
      <p:graphicFrame>
        <p:nvGraphicFramePr>
          <p:cNvPr id="6" name="Table 5">
            <a:extLst>
              <a:ext uri="{FF2B5EF4-FFF2-40B4-BE49-F238E27FC236}">
                <a16:creationId xmlns:a16="http://schemas.microsoft.com/office/drawing/2014/main" id="{28BA7DCE-F004-C418-FA88-1309EBF67DCC}"/>
              </a:ext>
            </a:extLst>
          </p:cNvPr>
          <p:cNvGraphicFramePr>
            <a:graphicFrameLocks noGrp="1"/>
          </p:cNvGraphicFramePr>
          <p:nvPr>
            <p:extLst>
              <p:ext uri="{D42A27DB-BD31-4B8C-83A1-F6EECF244321}">
                <p14:modId xmlns:p14="http://schemas.microsoft.com/office/powerpoint/2010/main" val="1812072581"/>
              </p:ext>
            </p:extLst>
          </p:nvPr>
        </p:nvGraphicFramePr>
        <p:xfrm>
          <a:off x="253999" y="952500"/>
          <a:ext cx="11747497" cy="4511234"/>
        </p:xfrm>
        <a:graphic>
          <a:graphicData uri="http://schemas.openxmlformats.org/drawingml/2006/table">
            <a:tbl>
              <a:tblPr/>
              <a:tblGrid>
                <a:gridCol w="2738786">
                  <a:extLst>
                    <a:ext uri="{9D8B030D-6E8A-4147-A177-3AD203B41FA5}">
                      <a16:colId xmlns:a16="http://schemas.microsoft.com/office/drawing/2014/main" val="1399350426"/>
                    </a:ext>
                  </a:extLst>
                </a:gridCol>
                <a:gridCol w="897839">
                  <a:extLst>
                    <a:ext uri="{9D8B030D-6E8A-4147-A177-3AD203B41FA5}">
                      <a16:colId xmlns:a16="http://schemas.microsoft.com/office/drawing/2014/main" val="3499907062"/>
                    </a:ext>
                  </a:extLst>
                </a:gridCol>
                <a:gridCol w="897839">
                  <a:extLst>
                    <a:ext uri="{9D8B030D-6E8A-4147-A177-3AD203B41FA5}">
                      <a16:colId xmlns:a16="http://schemas.microsoft.com/office/drawing/2014/main" val="89283299"/>
                    </a:ext>
                  </a:extLst>
                </a:gridCol>
                <a:gridCol w="897839">
                  <a:extLst>
                    <a:ext uri="{9D8B030D-6E8A-4147-A177-3AD203B41FA5}">
                      <a16:colId xmlns:a16="http://schemas.microsoft.com/office/drawing/2014/main" val="1037649675"/>
                    </a:ext>
                  </a:extLst>
                </a:gridCol>
                <a:gridCol w="897839">
                  <a:extLst>
                    <a:ext uri="{9D8B030D-6E8A-4147-A177-3AD203B41FA5}">
                      <a16:colId xmlns:a16="http://schemas.microsoft.com/office/drawing/2014/main" val="1088525610"/>
                    </a:ext>
                  </a:extLst>
                </a:gridCol>
                <a:gridCol w="897839">
                  <a:extLst>
                    <a:ext uri="{9D8B030D-6E8A-4147-A177-3AD203B41FA5}">
                      <a16:colId xmlns:a16="http://schemas.microsoft.com/office/drawing/2014/main" val="3801574763"/>
                    </a:ext>
                  </a:extLst>
                </a:gridCol>
                <a:gridCol w="897839">
                  <a:extLst>
                    <a:ext uri="{9D8B030D-6E8A-4147-A177-3AD203B41FA5}">
                      <a16:colId xmlns:a16="http://schemas.microsoft.com/office/drawing/2014/main" val="2098686524"/>
                    </a:ext>
                  </a:extLst>
                </a:gridCol>
                <a:gridCol w="897839">
                  <a:extLst>
                    <a:ext uri="{9D8B030D-6E8A-4147-A177-3AD203B41FA5}">
                      <a16:colId xmlns:a16="http://schemas.microsoft.com/office/drawing/2014/main" val="3652394975"/>
                    </a:ext>
                  </a:extLst>
                </a:gridCol>
                <a:gridCol w="897839">
                  <a:extLst>
                    <a:ext uri="{9D8B030D-6E8A-4147-A177-3AD203B41FA5}">
                      <a16:colId xmlns:a16="http://schemas.microsoft.com/office/drawing/2014/main" val="458976119"/>
                    </a:ext>
                  </a:extLst>
                </a:gridCol>
                <a:gridCol w="897839">
                  <a:extLst>
                    <a:ext uri="{9D8B030D-6E8A-4147-A177-3AD203B41FA5}">
                      <a16:colId xmlns:a16="http://schemas.microsoft.com/office/drawing/2014/main" val="2776702987"/>
                    </a:ext>
                  </a:extLst>
                </a:gridCol>
                <a:gridCol w="928160">
                  <a:extLst>
                    <a:ext uri="{9D8B030D-6E8A-4147-A177-3AD203B41FA5}">
                      <a16:colId xmlns:a16="http://schemas.microsoft.com/office/drawing/2014/main" val="2207036329"/>
                    </a:ext>
                  </a:extLst>
                </a:gridCol>
              </a:tblGrid>
              <a:tr h="505548">
                <a:tc>
                  <a:txBody>
                    <a:bodyPr/>
                    <a:lstStyle/>
                    <a:p>
                      <a:pPr algn="ctr" fontAlgn="ctr"/>
                      <a:r>
                        <a:rPr lang="en-ZA" sz="1600" b="1" i="0" u="none" strike="noStrike" dirty="0">
                          <a:solidFill>
                            <a:srgbClr val="000000"/>
                          </a:solidFill>
                          <a:effectLst/>
                          <a:latin typeface="Arial" panose="020B0604020202020204" pitchFamily="34" charset="0"/>
                          <a:cs typeface="Arial" panose="020B0604020202020204" pitchFamily="34" charset="0"/>
                        </a:rPr>
                        <a:t>                                      </a:t>
                      </a:r>
                    </a:p>
                  </a:txBody>
                  <a:tcPr marL="7632" marR="7632" marT="7632" marB="0" anchor="ctr">
                    <a:lnL>
                      <a:noFill/>
                    </a:lnL>
                    <a:lnR w="12700" cap="flat" cmpd="sng" algn="ctr">
                      <a:solidFill>
                        <a:srgbClr val="0070C0"/>
                      </a:solidFill>
                      <a:prstDash val="solid"/>
                      <a:round/>
                      <a:headEnd type="none" w="med" len="med"/>
                      <a:tailEnd type="none" w="med" len="med"/>
                    </a:lnR>
                    <a:lnT>
                      <a:noFill/>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000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EC</a:t>
                      </a:r>
                    </a:p>
                  </a:txBody>
                  <a:tcPr marL="8366" marR="8366" marT="8366"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000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FS</a:t>
                      </a:r>
                    </a:p>
                  </a:txBody>
                  <a:tcPr marL="8366" marR="8366" marT="8366"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000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GP</a:t>
                      </a:r>
                    </a:p>
                  </a:txBody>
                  <a:tcPr marL="8366" marR="8366" marT="8366"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000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KZN</a:t>
                      </a:r>
                    </a:p>
                  </a:txBody>
                  <a:tcPr marL="8366" marR="8366" marT="8366"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000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LP</a:t>
                      </a:r>
                    </a:p>
                  </a:txBody>
                  <a:tcPr marL="8366" marR="8366" marT="8366"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000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MP</a:t>
                      </a:r>
                    </a:p>
                  </a:txBody>
                  <a:tcPr marL="8366" marR="8366" marT="8366"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000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NW</a:t>
                      </a:r>
                    </a:p>
                  </a:txBody>
                  <a:tcPr marL="8366" marR="8366" marT="8366"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000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NC</a:t>
                      </a:r>
                    </a:p>
                  </a:txBody>
                  <a:tcPr marL="8366" marR="8366" marT="8366"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000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WC</a:t>
                      </a:r>
                    </a:p>
                  </a:txBody>
                  <a:tcPr marL="8366" marR="8366" marT="8366"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206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RSA</a:t>
                      </a:r>
                    </a:p>
                  </a:txBody>
                  <a:tcPr marL="7632" marR="7632" marT="7632"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687292795"/>
                  </a:ext>
                </a:extLst>
              </a:tr>
              <a:tr h="874454">
                <a:tc>
                  <a:txBody>
                    <a:bodyPr/>
                    <a:lstStyle/>
                    <a:p>
                      <a:pPr algn="r" rtl="0" fontAlgn="b"/>
                      <a:r>
                        <a:rPr lang="en-ZA" sz="1600" b="0" i="0" u="none" strike="noStrike">
                          <a:solidFill>
                            <a:srgbClr val="000000"/>
                          </a:solidFill>
                          <a:effectLst/>
                          <a:latin typeface="Arial" panose="020B0604020202020204" pitchFamily="34" charset="0"/>
                        </a:rPr>
                        <a:t>School</a:t>
                      </a:r>
                    </a:p>
                  </a:txBody>
                  <a:tcPr marL="7620" marR="7200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600" b="0" i="0" u="none" strike="noStrike">
                          <a:solidFill>
                            <a:srgbClr val="000000"/>
                          </a:solidFill>
                          <a:effectLst/>
                          <a:latin typeface="Arial" panose="020B0604020202020204" pitchFamily="34" charset="0"/>
                        </a:rPr>
                        <a:t>11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rtl="0" fontAlgn="b"/>
                      <a:r>
                        <a:rPr lang="en-ZA" sz="1600" b="0" i="0"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rtl="0" fontAlgn="b"/>
                      <a:r>
                        <a:rPr lang="en-ZA" sz="1600" b="0" i="0" u="none" strike="noStrike">
                          <a:solidFill>
                            <a:srgbClr val="000000"/>
                          </a:solidFill>
                          <a:effectLst/>
                          <a:latin typeface="Arial" panose="020B0604020202020204" pitchFamily="34" charset="0"/>
                        </a:rPr>
                        <a:t>10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rtl="0" fontAlgn="b"/>
                      <a:r>
                        <a:rPr lang="en-ZA" sz="1600" b="0" i="0" u="none" strike="noStrike">
                          <a:solidFill>
                            <a:srgbClr val="000000"/>
                          </a:solidFill>
                          <a:effectLst/>
                          <a:latin typeface="Arial" panose="020B0604020202020204" pitchFamily="34" charset="0"/>
                        </a:rPr>
                        <a:t>13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rtl="0" fontAlgn="b"/>
                      <a:r>
                        <a:rPr lang="en-ZA" sz="1600" b="0" i="0" u="none" strike="noStrike">
                          <a:solidFill>
                            <a:srgbClr val="000000"/>
                          </a:solidFill>
                          <a:effectLst/>
                          <a:latin typeface="Arial" panose="020B0604020202020204" pitchFamily="34" charset="0"/>
                        </a:rPr>
                        <a:t>10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600" b="0" i="0"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600" b="0" i="0"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600" b="0" i="0"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600" b="0" i="0" u="none" strike="noStrike">
                          <a:solidFill>
                            <a:srgbClr val="00000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600" b="1" i="0" u="none" strike="noStrike">
                          <a:solidFill>
                            <a:srgbClr val="000000"/>
                          </a:solidFill>
                          <a:effectLst/>
                          <a:latin typeface="Arial" panose="020B0604020202020204" pitchFamily="34" charset="0"/>
                        </a:rPr>
                        <a:t>54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379022446"/>
                  </a:ext>
                </a:extLst>
              </a:tr>
              <a:tr h="874454">
                <a:tc>
                  <a:txBody>
                    <a:bodyPr/>
                    <a:lstStyle/>
                    <a:p>
                      <a:pPr algn="r" rtl="0" fontAlgn="b"/>
                      <a:r>
                        <a:rPr lang="en-ZA" sz="1600" b="0" i="0" u="none" strike="noStrike">
                          <a:solidFill>
                            <a:srgbClr val="000000"/>
                          </a:solidFill>
                          <a:effectLst/>
                          <a:latin typeface="Arial" panose="020B0604020202020204" pitchFamily="34" charset="0"/>
                        </a:rPr>
                        <a:t>Tertiary education </a:t>
                      </a:r>
                    </a:p>
                  </a:txBody>
                  <a:tcPr marL="7620" marR="7200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600" b="0" i="0"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600" b="0" i="0"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600" b="0" i="0" u="none" strike="noStrike">
                          <a:solidFill>
                            <a:srgbClr val="000000"/>
                          </a:solidFill>
                          <a:effectLst/>
                          <a:latin typeface="Arial" panose="020B0604020202020204" pitchFamily="34" charset="0"/>
                        </a:rPr>
                        <a:t>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600" b="0" i="0"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600" b="0" i="0"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600" b="0" i="0"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600" b="0" i="0"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600" b="0" i="0"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600" b="0" i="0"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600" b="1" i="0" u="none" strike="noStrike">
                          <a:solidFill>
                            <a:srgbClr val="000000"/>
                          </a:solidFill>
                          <a:effectLst/>
                          <a:latin typeface="Arial" panose="020B0604020202020204" pitchFamily="34" charset="0"/>
                        </a:rPr>
                        <a:t>13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894878499"/>
                  </a:ext>
                </a:extLst>
              </a:tr>
              <a:tr h="874454">
                <a:tc>
                  <a:txBody>
                    <a:bodyPr/>
                    <a:lstStyle/>
                    <a:p>
                      <a:pPr algn="r" rtl="0" fontAlgn="b"/>
                      <a:r>
                        <a:rPr lang="en-GB" sz="1600" b="0" i="0" u="none" strike="noStrike" dirty="0">
                          <a:solidFill>
                            <a:srgbClr val="000000"/>
                          </a:solidFill>
                          <a:effectLst/>
                          <a:latin typeface="Arial" panose="020B0604020202020204" pitchFamily="34" charset="0"/>
                        </a:rPr>
                        <a:t>Day care, crèche, nursery, pre-school</a:t>
                      </a:r>
                    </a:p>
                  </a:txBody>
                  <a:tcPr marL="7620" marR="7200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600" b="0" i="0"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600" b="0" i="0"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600" b="0" i="0"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600" b="0" i="0"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600" b="0" i="0"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600" b="0" i="0"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600" b="0" i="0"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600" b="0" i="0"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600" b="0" i="0"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600" b="1" i="0" u="none" strike="noStrike">
                          <a:solidFill>
                            <a:srgbClr val="000000"/>
                          </a:solidFill>
                          <a:effectLst/>
                          <a:latin typeface="Arial" panose="020B0604020202020204" pitchFamily="34" charset="0"/>
                        </a:rPr>
                        <a:t>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492653808"/>
                  </a:ext>
                </a:extLst>
              </a:tr>
              <a:tr h="874454">
                <a:tc>
                  <a:txBody>
                    <a:bodyPr/>
                    <a:lstStyle/>
                    <a:p>
                      <a:pPr algn="r" rtl="0" fontAlgn="b"/>
                      <a:r>
                        <a:rPr lang="en-ZA" sz="1600" b="0" i="0" u="none" strike="noStrike" dirty="0">
                          <a:solidFill>
                            <a:srgbClr val="000000"/>
                          </a:solidFill>
                          <a:effectLst/>
                          <a:latin typeface="Arial" panose="020B0604020202020204" pitchFamily="34" charset="0"/>
                        </a:rPr>
                        <a:t>Special needs school</a:t>
                      </a:r>
                    </a:p>
                  </a:txBody>
                  <a:tcPr marL="7620" marR="7200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600" b="0" i="0"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600" b="0" i="0"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600" b="0" i="0"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600" b="0" i="0"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600" b="0" i="0"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600" b="0" i="0"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600" b="0" i="0"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600" b="0" i="0"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600" b="0" i="0"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600" b="1" i="0" u="none" strike="noStrike" dirty="0">
                          <a:solidFill>
                            <a:srgbClr val="000000"/>
                          </a:solidFill>
                          <a:effectLst/>
                          <a:latin typeface="Arial" panose="020B0604020202020204" pitchFamily="34" charset="0"/>
                        </a:rPr>
                        <a:t>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459047297"/>
                  </a:ext>
                </a:extLst>
              </a:tr>
              <a:tr h="507870">
                <a:tc>
                  <a:txBody>
                    <a:bodyPr/>
                    <a:lstStyle/>
                    <a:p>
                      <a:pPr algn="ctr" fontAlgn="b">
                        <a:buNone/>
                      </a:pPr>
                      <a:r>
                        <a:rPr lang="en-ZA" sz="1800" b="1" i="0" u="none" strike="noStrike" dirty="0">
                          <a:solidFill>
                            <a:srgbClr val="E7E6E6"/>
                          </a:solidFill>
                          <a:effectLst/>
                          <a:latin typeface="Arial" panose="020B0604020202020204" pitchFamily="34" charset="0"/>
                          <a:cs typeface="Arial" panose="020B0604020202020204" pitchFamily="34" charset="0"/>
                        </a:rPr>
                        <a:t>Total</a:t>
                      </a:r>
                    </a:p>
                  </a:txBody>
                  <a:tcPr marL="5443" marR="5443" marT="5443"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fontAlgn="b">
                        <a:buNone/>
                      </a:pPr>
                      <a:r>
                        <a:rPr lang="en-ZA" sz="1800" b="1" i="0" u="none" strike="noStrike" dirty="0">
                          <a:solidFill>
                            <a:srgbClr val="E7E6E6"/>
                          </a:solidFill>
                          <a:effectLst/>
                          <a:latin typeface="Arial" panose="020B0604020202020204" pitchFamily="34" charset="0"/>
                          <a:cs typeface="Arial" panose="020B0604020202020204" pitchFamily="34" charset="0"/>
                        </a:rPr>
                        <a:t>16</a:t>
                      </a:r>
                    </a:p>
                  </a:txBody>
                  <a:tcPr marL="5443" marR="5443" marT="5443"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fontAlgn="b">
                        <a:buNone/>
                      </a:pPr>
                      <a:r>
                        <a:rPr lang="en-ZA" sz="1800" b="1" i="0" u="none" strike="noStrike" dirty="0">
                          <a:solidFill>
                            <a:srgbClr val="E7E6E6"/>
                          </a:solidFill>
                          <a:effectLst/>
                          <a:latin typeface="Arial" panose="020B0604020202020204" pitchFamily="34" charset="0"/>
                          <a:cs typeface="Arial" panose="020B0604020202020204" pitchFamily="34" charset="0"/>
                        </a:rPr>
                        <a:t>3</a:t>
                      </a:r>
                    </a:p>
                  </a:txBody>
                  <a:tcPr marL="5443" marR="5443" marT="5443"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fontAlgn="b">
                        <a:buNone/>
                      </a:pPr>
                      <a:r>
                        <a:rPr lang="en-ZA" sz="1800" b="1" i="0" u="none" strike="noStrike" dirty="0">
                          <a:solidFill>
                            <a:srgbClr val="E7E6E6"/>
                          </a:solidFill>
                          <a:effectLst/>
                          <a:latin typeface="Arial" panose="020B0604020202020204" pitchFamily="34" charset="0"/>
                          <a:cs typeface="Arial" panose="020B0604020202020204" pitchFamily="34" charset="0"/>
                        </a:rPr>
                        <a:t>21</a:t>
                      </a:r>
                    </a:p>
                  </a:txBody>
                  <a:tcPr marL="5443" marR="5443" marT="5443"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fontAlgn="b">
                        <a:buNone/>
                      </a:pPr>
                      <a:r>
                        <a:rPr lang="en-ZA" sz="1800" b="1" i="0" u="none" strike="noStrike" dirty="0">
                          <a:solidFill>
                            <a:srgbClr val="E7E6E6"/>
                          </a:solidFill>
                          <a:effectLst/>
                          <a:latin typeface="Arial" panose="020B0604020202020204" pitchFamily="34" charset="0"/>
                          <a:cs typeface="Arial" panose="020B0604020202020204" pitchFamily="34" charset="0"/>
                        </a:rPr>
                        <a:t>18</a:t>
                      </a:r>
                    </a:p>
                  </a:txBody>
                  <a:tcPr marL="5443" marR="5443" marT="5443"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fontAlgn="b">
                        <a:buNone/>
                      </a:pPr>
                      <a:r>
                        <a:rPr lang="en-ZA" sz="1800" b="1" i="0" u="none" strike="noStrike" dirty="0">
                          <a:solidFill>
                            <a:srgbClr val="E7E6E6"/>
                          </a:solidFill>
                          <a:effectLst/>
                          <a:latin typeface="Arial" panose="020B0604020202020204" pitchFamily="34" charset="0"/>
                          <a:cs typeface="Arial" panose="020B0604020202020204" pitchFamily="34" charset="0"/>
                        </a:rPr>
                        <a:t>12</a:t>
                      </a:r>
                    </a:p>
                  </a:txBody>
                  <a:tcPr marL="5443" marR="5443" marT="5443"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fontAlgn="b">
                        <a:buNone/>
                      </a:pPr>
                      <a:r>
                        <a:rPr lang="en-ZA" sz="1800" b="1" i="0" u="none" strike="noStrike" dirty="0">
                          <a:solidFill>
                            <a:srgbClr val="E7E6E6"/>
                          </a:solidFill>
                          <a:effectLst/>
                          <a:latin typeface="Arial" panose="020B0604020202020204" pitchFamily="34" charset="0"/>
                          <a:cs typeface="Arial" panose="020B0604020202020204" pitchFamily="34" charset="0"/>
                        </a:rPr>
                        <a:t>3</a:t>
                      </a:r>
                    </a:p>
                  </a:txBody>
                  <a:tcPr marL="5443" marR="5443" marT="5443"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fontAlgn="b">
                        <a:buNone/>
                      </a:pPr>
                      <a:r>
                        <a:rPr lang="en-ZA" sz="1800" b="1" i="0" u="none" strike="noStrike" dirty="0">
                          <a:solidFill>
                            <a:srgbClr val="E7E6E6"/>
                          </a:solidFill>
                          <a:effectLst/>
                          <a:latin typeface="Arial" panose="020B0604020202020204" pitchFamily="34" charset="0"/>
                          <a:cs typeface="Arial" panose="020B0604020202020204" pitchFamily="34" charset="0"/>
                        </a:rPr>
                        <a:t>3</a:t>
                      </a:r>
                    </a:p>
                  </a:txBody>
                  <a:tcPr marL="5443" marR="5443" marT="5443"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fontAlgn="b">
                        <a:buNone/>
                      </a:pPr>
                      <a:r>
                        <a:rPr lang="en-ZA" sz="1800" b="1" i="0" u="none" strike="noStrike" dirty="0">
                          <a:solidFill>
                            <a:srgbClr val="E7E6E6"/>
                          </a:solidFill>
                          <a:effectLst/>
                          <a:latin typeface="Arial" panose="020B0604020202020204" pitchFamily="34" charset="0"/>
                          <a:cs typeface="Arial" panose="020B0604020202020204" pitchFamily="34" charset="0"/>
                        </a:rPr>
                        <a:t>2</a:t>
                      </a:r>
                    </a:p>
                  </a:txBody>
                  <a:tcPr marL="5443" marR="5443" marT="5443"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fontAlgn="b">
                        <a:buNone/>
                      </a:pPr>
                      <a:r>
                        <a:rPr lang="en-ZA" sz="1800" b="1" i="0" u="none" strike="noStrike" dirty="0">
                          <a:solidFill>
                            <a:srgbClr val="E7E6E6"/>
                          </a:solidFill>
                          <a:effectLst/>
                          <a:latin typeface="Arial" panose="020B0604020202020204" pitchFamily="34" charset="0"/>
                          <a:cs typeface="Arial" panose="020B0604020202020204" pitchFamily="34" charset="0"/>
                        </a:rPr>
                        <a:t>6</a:t>
                      </a:r>
                    </a:p>
                  </a:txBody>
                  <a:tcPr marL="5443" marR="5443" marT="5443"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fontAlgn="b">
                        <a:buNone/>
                      </a:pPr>
                      <a:r>
                        <a:rPr lang="en-ZA" sz="1800" b="1" i="0" u="none" strike="noStrike" dirty="0">
                          <a:solidFill>
                            <a:srgbClr val="E7E6E6"/>
                          </a:solidFill>
                          <a:effectLst/>
                          <a:latin typeface="Arial" panose="020B0604020202020204" pitchFamily="34" charset="0"/>
                          <a:cs typeface="Arial" panose="020B0604020202020204" pitchFamily="34" charset="0"/>
                        </a:rPr>
                        <a:t>84</a:t>
                      </a:r>
                    </a:p>
                  </a:txBody>
                  <a:tcPr marL="5443" marR="5443" marT="5443"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extLst>
                  <a:ext uri="{0D108BD9-81ED-4DB2-BD59-A6C34878D82A}">
                    <a16:rowId xmlns:a16="http://schemas.microsoft.com/office/drawing/2014/main" val="3813034053"/>
                  </a:ext>
                </a:extLst>
              </a:tr>
            </a:tbl>
          </a:graphicData>
        </a:graphic>
      </p:graphicFrame>
    </p:spTree>
    <p:extLst>
      <p:ext uri="{BB962C8B-B14F-4D97-AF65-F5344CB8AC3E}">
        <p14:creationId xmlns:p14="http://schemas.microsoft.com/office/powerpoint/2010/main" val="1028939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pPr>
              <a:tabLst>
                <a:tab pos="3678238" algn="l"/>
              </a:tabLst>
            </a:pPr>
            <a:r>
              <a:rPr lang="en-ZA" dirty="0"/>
              <a:t>Rape</a:t>
            </a:r>
            <a:r>
              <a:rPr lang="en-ZA" sz="2400" dirty="0"/>
              <a:t>: E</a:t>
            </a:r>
            <a:r>
              <a:rPr lang="en-ZA" dirty="0"/>
              <a:t>ducational premises: Victims</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GB" b="1" dirty="0"/>
              <a:t>April 2026 to June 2026</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46</a:t>
            </a:fld>
            <a:endParaRPr lang="en-ZA" dirty="0"/>
          </a:p>
        </p:txBody>
      </p:sp>
      <p:sp>
        <p:nvSpPr>
          <p:cNvPr id="8" name="TextBox 7">
            <a:extLst>
              <a:ext uri="{FF2B5EF4-FFF2-40B4-BE49-F238E27FC236}">
                <a16:creationId xmlns:a16="http://schemas.microsoft.com/office/drawing/2014/main" id="{D1A71B92-DB93-9AB8-7B48-A081F851B6E5}"/>
              </a:ext>
            </a:extLst>
          </p:cNvPr>
          <p:cNvSpPr txBox="1"/>
          <p:nvPr/>
        </p:nvSpPr>
        <p:spPr>
          <a:xfrm>
            <a:off x="433388" y="6398329"/>
            <a:ext cx="11185456" cy="461665"/>
          </a:xfrm>
          <a:prstGeom prst="rect">
            <a:avLst/>
          </a:prstGeom>
          <a:noFill/>
        </p:spPr>
        <p:txBody>
          <a:bodyPr wrap="square" rtlCol="0">
            <a:spAutoFit/>
          </a:bodyPr>
          <a:lstStyle/>
          <a:p>
            <a:r>
              <a:rPr lang="en-ZA" sz="1200" b="1" dirty="0"/>
              <a:t>*School: Primary, Secondary, High schools</a:t>
            </a:r>
          </a:p>
          <a:p>
            <a:r>
              <a:rPr lang="en-ZA" sz="1200" b="1" dirty="0"/>
              <a:t>These are crime scenes, not all victims are students or learners</a:t>
            </a:r>
          </a:p>
        </p:txBody>
      </p:sp>
      <p:graphicFrame>
        <p:nvGraphicFramePr>
          <p:cNvPr id="7" name="Table 6">
            <a:extLst>
              <a:ext uri="{FF2B5EF4-FFF2-40B4-BE49-F238E27FC236}">
                <a16:creationId xmlns:a16="http://schemas.microsoft.com/office/drawing/2014/main" id="{35CA6383-A5D6-965E-B215-761B04812F13}"/>
              </a:ext>
            </a:extLst>
          </p:cNvPr>
          <p:cNvGraphicFramePr>
            <a:graphicFrameLocks noGrp="1"/>
          </p:cNvGraphicFramePr>
          <p:nvPr>
            <p:extLst>
              <p:ext uri="{D42A27DB-BD31-4B8C-83A1-F6EECF244321}">
                <p14:modId xmlns:p14="http://schemas.microsoft.com/office/powerpoint/2010/main" val="1267823783"/>
              </p:ext>
            </p:extLst>
          </p:nvPr>
        </p:nvGraphicFramePr>
        <p:xfrm>
          <a:off x="168676" y="915922"/>
          <a:ext cx="11747100" cy="5469746"/>
        </p:xfrm>
        <a:graphic>
          <a:graphicData uri="http://schemas.openxmlformats.org/drawingml/2006/table">
            <a:tbl>
              <a:tblPr/>
              <a:tblGrid>
                <a:gridCol w="2517374">
                  <a:extLst>
                    <a:ext uri="{9D8B030D-6E8A-4147-A177-3AD203B41FA5}">
                      <a16:colId xmlns:a16="http://schemas.microsoft.com/office/drawing/2014/main" val="3633076765"/>
                    </a:ext>
                  </a:extLst>
                </a:gridCol>
                <a:gridCol w="2076450">
                  <a:extLst>
                    <a:ext uri="{9D8B030D-6E8A-4147-A177-3AD203B41FA5}">
                      <a16:colId xmlns:a16="http://schemas.microsoft.com/office/drawing/2014/main" val="2777943144"/>
                    </a:ext>
                  </a:extLst>
                </a:gridCol>
                <a:gridCol w="1886744">
                  <a:extLst>
                    <a:ext uri="{9D8B030D-6E8A-4147-A177-3AD203B41FA5}">
                      <a16:colId xmlns:a16="http://schemas.microsoft.com/office/drawing/2014/main" val="1748815095"/>
                    </a:ext>
                  </a:extLst>
                </a:gridCol>
                <a:gridCol w="1886744">
                  <a:extLst>
                    <a:ext uri="{9D8B030D-6E8A-4147-A177-3AD203B41FA5}">
                      <a16:colId xmlns:a16="http://schemas.microsoft.com/office/drawing/2014/main" val="289151021"/>
                    </a:ext>
                  </a:extLst>
                </a:gridCol>
                <a:gridCol w="1886744">
                  <a:extLst>
                    <a:ext uri="{9D8B030D-6E8A-4147-A177-3AD203B41FA5}">
                      <a16:colId xmlns:a16="http://schemas.microsoft.com/office/drawing/2014/main" val="2656094842"/>
                    </a:ext>
                  </a:extLst>
                </a:gridCol>
                <a:gridCol w="1493044">
                  <a:extLst>
                    <a:ext uri="{9D8B030D-6E8A-4147-A177-3AD203B41FA5}">
                      <a16:colId xmlns:a16="http://schemas.microsoft.com/office/drawing/2014/main" val="2786326830"/>
                    </a:ext>
                  </a:extLst>
                </a:gridCol>
              </a:tblGrid>
              <a:tr h="180341">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buNone/>
                      </a:pPr>
                      <a:r>
                        <a:rPr lang="en-ZA" sz="1400" b="1" i="0" u="none" strike="noStrike" dirty="0">
                          <a:solidFill>
                            <a:srgbClr val="000000"/>
                          </a:solidFill>
                          <a:effectLst/>
                          <a:latin typeface="Arial" panose="020B0604020202020204" pitchFamily="34" charset="0"/>
                          <a:cs typeface="Arial" panose="020B0604020202020204" pitchFamily="34" charset="0"/>
                        </a:rPr>
                        <a:t>Educational Premises</a:t>
                      </a:r>
                    </a:p>
                  </a:txBody>
                  <a:tcPr marL="4816" marR="4816" marT="4816"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8EA9DB"/>
                    </a:solidFill>
                  </a:tcPr>
                </a:tc>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buNone/>
                      </a:pPr>
                      <a:r>
                        <a:rPr lang="en-ZA" sz="1400" b="1" i="0" u="none" strike="noStrike" dirty="0">
                          <a:solidFill>
                            <a:srgbClr val="000000"/>
                          </a:solidFill>
                          <a:effectLst/>
                          <a:latin typeface="Arial" panose="020B0604020202020204" pitchFamily="34" charset="0"/>
                          <a:cs typeface="Arial" panose="020B0604020202020204" pitchFamily="34" charset="0"/>
                        </a:rPr>
                        <a:t>Perpetrator</a:t>
                      </a:r>
                    </a:p>
                  </a:txBody>
                  <a:tcPr marL="4816" marR="4816" marT="4816"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8EA9DB"/>
                    </a:solidFill>
                  </a:tcPr>
                </a:tc>
                <a:tc gridSpan="4">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buNone/>
                      </a:pPr>
                      <a:r>
                        <a:rPr lang="en-ZA" sz="1400" b="1" i="0" u="none" strike="noStrike">
                          <a:solidFill>
                            <a:srgbClr val="000000"/>
                          </a:solidFill>
                          <a:effectLst/>
                          <a:latin typeface="Arial" panose="020B0604020202020204" pitchFamily="34" charset="0"/>
                          <a:cs typeface="Arial" panose="020B0604020202020204" pitchFamily="34" charset="0"/>
                        </a:rPr>
                        <a:t>Victim</a:t>
                      </a:r>
                    </a:p>
                  </a:txBody>
                  <a:tcPr marL="4816" marR="4816" marT="4816" marB="0" anchor="b">
                    <a:lnL w="12700" cap="flat" cmpd="sng" algn="ctr">
                      <a:solidFill>
                        <a:srgbClr val="8BB8E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8EA9DB"/>
                    </a:solidFill>
                  </a:tcPr>
                </a:tc>
                <a:tc hMerge="1">
                  <a:txBody>
                    <a:bodyPr/>
                    <a:lstStyle/>
                    <a:p>
                      <a:endParaRPr lang="en-ZA"/>
                    </a:p>
                  </a:txBody>
                  <a:tcPr/>
                </a:tc>
                <a:tc hMerge="1">
                  <a:txBody>
                    <a:bodyPr/>
                    <a:lstStyle/>
                    <a:p>
                      <a:endParaRPr lang="en-ZA"/>
                    </a:p>
                  </a:txBody>
                  <a:tcPr/>
                </a:tc>
                <a:tc hMerge="1">
                  <a:txBody>
                    <a:bodyPr/>
                    <a:lstStyle/>
                    <a:p>
                      <a:endParaRPr lang="en-ZA"/>
                    </a:p>
                  </a:txBody>
                  <a:tcPr>
                    <a:lnL w="635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3977257533"/>
                  </a:ext>
                </a:extLst>
              </a:tr>
              <a:tr h="308994">
                <a:tc vMerge="1">
                  <a:txBody>
                    <a:bodyPr/>
                    <a:lstStyle/>
                    <a:p>
                      <a:endParaRPr lang="en-ZA"/>
                    </a:p>
                  </a:txBody>
                  <a:tcPr/>
                </a:tc>
                <a:tc vMerge="1">
                  <a:txBody>
                    <a:bodyPr/>
                    <a:lstStyle/>
                    <a:p>
                      <a:endParaRPr lang="en-ZA"/>
                    </a:p>
                  </a:txBody>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buNone/>
                      </a:pPr>
                      <a:r>
                        <a:rPr lang="en-ZA" sz="1400" b="1" i="0" u="none" strike="noStrike" dirty="0">
                          <a:solidFill>
                            <a:srgbClr val="000000"/>
                          </a:solidFill>
                          <a:effectLst/>
                          <a:latin typeface="Arial" panose="020B0604020202020204" pitchFamily="34" charset="0"/>
                          <a:cs typeface="Arial" panose="020B0604020202020204" pitchFamily="34" charset="0"/>
                        </a:rPr>
                        <a:t>Learner</a:t>
                      </a:r>
                    </a:p>
                  </a:txBody>
                  <a:tcPr marL="4816" marR="4816" marT="4816" marB="0" anchor="b">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8EA9DB"/>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buNone/>
                      </a:pPr>
                      <a:r>
                        <a:rPr lang="en-ZA" sz="1400" b="1" i="0" u="none" strike="noStrike" dirty="0">
                          <a:solidFill>
                            <a:srgbClr val="000000"/>
                          </a:solidFill>
                          <a:effectLst/>
                          <a:latin typeface="Arial" panose="020B0604020202020204" pitchFamily="34" charset="0"/>
                          <a:cs typeface="Arial" panose="020B0604020202020204" pitchFamily="34" charset="0"/>
                        </a:rPr>
                        <a:t>Student</a:t>
                      </a:r>
                    </a:p>
                  </a:txBody>
                  <a:tcPr marL="4816" marR="4816" marT="4816" marB="0" anchor="b">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8EA9DB"/>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buNone/>
                      </a:pPr>
                      <a:r>
                        <a:rPr lang="en-ZA" sz="1400" b="1" i="0" u="none" strike="noStrike" dirty="0">
                          <a:solidFill>
                            <a:srgbClr val="000000"/>
                          </a:solidFill>
                          <a:effectLst/>
                          <a:latin typeface="Arial" panose="020B0604020202020204" pitchFamily="34" charset="0"/>
                          <a:cs typeface="Arial" panose="020B0604020202020204" pitchFamily="34" charset="0"/>
                        </a:rPr>
                        <a:t>Community member</a:t>
                      </a:r>
                    </a:p>
                  </a:txBody>
                  <a:tcPr marL="4816" marR="4816" marT="4816" marB="0" anchor="b">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8EA9DB"/>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buNone/>
                      </a:pPr>
                      <a:r>
                        <a:rPr lang="en-ZA" sz="1400" b="1" i="0" u="none" strike="noStrike" dirty="0">
                          <a:solidFill>
                            <a:srgbClr val="000000"/>
                          </a:solidFill>
                          <a:effectLst/>
                          <a:latin typeface="Arial" panose="020B0604020202020204" pitchFamily="34" charset="0"/>
                          <a:cs typeface="Arial" panose="020B0604020202020204" pitchFamily="34" charset="0"/>
                        </a:rPr>
                        <a:t> Total</a:t>
                      </a:r>
                    </a:p>
                  </a:txBody>
                  <a:tcPr marL="4816" marR="4816" marT="4816" marB="0" anchor="b">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8EA9DB"/>
                    </a:solidFill>
                  </a:tcPr>
                </a:tc>
                <a:extLst>
                  <a:ext uri="{0D108BD9-81ED-4DB2-BD59-A6C34878D82A}">
                    <a16:rowId xmlns:a16="http://schemas.microsoft.com/office/drawing/2014/main" val="3827421854"/>
                  </a:ext>
                </a:extLst>
              </a:tr>
              <a:tr h="182658">
                <a:tc rowSpan="6">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buNone/>
                      </a:pPr>
                      <a:r>
                        <a:rPr lang="en-ZA" sz="1400" b="1" i="1" u="none" strike="noStrike" dirty="0">
                          <a:solidFill>
                            <a:srgbClr val="000000"/>
                          </a:solidFill>
                          <a:effectLst/>
                          <a:latin typeface="Arial" panose="020B0604020202020204" pitchFamily="34" charset="0"/>
                          <a:cs typeface="Arial" panose="020B0604020202020204" pitchFamily="34" charset="0"/>
                        </a:rPr>
                        <a:t>Day care, crèche, nursery, pre-school</a:t>
                      </a:r>
                    </a:p>
                  </a:txBody>
                  <a:tcPr marL="4816" marR="4816" marT="4816"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ZA" sz="1350" b="0" i="1" u="none" strike="noStrike" dirty="0">
                          <a:solidFill>
                            <a:srgbClr val="000000"/>
                          </a:solidFill>
                          <a:effectLst/>
                          <a:latin typeface="Arial" panose="020B0604020202020204" pitchFamily="34" charset="0"/>
                          <a:cs typeface="Arial" panose="020B0604020202020204" pitchFamily="34" charset="0"/>
                        </a:rPr>
                        <a:t>Acquaintance(s)</a:t>
                      </a:r>
                    </a:p>
                  </a:txBody>
                  <a:tcPr marL="7200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dirty="0">
                          <a:solidFill>
                            <a:srgbClr val="000000"/>
                          </a:solidFill>
                          <a:effectLst/>
                          <a:latin typeface="Arial" panose="020B0604020202020204" pitchFamily="34" charset="0"/>
                          <a:cs typeface="Arial" panose="020B0604020202020204" pitchFamily="34" charset="0"/>
                        </a:rPr>
                        <a:t>2</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buNone/>
                      </a:pPr>
                      <a:r>
                        <a:rPr lang="en-ZA" sz="1350" b="1" i="0" u="none" strike="noStrike" kern="1200" dirty="0">
                          <a:solidFill>
                            <a:srgbClr val="000000"/>
                          </a:solidFill>
                          <a:effectLst/>
                          <a:latin typeface="Arial" panose="020B0604020202020204" pitchFamily="34" charset="0"/>
                          <a:ea typeface="+mn-ea"/>
                          <a:cs typeface="Arial" panose="020B0604020202020204" pitchFamily="34" charset="0"/>
                        </a:rPr>
                        <a:t>2</a:t>
                      </a:r>
                    </a:p>
                  </a:txBody>
                  <a:tcPr marL="5029" marR="5029" marT="5029" marB="0" anchor="b">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8EA9DB"/>
                    </a:solidFill>
                  </a:tcPr>
                </a:tc>
                <a:extLst>
                  <a:ext uri="{0D108BD9-81ED-4DB2-BD59-A6C34878D82A}">
                    <a16:rowId xmlns:a16="http://schemas.microsoft.com/office/drawing/2014/main" val="1005351164"/>
                  </a:ext>
                </a:extLst>
              </a:tr>
              <a:tr h="182658">
                <a:tc vMerge="1">
                  <a:txBody>
                    <a:bodyPr/>
                    <a:lstStyle/>
                    <a:p>
                      <a:endParaRPr lang="en-ZA"/>
                    </a:p>
                  </a:txBody>
                  <a:tcPr/>
                </a:tc>
                <a:tc>
                  <a:txBody>
                    <a:bodyPr/>
                    <a:lstStyle/>
                    <a:p>
                      <a:pPr algn="l" fontAlgn="b"/>
                      <a:r>
                        <a:rPr lang="en-ZA" sz="1350" b="0" i="1" u="none" strike="noStrike">
                          <a:solidFill>
                            <a:srgbClr val="000000"/>
                          </a:solidFill>
                          <a:effectLst/>
                          <a:latin typeface="Arial" panose="020B0604020202020204" pitchFamily="34" charset="0"/>
                          <a:cs typeface="Arial" panose="020B0604020202020204" pitchFamily="34" charset="0"/>
                        </a:rPr>
                        <a:t>Known by sight/ name</a:t>
                      </a:r>
                    </a:p>
                  </a:txBody>
                  <a:tcPr marL="7200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dirty="0">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buNone/>
                      </a:pPr>
                      <a:r>
                        <a:rPr lang="en-ZA" sz="1350" b="1" i="0" u="none" strike="noStrike" kern="1200">
                          <a:solidFill>
                            <a:srgbClr val="000000"/>
                          </a:solidFill>
                          <a:effectLst/>
                          <a:latin typeface="Arial" panose="020B0604020202020204" pitchFamily="34" charset="0"/>
                          <a:ea typeface="+mn-ea"/>
                          <a:cs typeface="Arial" panose="020B0604020202020204" pitchFamily="34" charset="0"/>
                        </a:rPr>
                        <a:t>1</a:t>
                      </a:r>
                    </a:p>
                  </a:txBody>
                  <a:tcPr marL="5029" marR="5029" marT="5029" marB="0" anchor="b">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8EA9DB"/>
                    </a:solidFill>
                  </a:tcPr>
                </a:tc>
                <a:extLst>
                  <a:ext uri="{0D108BD9-81ED-4DB2-BD59-A6C34878D82A}">
                    <a16:rowId xmlns:a16="http://schemas.microsoft.com/office/drawing/2014/main" val="1273118084"/>
                  </a:ext>
                </a:extLst>
              </a:tr>
              <a:tr h="182658">
                <a:tc vMerge="1">
                  <a:txBody>
                    <a:bodyPr/>
                    <a:lstStyle/>
                    <a:p>
                      <a:endParaRPr lang="en-ZA"/>
                    </a:p>
                  </a:txBody>
                  <a:tcPr/>
                </a:tc>
                <a:tc>
                  <a:txBody>
                    <a:bodyPr/>
                    <a:lstStyle/>
                    <a:p>
                      <a:pPr algn="l" fontAlgn="b"/>
                      <a:r>
                        <a:rPr lang="en-ZA" sz="1350" b="0" i="1" u="none" strike="noStrike">
                          <a:solidFill>
                            <a:srgbClr val="000000"/>
                          </a:solidFill>
                          <a:effectLst/>
                          <a:latin typeface="Arial" panose="020B0604020202020204" pitchFamily="34" charset="0"/>
                          <a:cs typeface="Arial" panose="020B0604020202020204" pitchFamily="34" charset="0"/>
                        </a:rPr>
                        <a:t>Learner</a:t>
                      </a:r>
                    </a:p>
                  </a:txBody>
                  <a:tcPr marL="7200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dirty="0">
                          <a:solidFill>
                            <a:srgbClr val="000000"/>
                          </a:solidFill>
                          <a:effectLst/>
                          <a:latin typeface="Arial" panose="020B0604020202020204" pitchFamily="34" charset="0"/>
                          <a:cs typeface="Arial" panose="020B0604020202020204" pitchFamily="34" charset="0"/>
                        </a:rPr>
                        <a:t>2</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buNone/>
                      </a:pPr>
                      <a:r>
                        <a:rPr lang="en-ZA" sz="1350" b="1" i="0" u="none" strike="noStrike" kern="1200" dirty="0">
                          <a:solidFill>
                            <a:srgbClr val="000000"/>
                          </a:solidFill>
                          <a:effectLst/>
                          <a:latin typeface="Arial" panose="020B0604020202020204" pitchFamily="34" charset="0"/>
                          <a:ea typeface="+mn-ea"/>
                          <a:cs typeface="Arial" panose="020B0604020202020204" pitchFamily="34" charset="0"/>
                        </a:rPr>
                        <a:t>2</a:t>
                      </a:r>
                    </a:p>
                  </a:txBody>
                  <a:tcPr marL="5029" marR="5029" marT="5029" marB="0" anchor="b">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8EA9DB"/>
                    </a:solidFill>
                  </a:tcPr>
                </a:tc>
                <a:extLst>
                  <a:ext uri="{0D108BD9-81ED-4DB2-BD59-A6C34878D82A}">
                    <a16:rowId xmlns:a16="http://schemas.microsoft.com/office/drawing/2014/main" val="129728168"/>
                  </a:ext>
                </a:extLst>
              </a:tr>
              <a:tr h="182658">
                <a:tc vMerge="1">
                  <a:txBody>
                    <a:bodyPr/>
                    <a:lstStyle/>
                    <a:p>
                      <a:endParaRPr lang="en-ZA"/>
                    </a:p>
                  </a:txBody>
                  <a:tcPr/>
                </a:tc>
                <a:tc>
                  <a:txBody>
                    <a:bodyPr/>
                    <a:lstStyle/>
                    <a:p>
                      <a:pPr algn="l" fontAlgn="b"/>
                      <a:r>
                        <a:rPr lang="en-ZA" sz="1350" b="0" i="1" u="none" strike="noStrike">
                          <a:solidFill>
                            <a:srgbClr val="000000"/>
                          </a:solidFill>
                          <a:effectLst/>
                          <a:latin typeface="Arial" panose="020B0604020202020204" pitchFamily="34" charset="0"/>
                          <a:cs typeface="Arial" panose="020B0604020202020204" pitchFamily="34" charset="0"/>
                        </a:rPr>
                        <a:t>School employee</a:t>
                      </a:r>
                    </a:p>
                  </a:txBody>
                  <a:tcPr marL="7200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buNone/>
                      </a:pPr>
                      <a:r>
                        <a:rPr lang="en-ZA" sz="1350" b="1" i="0" u="none" strike="noStrike" kern="1200">
                          <a:solidFill>
                            <a:srgbClr val="000000"/>
                          </a:solidFill>
                          <a:effectLst/>
                          <a:latin typeface="Arial" panose="020B0604020202020204" pitchFamily="34" charset="0"/>
                          <a:ea typeface="+mn-ea"/>
                          <a:cs typeface="Arial" panose="020B0604020202020204" pitchFamily="34" charset="0"/>
                        </a:rPr>
                        <a:t>1</a:t>
                      </a:r>
                    </a:p>
                  </a:txBody>
                  <a:tcPr marL="5029" marR="5029" marT="5029" marB="0" anchor="b">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8EA9DB"/>
                    </a:solidFill>
                  </a:tcPr>
                </a:tc>
                <a:extLst>
                  <a:ext uri="{0D108BD9-81ED-4DB2-BD59-A6C34878D82A}">
                    <a16:rowId xmlns:a16="http://schemas.microsoft.com/office/drawing/2014/main" val="1514865496"/>
                  </a:ext>
                </a:extLst>
              </a:tr>
              <a:tr h="182658">
                <a:tc vMerge="1">
                  <a:txBody>
                    <a:bodyPr/>
                    <a:lstStyle/>
                    <a:p>
                      <a:endParaRPr lang="en-ZA"/>
                    </a:p>
                  </a:txBody>
                  <a:tcPr/>
                </a:tc>
                <a:tc>
                  <a:txBody>
                    <a:bodyPr/>
                    <a:lstStyle/>
                    <a:p>
                      <a:pPr algn="l" fontAlgn="b"/>
                      <a:r>
                        <a:rPr lang="en-ZA" sz="1350" b="0" i="1" u="none" strike="noStrike">
                          <a:solidFill>
                            <a:srgbClr val="000000"/>
                          </a:solidFill>
                          <a:effectLst/>
                          <a:latin typeface="Arial" panose="020B0604020202020204" pitchFamily="34" charset="0"/>
                          <a:cs typeface="Arial" panose="020B0604020202020204" pitchFamily="34" charset="0"/>
                        </a:rPr>
                        <a:t>Teacher</a:t>
                      </a:r>
                    </a:p>
                  </a:txBody>
                  <a:tcPr marL="7200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dirty="0">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buNone/>
                      </a:pPr>
                      <a:r>
                        <a:rPr lang="en-ZA" sz="1350" b="1" i="0" u="none" strike="noStrike" kern="1200">
                          <a:solidFill>
                            <a:srgbClr val="000000"/>
                          </a:solidFill>
                          <a:effectLst/>
                          <a:latin typeface="Arial" panose="020B0604020202020204" pitchFamily="34" charset="0"/>
                          <a:ea typeface="+mn-ea"/>
                          <a:cs typeface="Arial" panose="020B0604020202020204" pitchFamily="34" charset="0"/>
                        </a:rPr>
                        <a:t>1</a:t>
                      </a:r>
                    </a:p>
                  </a:txBody>
                  <a:tcPr marL="5029" marR="5029" marT="5029" marB="0" anchor="b">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8EA9DB"/>
                    </a:solidFill>
                  </a:tcPr>
                </a:tc>
                <a:extLst>
                  <a:ext uri="{0D108BD9-81ED-4DB2-BD59-A6C34878D82A}">
                    <a16:rowId xmlns:a16="http://schemas.microsoft.com/office/drawing/2014/main" val="2137714059"/>
                  </a:ext>
                </a:extLst>
              </a:tr>
              <a:tr h="182658">
                <a:tc vMerge="1">
                  <a:txBody>
                    <a:bodyPr/>
                    <a:lstStyle/>
                    <a:p>
                      <a:endParaRPr lang="en-ZA"/>
                    </a:p>
                  </a:txBody>
                  <a:tcPr/>
                </a:tc>
                <a:tc>
                  <a:txBody>
                    <a:bodyPr/>
                    <a:lstStyle/>
                    <a:p>
                      <a:pPr algn="l" fontAlgn="b"/>
                      <a:r>
                        <a:rPr lang="en-ZA" sz="1350" b="0" i="1" u="none" strike="noStrike">
                          <a:solidFill>
                            <a:srgbClr val="000000"/>
                          </a:solidFill>
                          <a:effectLst/>
                          <a:latin typeface="Arial" panose="020B0604020202020204" pitchFamily="34" charset="0"/>
                          <a:cs typeface="Arial" panose="020B0604020202020204" pitchFamily="34" charset="0"/>
                        </a:rPr>
                        <a:t>Not specified/Unknown</a:t>
                      </a:r>
                    </a:p>
                  </a:txBody>
                  <a:tcPr marL="7200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buNone/>
                      </a:pPr>
                      <a:r>
                        <a:rPr lang="en-ZA" sz="1350" b="1" i="0" u="none" strike="noStrike" kern="1200" dirty="0">
                          <a:solidFill>
                            <a:srgbClr val="000000"/>
                          </a:solidFill>
                          <a:effectLst/>
                          <a:latin typeface="Arial" panose="020B0604020202020204" pitchFamily="34" charset="0"/>
                          <a:ea typeface="+mn-ea"/>
                          <a:cs typeface="Arial" panose="020B0604020202020204" pitchFamily="34" charset="0"/>
                        </a:rPr>
                        <a:t>2</a:t>
                      </a:r>
                    </a:p>
                  </a:txBody>
                  <a:tcPr marL="5029" marR="5029" marT="5029" marB="0" anchor="b">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8EA9DB"/>
                    </a:solidFill>
                  </a:tcPr>
                </a:tc>
                <a:extLst>
                  <a:ext uri="{0D108BD9-81ED-4DB2-BD59-A6C34878D82A}">
                    <a16:rowId xmlns:a16="http://schemas.microsoft.com/office/drawing/2014/main" val="684630489"/>
                  </a:ext>
                </a:extLst>
              </a:tr>
              <a:tr h="182658">
                <a:tc rowSpan="8">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buNone/>
                      </a:pPr>
                      <a:r>
                        <a:rPr lang="en-ZA" sz="1400" b="1" i="1" u="none" strike="noStrike" dirty="0">
                          <a:solidFill>
                            <a:srgbClr val="000000"/>
                          </a:solidFill>
                          <a:effectLst/>
                          <a:latin typeface="Arial" panose="020B0604020202020204" pitchFamily="34" charset="0"/>
                          <a:cs typeface="Arial" panose="020B0604020202020204" pitchFamily="34" charset="0"/>
                        </a:rPr>
                        <a:t>School</a:t>
                      </a:r>
                    </a:p>
                  </a:txBody>
                  <a:tcPr marL="4816" marR="4816" marT="4816"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ZA" sz="1350" b="0" i="1" u="none" strike="noStrike">
                          <a:solidFill>
                            <a:srgbClr val="000000"/>
                          </a:solidFill>
                          <a:effectLst/>
                          <a:latin typeface="Arial" panose="020B0604020202020204" pitchFamily="34" charset="0"/>
                          <a:cs typeface="Arial" panose="020B0604020202020204" pitchFamily="34" charset="0"/>
                        </a:rPr>
                        <a:t>Acquaintance(s)</a:t>
                      </a:r>
                    </a:p>
                  </a:txBody>
                  <a:tcPr marL="7200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dirty="0">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buNone/>
                      </a:pPr>
                      <a:r>
                        <a:rPr lang="en-ZA" sz="1350" b="1" i="0" u="none" strike="noStrike" kern="1200">
                          <a:solidFill>
                            <a:srgbClr val="000000"/>
                          </a:solidFill>
                          <a:effectLst/>
                          <a:latin typeface="Arial" panose="020B0604020202020204" pitchFamily="34" charset="0"/>
                          <a:ea typeface="+mn-ea"/>
                          <a:cs typeface="Arial" panose="020B0604020202020204" pitchFamily="34" charset="0"/>
                        </a:rPr>
                        <a:t>2</a:t>
                      </a:r>
                    </a:p>
                  </a:txBody>
                  <a:tcPr marL="5029" marR="5029" marT="5029" marB="0" anchor="b">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8EA9DB"/>
                    </a:solidFill>
                  </a:tcPr>
                </a:tc>
                <a:extLst>
                  <a:ext uri="{0D108BD9-81ED-4DB2-BD59-A6C34878D82A}">
                    <a16:rowId xmlns:a16="http://schemas.microsoft.com/office/drawing/2014/main" val="2954933165"/>
                  </a:ext>
                </a:extLst>
              </a:tr>
              <a:tr h="182658">
                <a:tc vMerge="1">
                  <a:txBody>
                    <a:bodyPr/>
                    <a:lstStyle/>
                    <a:p>
                      <a:endParaRPr lang="en-ZA"/>
                    </a:p>
                  </a:txBody>
                  <a:tcPr/>
                </a:tc>
                <a:tc>
                  <a:txBody>
                    <a:bodyPr/>
                    <a:lstStyle/>
                    <a:p>
                      <a:pPr algn="l" fontAlgn="b"/>
                      <a:r>
                        <a:rPr lang="en-ZA" sz="1350" b="0" i="1" u="none" strike="noStrike">
                          <a:solidFill>
                            <a:srgbClr val="000000"/>
                          </a:solidFill>
                          <a:effectLst/>
                          <a:latin typeface="Arial" panose="020B0604020202020204" pitchFamily="34" charset="0"/>
                          <a:cs typeface="Arial" panose="020B0604020202020204" pitchFamily="34" charset="0"/>
                        </a:rPr>
                        <a:t>Boyfriend</a:t>
                      </a:r>
                    </a:p>
                  </a:txBody>
                  <a:tcPr marL="7200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buNone/>
                      </a:pPr>
                      <a:r>
                        <a:rPr lang="en-ZA" sz="1350" b="1" i="0" u="none" strike="noStrike" kern="1200">
                          <a:solidFill>
                            <a:srgbClr val="000000"/>
                          </a:solidFill>
                          <a:effectLst/>
                          <a:latin typeface="Arial" panose="020B0604020202020204" pitchFamily="34" charset="0"/>
                          <a:ea typeface="+mn-ea"/>
                          <a:cs typeface="Arial" panose="020B0604020202020204" pitchFamily="34" charset="0"/>
                        </a:rPr>
                        <a:t>1</a:t>
                      </a:r>
                    </a:p>
                  </a:txBody>
                  <a:tcPr marL="5029" marR="5029" marT="5029" marB="0" anchor="b">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8EA9DB"/>
                    </a:solidFill>
                  </a:tcPr>
                </a:tc>
                <a:extLst>
                  <a:ext uri="{0D108BD9-81ED-4DB2-BD59-A6C34878D82A}">
                    <a16:rowId xmlns:a16="http://schemas.microsoft.com/office/drawing/2014/main" val="3698913139"/>
                  </a:ext>
                </a:extLst>
              </a:tr>
              <a:tr h="182658">
                <a:tc vMerge="1">
                  <a:txBody>
                    <a:bodyPr/>
                    <a:lstStyle/>
                    <a:p>
                      <a:endParaRPr lang="en-ZA"/>
                    </a:p>
                  </a:txBody>
                  <a:tcPr/>
                </a:tc>
                <a:tc>
                  <a:txBody>
                    <a:bodyPr/>
                    <a:lstStyle/>
                    <a:p>
                      <a:pPr algn="l" fontAlgn="b"/>
                      <a:r>
                        <a:rPr lang="en-ZA" sz="1350" b="0" i="1" u="none" strike="noStrike">
                          <a:solidFill>
                            <a:srgbClr val="000000"/>
                          </a:solidFill>
                          <a:effectLst/>
                          <a:latin typeface="Arial" panose="020B0604020202020204" pitchFamily="34" charset="0"/>
                          <a:cs typeface="Arial" panose="020B0604020202020204" pitchFamily="34" charset="0"/>
                        </a:rPr>
                        <a:t>Learner</a:t>
                      </a:r>
                    </a:p>
                  </a:txBody>
                  <a:tcPr marL="7200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32</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3</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buNone/>
                      </a:pPr>
                      <a:r>
                        <a:rPr lang="en-ZA" sz="1350" b="1" i="0" u="none" strike="noStrike" kern="1200">
                          <a:solidFill>
                            <a:srgbClr val="000000"/>
                          </a:solidFill>
                          <a:effectLst/>
                          <a:latin typeface="Arial" panose="020B0604020202020204" pitchFamily="34" charset="0"/>
                          <a:ea typeface="+mn-ea"/>
                          <a:cs typeface="Arial" panose="020B0604020202020204" pitchFamily="34" charset="0"/>
                        </a:rPr>
                        <a:t>35</a:t>
                      </a:r>
                    </a:p>
                  </a:txBody>
                  <a:tcPr marL="5029" marR="5029" marT="5029" marB="0" anchor="b">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8EA9DB"/>
                    </a:solidFill>
                  </a:tcPr>
                </a:tc>
                <a:extLst>
                  <a:ext uri="{0D108BD9-81ED-4DB2-BD59-A6C34878D82A}">
                    <a16:rowId xmlns:a16="http://schemas.microsoft.com/office/drawing/2014/main" val="1578728412"/>
                  </a:ext>
                </a:extLst>
              </a:tr>
              <a:tr h="182658">
                <a:tc vMerge="1">
                  <a:txBody>
                    <a:bodyPr/>
                    <a:lstStyle/>
                    <a:p>
                      <a:endParaRPr lang="en-ZA"/>
                    </a:p>
                  </a:txBody>
                  <a:tcPr/>
                </a:tc>
                <a:tc>
                  <a:txBody>
                    <a:bodyPr/>
                    <a:lstStyle/>
                    <a:p>
                      <a:pPr algn="l" fontAlgn="b"/>
                      <a:r>
                        <a:rPr lang="en-ZA" sz="1350" b="0" i="1" u="none" strike="noStrike">
                          <a:solidFill>
                            <a:srgbClr val="000000"/>
                          </a:solidFill>
                          <a:effectLst/>
                          <a:latin typeface="Arial" panose="020B0604020202020204" pitchFamily="34" charset="0"/>
                          <a:cs typeface="Arial" panose="020B0604020202020204" pitchFamily="34" charset="0"/>
                        </a:rPr>
                        <a:t>School employee</a:t>
                      </a:r>
                    </a:p>
                  </a:txBody>
                  <a:tcPr marL="7200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3</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buNone/>
                      </a:pPr>
                      <a:r>
                        <a:rPr lang="en-ZA" sz="1350" b="1" i="0" u="none" strike="noStrike" kern="1200">
                          <a:solidFill>
                            <a:srgbClr val="000000"/>
                          </a:solidFill>
                          <a:effectLst/>
                          <a:latin typeface="Arial" panose="020B0604020202020204" pitchFamily="34" charset="0"/>
                          <a:ea typeface="+mn-ea"/>
                          <a:cs typeface="Arial" panose="020B0604020202020204" pitchFamily="34" charset="0"/>
                        </a:rPr>
                        <a:t>3</a:t>
                      </a:r>
                    </a:p>
                  </a:txBody>
                  <a:tcPr marL="5029" marR="5029" marT="5029" marB="0" anchor="b">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8EA9DB"/>
                    </a:solidFill>
                  </a:tcPr>
                </a:tc>
                <a:extLst>
                  <a:ext uri="{0D108BD9-81ED-4DB2-BD59-A6C34878D82A}">
                    <a16:rowId xmlns:a16="http://schemas.microsoft.com/office/drawing/2014/main" val="4054388385"/>
                  </a:ext>
                </a:extLst>
              </a:tr>
              <a:tr h="182658">
                <a:tc vMerge="1">
                  <a:txBody>
                    <a:bodyPr/>
                    <a:lstStyle/>
                    <a:p>
                      <a:endParaRPr lang="en-ZA"/>
                    </a:p>
                  </a:txBody>
                  <a:tcPr/>
                </a:tc>
                <a:tc>
                  <a:txBody>
                    <a:bodyPr/>
                    <a:lstStyle/>
                    <a:p>
                      <a:pPr algn="l" fontAlgn="b"/>
                      <a:r>
                        <a:rPr lang="en-ZA" sz="1350" b="0" i="1" u="none" strike="noStrike">
                          <a:solidFill>
                            <a:srgbClr val="000000"/>
                          </a:solidFill>
                          <a:effectLst/>
                          <a:latin typeface="Arial" panose="020B0604020202020204" pitchFamily="34" charset="0"/>
                          <a:cs typeface="Arial" panose="020B0604020202020204" pitchFamily="34" charset="0"/>
                        </a:rPr>
                        <a:t>Security</a:t>
                      </a:r>
                    </a:p>
                  </a:txBody>
                  <a:tcPr marL="7200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buNone/>
                      </a:pPr>
                      <a:r>
                        <a:rPr lang="en-ZA" sz="1350" b="1" i="0" u="none" strike="noStrike" kern="1200">
                          <a:solidFill>
                            <a:srgbClr val="000000"/>
                          </a:solidFill>
                          <a:effectLst/>
                          <a:latin typeface="Arial" panose="020B0604020202020204" pitchFamily="34" charset="0"/>
                          <a:ea typeface="+mn-ea"/>
                          <a:cs typeface="Arial" panose="020B0604020202020204" pitchFamily="34" charset="0"/>
                        </a:rPr>
                        <a:t>1</a:t>
                      </a:r>
                    </a:p>
                  </a:txBody>
                  <a:tcPr marL="5029" marR="5029" marT="5029" marB="0" anchor="b">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8EA9DB"/>
                    </a:solidFill>
                  </a:tcPr>
                </a:tc>
                <a:extLst>
                  <a:ext uri="{0D108BD9-81ED-4DB2-BD59-A6C34878D82A}">
                    <a16:rowId xmlns:a16="http://schemas.microsoft.com/office/drawing/2014/main" val="874268286"/>
                  </a:ext>
                </a:extLst>
              </a:tr>
              <a:tr h="182658">
                <a:tc vMerge="1">
                  <a:txBody>
                    <a:bodyPr/>
                    <a:lstStyle/>
                    <a:p>
                      <a:endParaRPr lang="en-ZA"/>
                    </a:p>
                  </a:txBody>
                  <a:tcPr/>
                </a:tc>
                <a:tc>
                  <a:txBody>
                    <a:bodyPr/>
                    <a:lstStyle/>
                    <a:p>
                      <a:pPr algn="l" fontAlgn="b"/>
                      <a:r>
                        <a:rPr lang="en-ZA" sz="1350" b="0" i="1" u="none" strike="noStrike">
                          <a:solidFill>
                            <a:srgbClr val="000000"/>
                          </a:solidFill>
                          <a:effectLst/>
                          <a:latin typeface="Arial" panose="020B0604020202020204" pitchFamily="34" charset="0"/>
                          <a:cs typeface="Arial" panose="020B0604020202020204" pitchFamily="34" charset="0"/>
                        </a:rPr>
                        <a:t>Stranger</a:t>
                      </a:r>
                    </a:p>
                  </a:txBody>
                  <a:tcPr marL="7200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dirty="0">
                          <a:solidFill>
                            <a:srgbClr val="000000"/>
                          </a:solidFill>
                          <a:effectLst/>
                          <a:latin typeface="Arial" panose="020B0604020202020204" pitchFamily="34" charset="0"/>
                          <a:cs typeface="Arial" panose="020B0604020202020204" pitchFamily="34" charset="0"/>
                        </a:rPr>
                        <a:t>3</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buNone/>
                      </a:pPr>
                      <a:r>
                        <a:rPr lang="en-ZA" sz="1350" b="1" i="0" u="none" strike="noStrike" kern="1200">
                          <a:solidFill>
                            <a:srgbClr val="000000"/>
                          </a:solidFill>
                          <a:effectLst/>
                          <a:latin typeface="Arial" panose="020B0604020202020204" pitchFamily="34" charset="0"/>
                          <a:ea typeface="+mn-ea"/>
                          <a:cs typeface="Arial" panose="020B0604020202020204" pitchFamily="34" charset="0"/>
                        </a:rPr>
                        <a:t>4</a:t>
                      </a:r>
                    </a:p>
                  </a:txBody>
                  <a:tcPr marL="5029" marR="5029" marT="5029" marB="0" anchor="b">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8EA9DB"/>
                    </a:solidFill>
                  </a:tcPr>
                </a:tc>
                <a:extLst>
                  <a:ext uri="{0D108BD9-81ED-4DB2-BD59-A6C34878D82A}">
                    <a16:rowId xmlns:a16="http://schemas.microsoft.com/office/drawing/2014/main" val="3599382817"/>
                  </a:ext>
                </a:extLst>
              </a:tr>
              <a:tr h="182658">
                <a:tc vMerge="1">
                  <a:txBody>
                    <a:bodyPr/>
                    <a:lstStyle/>
                    <a:p>
                      <a:endParaRPr lang="en-ZA"/>
                    </a:p>
                  </a:txBody>
                  <a:tcPr/>
                </a:tc>
                <a:tc>
                  <a:txBody>
                    <a:bodyPr/>
                    <a:lstStyle/>
                    <a:p>
                      <a:pPr algn="l" fontAlgn="b"/>
                      <a:r>
                        <a:rPr lang="en-ZA" sz="1350" b="0" i="1" u="none" strike="noStrike">
                          <a:solidFill>
                            <a:srgbClr val="000000"/>
                          </a:solidFill>
                          <a:effectLst/>
                          <a:latin typeface="Arial" panose="020B0604020202020204" pitchFamily="34" charset="0"/>
                          <a:cs typeface="Arial" panose="020B0604020202020204" pitchFamily="34" charset="0"/>
                        </a:rPr>
                        <a:t>Teacher</a:t>
                      </a:r>
                    </a:p>
                  </a:txBody>
                  <a:tcPr marL="7200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buNone/>
                      </a:pPr>
                      <a:r>
                        <a:rPr lang="en-ZA" sz="1350" b="1" i="0" u="none" strike="noStrike" kern="1200">
                          <a:solidFill>
                            <a:srgbClr val="000000"/>
                          </a:solidFill>
                          <a:effectLst/>
                          <a:latin typeface="Arial" panose="020B0604020202020204" pitchFamily="34" charset="0"/>
                          <a:ea typeface="+mn-ea"/>
                          <a:cs typeface="Arial" panose="020B0604020202020204" pitchFamily="34" charset="0"/>
                        </a:rPr>
                        <a:t>1</a:t>
                      </a:r>
                    </a:p>
                  </a:txBody>
                  <a:tcPr marL="5029" marR="5029" marT="5029" marB="0" anchor="b">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8EA9DB"/>
                    </a:solidFill>
                  </a:tcPr>
                </a:tc>
                <a:extLst>
                  <a:ext uri="{0D108BD9-81ED-4DB2-BD59-A6C34878D82A}">
                    <a16:rowId xmlns:a16="http://schemas.microsoft.com/office/drawing/2014/main" val="542259333"/>
                  </a:ext>
                </a:extLst>
              </a:tr>
              <a:tr h="182658">
                <a:tc vMerge="1">
                  <a:txBody>
                    <a:bodyPr/>
                    <a:lstStyle/>
                    <a:p>
                      <a:endParaRPr lang="en-ZA"/>
                    </a:p>
                  </a:txBody>
                  <a:tcPr/>
                </a:tc>
                <a:tc>
                  <a:txBody>
                    <a:bodyPr/>
                    <a:lstStyle/>
                    <a:p>
                      <a:pPr algn="l" fontAlgn="b"/>
                      <a:r>
                        <a:rPr lang="en-ZA" sz="1350" b="0" i="1" u="none" strike="noStrike">
                          <a:solidFill>
                            <a:srgbClr val="000000"/>
                          </a:solidFill>
                          <a:effectLst/>
                          <a:latin typeface="Arial" panose="020B0604020202020204" pitchFamily="34" charset="0"/>
                          <a:cs typeface="Arial" panose="020B0604020202020204" pitchFamily="34" charset="0"/>
                        </a:rPr>
                        <a:t>Not specified/Unknown</a:t>
                      </a:r>
                    </a:p>
                  </a:txBody>
                  <a:tcPr marL="7200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7</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buNone/>
                      </a:pPr>
                      <a:r>
                        <a:rPr lang="en-ZA" sz="1350" b="1" i="0" u="none" strike="noStrike" kern="1200" dirty="0">
                          <a:solidFill>
                            <a:srgbClr val="000000"/>
                          </a:solidFill>
                          <a:effectLst/>
                          <a:latin typeface="Arial" panose="020B0604020202020204" pitchFamily="34" charset="0"/>
                          <a:ea typeface="+mn-ea"/>
                          <a:cs typeface="Arial" panose="020B0604020202020204" pitchFamily="34" charset="0"/>
                        </a:rPr>
                        <a:t>7</a:t>
                      </a:r>
                    </a:p>
                  </a:txBody>
                  <a:tcPr marL="5029" marR="5029" marT="5029" marB="0" anchor="b">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8EA9DB"/>
                    </a:solidFill>
                  </a:tcPr>
                </a:tc>
                <a:extLst>
                  <a:ext uri="{0D108BD9-81ED-4DB2-BD59-A6C34878D82A}">
                    <a16:rowId xmlns:a16="http://schemas.microsoft.com/office/drawing/2014/main" val="3985057457"/>
                  </a:ext>
                </a:extLst>
              </a:tr>
              <a:tr h="182658">
                <a:tc row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buNone/>
                      </a:pPr>
                      <a:r>
                        <a:rPr lang="en-ZA" sz="1400" b="1" i="1" u="none" strike="noStrike" dirty="0">
                          <a:solidFill>
                            <a:srgbClr val="000000"/>
                          </a:solidFill>
                          <a:effectLst/>
                          <a:latin typeface="Arial" panose="020B0604020202020204" pitchFamily="34" charset="0"/>
                          <a:cs typeface="Arial" panose="020B0604020202020204" pitchFamily="34" charset="0"/>
                        </a:rPr>
                        <a:t>Special needs school</a:t>
                      </a:r>
                    </a:p>
                  </a:txBody>
                  <a:tcPr marL="4816" marR="4816" marT="4816"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ZA" sz="1350" b="0" i="1" u="none" strike="noStrike">
                          <a:solidFill>
                            <a:srgbClr val="000000"/>
                          </a:solidFill>
                          <a:effectLst/>
                          <a:latin typeface="Arial" panose="020B0604020202020204" pitchFamily="34" charset="0"/>
                          <a:cs typeface="Arial" panose="020B0604020202020204" pitchFamily="34" charset="0"/>
                        </a:rPr>
                        <a:t>Learner</a:t>
                      </a:r>
                    </a:p>
                  </a:txBody>
                  <a:tcPr marL="7200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5</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dirty="0">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buNone/>
                      </a:pPr>
                      <a:r>
                        <a:rPr lang="en-ZA" sz="1350" b="1" i="0" u="none" strike="noStrike" kern="1200">
                          <a:solidFill>
                            <a:srgbClr val="000000"/>
                          </a:solidFill>
                          <a:effectLst/>
                          <a:latin typeface="Arial" panose="020B0604020202020204" pitchFamily="34" charset="0"/>
                          <a:ea typeface="+mn-ea"/>
                          <a:cs typeface="Arial" panose="020B0604020202020204" pitchFamily="34" charset="0"/>
                        </a:rPr>
                        <a:t>6</a:t>
                      </a:r>
                    </a:p>
                  </a:txBody>
                  <a:tcPr marL="5029" marR="5029" marT="5029" marB="0" anchor="b">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8EA9DB"/>
                    </a:solidFill>
                  </a:tcPr>
                </a:tc>
                <a:extLst>
                  <a:ext uri="{0D108BD9-81ED-4DB2-BD59-A6C34878D82A}">
                    <a16:rowId xmlns:a16="http://schemas.microsoft.com/office/drawing/2014/main" val="3959506201"/>
                  </a:ext>
                </a:extLst>
              </a:tr>
              <a:tr h="182658">
                <a:tc vMerge="1">
                  <a:txBody>
                    <a:bodyPr/>
                    <a:lstStyle/>
                    <a:p>
                      <a:endParaRPr lang="en-ZA"/>
                    </a:p>
                  </a:txBody>
                  <a:tcPr/>
                </a:tc>
                <a:tc>
                  <a:txBody>
                    <a:bodyPr/>
                    <a:lstStyle/>
                    <a:p>
                      <a:pPr algn="l" fontAlgn="b"/>
                      <a:r>
                        <a:rPr lang="en-ZA" sz="1350" b="0" i="1" u="none" strike="noStrike">
                          <a:solidFill>
                            <a:srgbClr val="000000"/>
                          </a:solidFill>
                          <a:effectLst/>
                          <a:latin typeface="Arial" panose="020B0604020202020204" pitchFamily="34" charset="0"/>
                          <a:cs typeface="Arial" panose="020B0604020202020204" pitchFamily="34" charset="0"/>
                        </a:rPr>
                        <a:t>School employee</a:t>
                      </a:r>
                    </a:p>
                  </a:txBody>
                  <a:tcPr marL="7200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buNone/>
                      </a:pPr>
                      <a:r>
                        <a:rPr lang="en-ZA" sz="1350" b="1" i="0" u="none" strike="noStrike" kern="1200" dirty="0">
                          <a:solidFill>
                            <a:srgbClr val="000000"/>
                          </a:solidFill>
                          <a:effectLst/>
                          <a:latin typeface="Arial" panose="020B0604020202020204" pitchFamily="34" charset="0"/>
                          <a:ea typeface="+mn-ea"/>
                          <a:cs typeface="Arial" panose="020B0604020202020204" pitchFamily="34" charset="0"/>
                        </a:rPr>
                        <a:t>1</a:t>
                      </a:r>
                    </a:p>
                  </a:txBody>
                  <a:tcPr marL="5029" marR="5029" marT="5029" marB="0" anchor="b">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8EA9DB"/>
                    </a:solidFill>
                  </a:tcPr>
                </a:tc>
                <a:extLst>
                  <a:ext uri="{0D108BD9-81ED-4DB2-BD59-A6C34878D82A}">
                    <a16:rowId xmlns:a16="http://schemas.microsoft.com/office/drawing/2014/main" val="2644516675"/>
                  </a:ext>
                </a:extLst>
              </a:tr>
              <a:tr h="182658">
                <a:tc vMerge="1">
                  <a:txBody>
                    <a:bodyPr/>
                    <a:lstStyle/>
                    <a:p>
                      <a:endParaRPr lang="en-ZA"/>
                    </a:p>
                  </a:txBody>
                  <a:tcPr/>
                </a:tc>
                <a:tc>
                  <a:txBody>
                    <a:bodyPr/>
                    <a:lstStyle/>
                    <a:p>
                      <a:pPr algn="l" fontAlgn="b"/>
                      <a:r>
                        <a:rPr lang="en-ZA" sz="1350" b="0" i="1" u="none" strike="noStrike">
                          <a:solidFill>
                            <a:srgbClr val="000000"/>
                          </a:solidFill>
                          <a:effectLst/>
                          <a:latin typeface="Arial" panose="020B0604020202020204" pitchFamily="34" charset="0"/>
                          <a:cs typeface="Arial" panose="020B0604020202020204" pitchFamily="34" charset="0"/>
                        </a:rPr>
                        <a:t>Stranger</a:t>
                      </a:r>
                    </a:p>
                  </a:txBody>
                  <a:tcPr marL="7200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buNone/>
                      </a:pPr>
                      <a:r>
                        <a:rPr lang="en-ZA" sz="1350" b="1" i="0" u="none" strike="noStrike" kern="1200" dirty="0">
                          <a:solidFill>
                            <a:srgbClr val="000000"/>
                          </a:solidFill>
                          <a:effectLst/>
                          <a:latin typeface="Arial" panose="020B0604020202020204" pitchFamily="34" charset="0"/>
                          <a:ea typeface="+mn-ea"/>
                          <a:cs typeface="Arial" panose="020B0604020202020204" pitchFamily="34" charset="0"/>
                        </a:rPr>
                        <a:t>1</a:t>
                      </a:r>
                    </a:p>
                  </a:txBody>
                  <a:tcPr marL="5029" marR="5029" marT="5029" marB="0" anchor="b">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8EA9DB"/>
                    </a:solidFill>
                  </a:tcPr>
                </a:tc>
                <a:extLst>
                  <a:ext uri="{0D108BD9-81ED-4DB2-BD59-A6C34878D82A}">
                    <a16:rowId xmlns:a16="http://schemas.microsoft.com/office/drawing/2014/main" val="3264014298"/>
                  </a:ext>
                </a:extLst>
              </a:tr>
              <a:tr h="182658">
                <a:tc rowSpan="5">
                  <a:txBody>
                    <a:bodyPr/>
                    <a:lstStyle/>
                    <a:p>
                      <a:pPr algn="ctr" fontAlgn="ctr">
                        <a:buNone/>
                      </a:pPr>
                      <a:r>
                        <a:rPr lang="en-ZA" sz="1400" b="1" i="1" u="none" strike="noStrike" kern="1200" dirty="0">
                          <a:solidFill>
                            <a:srgbClr val="000000"/>
                          </a:solidFill>
                          <a:effectLst/>
                          <a:latin typeface="Arial" panose="020B0604020202020204" pitchFamily="34" charset="0"/>
                          <a:ea typeface="+mn-ea"/>
                          <a:cs typeface="Arial" panose="020B0604020202020204" pitchFamily="34" charset="0"/>
                        </a:rPr>
                        <a:t>Tertiary education </a:t>
                      </a:r>
                    </a:p>
                  </a:txBody>
                  <a:tcPr marL="4816" marR="4816" marT="4816"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ZA" sz="1350" b="0" i="1" u="none" strike="noStrike">
                          <a:solidFill>
                            <a:srgbClr val="000000"/>
                          </a:solidFill>
                          <a:effectLst/>
                          <a:latin typeface="Arial" panose="020B0604020202020204" pitchFamily="34" charset="0"/>
                          <a:cs typeface="Arial" panose="020B0604020202020204" pitchFamily="34" charset="0"/>
                        </a:rPr>
                        <a:t>Acquaintance(s)</a:t>
                      </a:r>
                    </a:p>
                  </a:txBody>
                  <a:tcPr marL="7200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6</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ZA" sz="1350" b="1" i="0" u="none" strike="noStrike" kern="1200" dirty="0">
                          <a:solidFill>
                            <a:srgbClr val="000000"/>
                          </a:solidFill>
                          <a:effectLst/>
                          <a:latin typeface="Arial" panose="020B0604020202020204" pitchFamily="34" charset="0"/>
                          <a:ea typeface="+mn-ea"/>
                          <a:cs typeface="Arial" panose="020B0604020202020204" pitchFamily="34" charset="0"/>
                        </a:rPr>
                        <a:t>7</a:t>
                      </a:r>
                    </a:p>
                  </a:txBody>
                  <a:tcPr marL="5029" marR="5029" marT="5029" marB="0" anchor="b">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8EA9DB"/>
                    </a:solidFill>
                  </a:tcPr>
                </a:tc>
                <a:extLst>
                  <a:ext uri="{0D108BD9-81ED-4DB2-BD59-A6C34878D82A}">
                    <a16:rowId xmlns:a16="http://schemas.microsoft.com/office/drawing/2014/main" val="2283337894"/>
                  </a:ext>
                </a:extLst>
              </a:tr>
              <a:tr h="182658">
                <a:tc vMerge="1">
                  <a:txBody>
                    <a:bodyPr/>
                    <a:lstStyle/>
                    <a:p>
                      <a:endParaRPr lang="en-ZA"/>
                    </a:p>
                  </a:txBody>
                  <a:tcPr/>
                </a:tc>
                <a:tc>
                  <a:txBody>
                    <a:bodyPr/>
                    <a:lstStyle/>
                    <a:p>
                      <a:pPr algn="l" fontAlgn="b"/>
                      <a:r>
                        <a:rPr lang="en-ZA" sz="1350" b="0" i="1" u="none" strike="noStrike" dirty="0">
                          <a:solidFill>
                            <a:srgbClr val="000000"/>
                          </a:solidFill>
                          <a:effectLst/>
                          <a:latin typeface="Arial" panose="020B0604020202020204" pitchFamily="34" charset="0"/>
                          <a:cs typeface="Arial" panose="020B0604020202020204" pitchFamily="34" charset="0"/>
                        </a:rPr>
                        <a:t>Boyfriend</a:t>
                      </a:r>
                    </a:p>
                  </a:txBody>
                  <a:tcPr marL="7200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ZA" sz="1350" b="1" i="0" u="none" strike="noStrike" kern="1200" dirty="0">
                          <a:solidFill>
                            <a:srgbClr val="000000"/>
                          </a:solidFill>
                          <a:effectLst/>
                          <a:latin typeface="Arial" panose="020B0604020202020204" pitchFamily="34" charset="0"/>
                          <a:ea typeface="+mn-ea"/>
                          <a:cs typeface="Arial" panose="020B0604020202020204" pitchFamily="34" charset="0"/>
                        </a:rPr>
                        <a:t>1</a:t>
                      </a:r>
                    </a:p>
                  </a:txBody>
                  <a:tcPr marL="5029" marR="5029" marT="5029" marB="0" anchor="b">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8EA9DB"/>
                    </a:solidFill>
                  </a:tcPr>
                </a:tc>
                <a:extLst>
                  <a:ext uri="{0D108BD9-81ED-4DB2-BD59-A6C34878D82A}">
                    <a16:rowId xmlns:a16="http://schemas.microsoft.com/office/drawing/2014/main" val="2399327174"/>
                  </a:ext>
                </a:extLst>
              </a:tr>
              <a:tr h="182658">
                <a:tc vMerge="1">
                  <a:txBody>
                    <a:bodyPr/>
                    <a:lstStyle/>
                    <a:p>
                      <a:endParaRPr lang="en-ZA"/>
                    </a:p>
                  </a:txBody>
                  <a:tcPr/>
                </a:tc>
                <a:tc>
                  <a:txBody>
                    <a:bodyPr/>
                    <a:lstStyle/>
                    <a:p>
                      <a:pPr algn="l" fontAlgn="b"/>
                      <a:r>
                        <a:rPr lang="en-ZA" sz="1350" b="0" i="1" u="none" strike="noStrike">
                          <a:solidFill>
                            <a:srgbClr val="000000"/>
                          </a:solidFill>
                          <a:effectLst/>
                          <a:latin typeface="Arial" panose="020B0604020202020204" pitchFamily="34" charset="0"/>
                          <a:cs typeface="Arial" panose="020B0604020202020204" pitchFamily="34" charset="0"/>
                        </a:rPr>
                        <a:t>Friend</a:t>
                      </a:r>
                    </a:p>
                  </a:txBody>
                  <a:tcPr marL="7200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ZA" sz="1350" b="1" i="0" u="none" strike="noStrike" kern="1200" dirty="0">
                          <a:solidFill>
                            <a:srgbClr val="000000"/>
                          </a:solidFill>
                          <a:effectLst/>
                          <a:latin typeface="Arial" panose="020B0604020202020204" pitchFamily="34" charset="0"/>
                          <a:ea typeface="+mn-ea"/>
                          <a:cs typeface="Arial" panose="020B0604020202020204" pitchFamily="34" charset="0"/>
                        </a:rPr>
                        <a:t>1</a:t>
                      </a:r>
                    </a:p>
                  </a:txBody>
                  <a:tcPr marL="5029" marR="5029" marT="5029" marB="0" anchor="b">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8EA9DB"/>
                    </a:solidFill>
                  </a:tcPr>
                </a:tc>
                <a:extLst>
                  <a:ext uri="{0D108BD9-81ED-4DB2-BD59-A6C34878D82A}">
                    <a16:rowId xmlns:a16="http://schemas.microsoft.com/office/drawing/2014/main" val="3510605939"/>
                  </a:ext>
                </a:extLst>
              </a:tr>
              <a:tr h="182658">
                <a:tc vMerge="1">
                  <a:txBody>
                    <a:bodyPr/>
                    <a:lstStyle/>
                    <a:p>
                      <a:endParaRPr lang="en-ZA"/>
                    </a:p>
                  </a:txBody>
                  <a:tcPr/>
                </a:tc>
                <a:tc>
                  <a:txBody>
                    <a:bodyPr/>
                    <a:lstStyle/>
                    <a:p>
                      <a:pPr algn="l" fontAlgn="b"/>
                      <a:r>
                        <a:rPr lang="en-ZA" sz="1350" b="0" i="1" u="none" strike="noStrike">
                          <a:solidFill>
                            <a:srgbClr val="000000"/>
                          </a:solidFill>
                          <a:effectLst/>
                          <a:latin typeface="Arial" panose="020B0604020202020204" pitchFamily="34" charset="0"/>
                          <a:cs typeface="Arial" panose="020B0604020202020204" pitchFamily="34" charset="0"/>
                        </a:rPr>
                        <a:t>Stranger</a:t>
                      </a:r>
                    </a:p>
                  </a:txBody>
                  <a:tcPr marL="7200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3</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ZA" sz="1350" b="1" i="0" u="none" strike="noStrike" kern="1200" dirty="0">
                          <a:solidFill>
                            <a:srgbClr val="000000"/>
                          </a:solidFill>
                          <a:effectLst/>
                          <a:latin typeface="Arial" panose="020B0604020202020204" pitchFamily="34" charset="0"/>
                          <a:ea typeface="+mn-ea"/>
                          <a:cs typeface="Arial" panose="020B0604020202020204" pitchFamily="34" charset="0"/>
                        </a:rPr>
                        <a:t>3</a:t>
                      </a:r>
                    </a:p>
                  </a:txBody>
                  <a:tcPr marL="5029" marR="5029" marT="5029" marB="0" anchor="b">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8EA9DB"/>
                    </a:solidFill>
                  </a:tcPr>
                </a:tc>
                <a:extLst>
                  <a:ext uri="{0D108BD9-81ED-4DB2-BD59-A6C34878D82A}">
                    <a16:rowId xmlns:a16="http://schemas.microsoft.com/office/drawing/2014/main" val="2532627601"/>
                  </a:ext>
                </a:extLst>
              </a:tr>
              <a:tr h="182658">
                <a:tc vMerge="1">
                  <a:txBody>
                    <a:bodyPr/>
                    <a:lstStyle/>
                    <a:p>
                      <a:pPr algn="ctr" fontAlgn="ctr">
                        <a:buNone/>
                      </a:pPr>
                      <a:endParaRPr lang="en-ZA" sz="1400" b="1" i="1" u="none" strike="noStrike" dirty="0">
                        <a:solidFill>
                          <a:srgbClr val="000000"/>
                        </a:solidFill>
                        <a:effectLst/>
                        <a:latin typeface="Arial" panose="020B0604020202020204" pitchFamily="34" charset="0"/>
                        <a:cs typeface="Arial" panose="020B0604020202020204" pitchFamily="34" charset="0"/>
                      </a:endParaRPr>
                    </a:p>
                  </a:txBody>
                  <a:tcPr marL="4816" marR="4816" marT="4816"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ZA" sz="1350" b="0" i="1" u="none" strike="noStrike" dirty="0">
                          <a:solidFill>
                            <a:srgbClr val="000000"/>
                          </a:solidFill>
                          <a:effectLst/>
                          <a:latin typeface="Arial" panose="020B0604020202020204" pitchFamily="34" charset="0"/>
                          <a:cs typeface="Arial" panose="020B0604020202020204" pitchFamily="34" charset="0"/>
                        </a:rPr>
                        <a:t>Not specified/Unknown</a:t>
                      </a:r>
                    </a:p>
                  </a:txBody>
                  <a:tcPr marL="7200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ZA" sz="1350" b="0" i="1" u="none" strike="noStrike" dirty="0">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ZA" sz="1350" b="1" i="0" u="none" strike="noStrike" kern="1200" dirty="0">
                          <a:solidFill>
                            <a:srgbClr val="000000"/>
                          </a:solidFill>
                          <a:effectLst/>
                          <a:latin typeface="Arial" panose="020B0604020202020204" pitchFamily="34" charset="0"/>
                          <a:ea typeface="+mn-ea"/>
                          <a:cs typeface="Arial" panose="020B0604020202020204" pitchFamily="34" charset="0"/>
                        </a:rPr>
                        <a:t>1</a:t>
                      </a:r>
                    </a:p>
                  </a:txBody>
                  <a:tcPr marL="5029" marR="5029" marT="5029" marB="0" anchor="b">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8EA9DB"/>
                    </a:solidFill>
                  </a:tcPr>
                </a:tc>
                <a:extLst>
                  <a:ext uri="{0D108BD9-81ED-4DB2-BD59-A6C34878D82A}">
                    <a16:rowId xmlns:a16="http://schemas.microsoft.com/office/drawing/2014/main" val="2514499577"/>
                  </a:ext>
                </a:extLst>
              </a:tr>
              <a:tr h="205535">
                <a:tc grid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buNone/>
                      </a:pPr>
                      <a:r>
                        <a:rPr lang="en-ZA" sz="1600" b="1" i="1" u="none" strike="noStrike" dirty="0">
                          <a:solidFill>
                            <a:srgbClr val="FFFFFF"/>
                          </a:solidFill>
                          <a:effectLst/>
                          <a:latin typeface="Arial" panose="020B0604020202020204" pitchFamily="34" charset="0"/>
                          <a:cs typeface="Arial" panose="020B0604020202020204" pitchFamily="34" charset="0"/>
                        </a:rPr>
                        <a:t>Total</a:t>
                      </a:r>
                    </a:p>
                  </a:txBody>
                  <a:tcPr marL="4816" marR="4816" marT="4816" marB="0" anchor="b">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305496"/>
                    </a:solidFill>
                  </a:tcPr>
                </a:tc>
                <a:tc hMerge="1">
                  <a:txBody>
                    <a:bodyPr/>
                    <a:lstStyle/>
                    <a:p>
                      <a:endParaRPr lang="en-ZA"/>
                    </a:p>
                  </a:txBody>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buNone/>
                      </a:pPr>
                      <a:r>
                        <a:rPr lang="en-GB" sz="1600" b="1" i="0" u="none" strike="noStrike" dirty="0">
                          <a:solidFill>
                            <a:srgbClr val="FFFFFF"/>
                          </a:solidFill>
                          <a:effectLst/>
                          <a:latin typeface="Arial" panose="020B0604020202020204" pitchFamily="34" charset="0"/>
                          <a:cs typeface="Arial" panose="020B0604020202020204" pitchFamily="34" charset="0"/>
                        </a:rPr>
                        <a:t>62</a:t>
                      </a:r>
                      <a:endParaRPr lang="en-ZA" sz="1600" b="1" i="0" u="none" strike="noStrike" dirty="0">
                        <a:solidFill>
                          <a:srgbClr val="FFFFFF"/>
                        </a:solidFill>
                        <a:effectLst/>
                        <a:latin typeface="Arial" panose="020B0604020202020204" pitchFamily="34" charset="0"/>
                        <a:cs typeface="Arial" panose="020B0604020202020204" pitchFamily="34" charset="0"/>
                      </a:endParaRPr>
                    </a:p>
                  </a:txBody>
                  <a:tcPr marL="4816" marR="4816" marT="4816" marB="0" anchor="b">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305496"/>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buNone/>
                      </a:pPr>
                      <a:r>
                        <a:rPr lang="en-GB" sz="1600" b="1" i="0" u="none" strike="noStrike" dirty="0">
                          <a:solidFill>
                            <a:srgbClr val="FFFFFF"/>
                          </a:solidFill>
                          <a:effectLst/>
                          <a:latin typeface="Arial" panose="020B0604020202020204" pitchFamily="34" charset="0"/>
                          <a:cs typeface="Arial" panose="020B0604020202020204" pitchFamily="34" charset="0"/>
                        </a:rPr>
                        <a:t>12</a:t>
                      </a:r>
                      <a:endParaRPr lang="en-ZA" sz="1600" b="1" i="0" u="none" strike="noStrike" dirty="0">
                        <a:solidFill>
                          <a:srgbClr val="FFFFFF"/>
                        </a:solidFill>
                        <a:effectLst/>
                        <a:latin typeface="Arial" panose="020B0604020202020204" pitchFamily="34" charset="0"/>
                        <a:cs typeface="Arial" panose="020B0604020202020204" pitchFamily="34" charset="0"/>
                      </a:endParaRPr>
                    </a:p>
                  </a:txBody>
                  <a:tcPr marL="4816" marR="4816" marT="4816" marB="0" anchor="b">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305496"/>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buNone/>
                      </a:pPr>
                      <a:r>
                        <a:rPr lang="en-GB" sz="1600" b="1" i="0" u="none" strike="noStrike" dirty="0">
                          <a:solidFill>
                            <a:srgbClr val="FFFFFF"/>
                          </a:solidFill>
                          <a:effectLst/>
                          <a:latin typeface="Arial" panose="020B0604020202020204" pitchFamily="34" charset="0"/>
                          <a:cs typeface="Arial" panose="020B0604020202020204" pitchFamily="34" charset="0"/>
                        </a:rPr>
                        <a:t>10</a:t>
                      </a:r>
                      <a:endParaRPr lang="en-ZA" sz="1600" b="1" i="0" u="none" strike="noStrike" dirty="0">
                        <a:solidFill>
                          <a:srgbClr val="FFFFFF"/>
                        </a:solidFill>
                        <a:effectLst/>
                        <a:latin typeface="Arial" panose="020B0604020202020204" pitchFamily="34" charset="0"/>
                        <a:cs typeface="Arial" panose="020B0604020202020204" pitchFamily="34" charset="0"/>
                      </a:endParaRPr>
                    </a:p>
                  </a:txBody>
                  <a:tcPr marL="4816" marR="4816" marT="4816" marB="0" anchor="b">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305496"/>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buNone/>
                      </a:pPr>
                      <a:r>
                        <a:rPr lang="en-GB" sz="1600" b="1" i="0" u="none" strike="noStrike" dirty="0">
                          <a:solidFill>
                            <a:srgbClr val="FFFFFF"/>
                          </a:solidFill>
                          <a:effectLst/>
                          <a:latin typeface="Arial" panose="020B0604020202020204" pitchFamily="34" charset="0"/>
                          <a:cs typeface="Arial" panose="020B0604020202020204" pitchFamily="34" charset="0"/>
                        </a:rPr>
                        <a:t>84</a:t>
                      </a:r>
                      <a:endParaRPr lang="en-ZA" sz="1600" b="1" i="0" u="none" strike="noStrike" dirty="0">
                        <a:solidFill>
                          <a:srgbClr val="FFFFFF"/>
                        </a:solidFill>
                        <a:effectLst/>
                        <a:latin typeface="Arial" panose="020B0604020202020204" pitchFamily="34" charset="0"/>
                        <a:cs typeface="Arial" panose="020B0604020202020204" pitchFamily="34" charset="0"/>
                      </a:endParaRPr>
                    </a:p>
                  </a:txBody>
                  <a:tcPr marL="4816" marR="4816" marT="4816" marB="0" anchor="b">
                    <a:lnL w="12700" cap="flat" cmpd="sng" algn="ctr">
                      <a:solidFill>
                        <a:srgbClr val="8BB8E1"/>
                      </a:solidFill>
                      <a:prstDash val="solid"/>
                      <a:round/>
                      <a:headEnd type="none" w="med" len="med"/>
                      <a:tailEnd type="none" w="med" len="med"/>
                    </a:lnL>
                    <a:lnR w="12700" cap="flat" cmpd="sng" algn="ctr">
                      <a:solidFill>
                        <a:srgbClr val="8BB8E1"/>
                      </a:solidFill>
                      <a:prstDash val="solid"/>
                      <a:round/>
                      <a:headEnd type="none" w="med" len="med"/>
                      <a:tailEnd type="none" w="med" len="med"/>
                    </a:lnR>
                    <a:lnT w="12700" cap="flat" cmpd="sng" algn="ctr">
                      <a:solidFill>
                        <a:srgbClr val="8BB8E1"/>
                      </a:solidFill>
                      <a:prstDash val="solid"/>
                      <a:round/>
                      <a:headEnd type="none" w="med" len="med"/>
                      <a:tailEnd type="none" w="med" len="med"/>
                    </a:lnT>
                    <a:lnB w="12700" cap="flat" cmpd="sng" algn="ctr">
                      <a:solidFill>
                        <a:srgbClr val="8BB8E1"/>
                      </a:solidFill>
                      <a:prstDash val="solid"/>
                      <a:round/>
                      <a:headEnd type="none" w="med" len="med"/>
                      <a:tailEnd type="none" w="med" len="med"/>
                    </a:lnB>
                    <a:lnTlToBr w="12700" cmpd="sng">
                      <a:noFill/>
                      <a:prstDash val="solid"/>
                    </a:lnTlToBr>
                    <a:lnBlToTr w="12700" cmpd="sng">
                      <a:noFill/>
                      <a:prstDash val="solid"/>
                    </a:lnBlToTr>
                    <a:solidFill>
                      <a:srgbClr val="305496"/>
                    </a:solidFill>
                  </a:tcPr>
                </a:tc>
                <a:extLst>
                  <a:ext uri="{0D108BD9-81ED-4DB2-BD59-A6C34878D82A}">
                    <a16:rowId xmlns:a16="http://schemas.microsoft.com/office/drawing/2014/main" val="2315243245"/>
                  </a:ext>
                </a:extLst>
              </a:tr>
            </a:tbl>
          </a:graphicData>
        </a:graphic>
      </p:graphicFrame>
    </p:spTree>
    <p:extLst>
      <p:ext uri="{BB962C8B-B14F-4D97-AF65-F5344CB8AC3E}">
        <p14:creationId xmlns:p14="http://schemas.microsoft.com/office/powerpoint/2010/main" val="38265597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Selected domestic violence-related crimes</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GB" b="1" dirty="0"/>
              <a:t>April 2026 to June 2026</a:t>
            </a:r>
            <a:r>
              <a:rPr lang="en-ZA" b="1" dirty="0"/>
              <a:t> – by provincial breakdown and sex</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47</a:t>
            </a:fld>
            <a:endParaRPr lang="en-ZA" dirty="0"/>
          </a:p>
        </p:txBody>
      </p:sp>
      <p:sp>
        <p:nvSpPr>
          <p:cNvPr id="5" name="TextBox 4">
            <a:extLst>
              <a:ext uri="{FF2B5EF4-FFF2-40B4-BE49-F238E27FC236}">
                <a16:creationId xmlns:a16="http://schemas.microsoft.com/office/drawing/2014/main" id="{AAF7EB26-E01C-FF78-2AF7-734FA6E32F50}"/>
              </a:ext>
            </a:extLst>
          </p:cNvPr>
          <p:cNvSpPr txBox="1"/>
          <p:nvPr/>
        </p:nvSpPr>
        <p:spPr>
          <a:xfrm>
            <a:off x="0" y="6602400"/>
            <a:ext cx="12192000" cy="276999"/>
          </a:xfrm>
          <a:prstGeom prst="rect">
            <a:avLst/>
          </a:prstGeom>
          <a:noFill/>
        </p:spPr>
        <p:txBody>
          <a:bodyPr wrap="square" rtlCol="0">
            <a:spAutoFit/>
          </a:bodyPr>
          <a:lstStyle/>
          <a:p>
            <a:r>
              <a:rPr lang="en-ZA" sz="1200" b="1" dirty="0"/>
              <a:t>_</a:t>
            </a:r>
          </a:p>
        </p:txBody>
      </p:sp>
      <p:graphicFrame>
        <p:nvGraphicFramePr>
          <p:cNvPr id="6" name="Table 5">
            <a:extLst>
              <a:ext uri="{FF2B5EF4-FFF2-40B4-BE49-F238E27FC236}">
                <a16:creationId xmlns:a16="http://schemas.microsoft.com/office/drawing/2014/main" id="{92E15178-BA31-5394-63DE-13FC9ABD8E3C}"/>
              </a:ext>
            </a:extLst>
          </p:cNvPr>
          <p:cNvGraphicFramePr>
            <a:graphicFrameLocks noGrp="1"/>
          </p:cNvGraphicFramePr>
          <p:nvPr>
            <p:extLst>
              <p:ext uri="{D42A27DB-BD31-4B8C-83A1-F6EECF244321}">
                <p14:modId xmlns:p14="http://schemas.microsoft.com/office/powerpoint/2010/main" val="1849154000"/>
              </p:ext>
            </p:extLst>
          </p:nvPr>
        </p:nvGraphicFramePr>
        <p:xfrm>
          <a:off x="190500" y="952500"/>
          <a:ext cx="11874500" cy="5393754"/>
        </p:xfrm>
        <a:graphic>
          <a:graphicData uri="http://schemas.openxmlformats.org/drawingml/2006/table">
            <a:tbl>
              <a:tblPr/>
              <a:tblGrid>
                <a:gridCol w="1793084">
                  <a:extLst>
                    <a:ext uri="{9D8B030D-6E8A-4147-A177-3AD203B41FA5}">
                      <a16:colId xmlns:a16="http://schemas.microsoft.com/office/drawing/2014/main" val="965444689"/>
                    </a:ext>
                  </a:extLst>
                </a:gridCol>
                <a:gridCol w="840118">
                  <a:extLst>
                    <a:ext uri="{9D8B030D-6E8A-4147-A177-3AD203B41FA5}">
                      <a16:colId xmlns:a16="http://schemas.microsoft.com/office/drawing/2014/main" val="1709887854"/>
                    </a:ext>
                  </a:extLst>
                </a:gridCol>
                <a:gridCol w="840118">
                  <a:extLst>
                    <a:ext uri="{9D8B030D-6E8A-4147-A177-3AD203B41FA5}">
                      <a16:colId xmlns:a16="http://schemas.microsoft.com/office/drawing/2014/main" val="1725148308"/>
                    </a:ext>
                  </a:extLst>
                </a:gridCol>
                <a:gridCol w="840118">
                  <a:extLst>
                    <a:ext uri="{9D8B030D-6E8A-4147-A177-3AD203B41FA5}">
                      <a16:colId xmlns:a16="http://schemas.microsoft.com/office/drawing/2014/main" val="2513344234"/>
                    </a:ext>
                  </a:extLst>
                </a:gridCol>
                <a:gridCol w="840118">
                  <a:extLst>
                    <a:ext uri="{9D8B030D-6E8A-4147-A177-3AD203B41FA5}">
                      <a16:colId xmlns:a16="http://schemas.microsoft.com/office/drawing/2014/main" val="4194802626"/>
                    </a:ext>
                  </a:extLst>
                </a:gridCol>
                <a:gridCol w="840118">
                  <a:extLst>
                    <a:ext uri="{9D8B030D-6E8A-4147-A177-3AD203B41FA5}">
                      <a16:colId xmlns:a16="http://schemas.microsoft.com/office/drawing/2014/main" val="1649137009"/>
                    </a:ext>
                  </a:extLst>
                </a:gridCol>
                <a:gridCol w="840118">
                  <a:extLst>
                    <a:ext uri="{9D8B030D-6E8A-4147-A177-3AD203B41FA5}">
                      <a16:colId xmlns:a16="http://schemas.microsoft.com/office/drawing/2014/main" val="2293348933"/>
                    </a:ext>
                  </a:extLst>
                </a:gridCol>
                <a:gridCol w="840118">
                  <a:extLst>
                    <a:ext uri="{9D8B030D-6E8A-4147-A177-3AD203B41FA5}">
                      <a16:colId xmlns:a16="http://schemas.microsoft.com/office/drawing/2014/main" val="798089202"/>
                    </a:ext>
                  </a:extLst>
                </a:gridCol>
                <a:gridCol w="840118">
                  <a:extLst>
                    <a:ext uri="{9D8B030D-6E8A-4147-A177-3AD203B41FA5}">
                      <a16:colId xmlns:a16="http://schemas.microsoft.com/office/drawing/2014/main" val="37873209"/>
                    </a:ext>
                  </a:extLst>
                </a:gridCol>
                <a:gridCol w="840118">
                  <a:extLst>
                    <a:ext uri="{9D8B030D-6E8A-4147-A177-3AD203B41FA5}">
                      <a16:colId xmlns:a16="http://schemas.microsoft.com/office/drawing/2014/main" val="220849612"/>
                    </a:ext>
                  </a:extLst>
                </a:gridCol>
                <a:gridCol w="840118">
                  <a:extLst>
                    <a:ext uri="{9D8B030D-6E8A-4147-A177-3AD203B41FA5}">
                      <a16:colId xmlns:a16="http://schemas.microsoft.com/office/drawing/2014/main" val="3449901719"/>
                    </a:ext>
                  </a:extLst>
                </a:gridCol>
                <a:gridCol w="840118">
                  <a:extLst>
                    <a:ext uri="{9D8B030D-6E8A-4147-A177-3AD203B41FA5}">
                      <a16:colId xmlns:a16="http://schemas.microsoft.com/office/drawing/2014/main" val="2563558934"/>
                    </a:ext>
                  </a:extLst>
                </a:gridCol>
                <a:gridCol w="840118">
                  <a:extLst>
                    <a:ext uri="{9D8B030D-6E8A-4147-A177-3AD203B41FA5}">
                      <a16:colId xmlns:a16="http://schemas.microsoft.com/office/drawing/2014/main" val="2142425865"/>
                    </a:ext>
                  </a:extLst>
                </a:gridCol>
              </a:tblGrid>
              <a:tr h="2368899">
                <a:tc>
                  <a:txBody>
                    <a:bodyPr/>
                    <a:lstStyle/>
                    <a:p>
                      <a:pPr algn="ctr" fontAlgn="ctr"/>
                      <a:r>
                        <a:rPr lang="en-ZA" sz="1700" b="1" i="0" u="none" strike="noStrike">
                          <a:solidFill>
                            <a:srgbClr val="000000"/>
                          </a:solidFill>
                          <a:effectLst/>
                          <a:latin typeface="Arial" panose="020B0604020202020204" pitchFamily="34" charset="0"/>
                        </a:rPr>
                        <a:t>Province</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D9E1F2"/>
                    </a:solidFill>
                  </a:tcPr>
                </a:tc>
                <a:tc>
                  <a:txBody>
                    <a:bodyPr/>
                    <a:lstStyle/>
                    <a:p>
                      <a:pPr algn="ctr" fontAlgn="ctr"/>
                      <a:r>
                        <a:rPr lang="en-ZA" sz="1600" b="1" i="0" u="none" strike="noStrike" dirty="0">
                          <a:solidFill>
                            <a:srgbClr val="000000"/>
                          </a:solidFill>
                          <a:effectLst/>
                          <a:latin typeface="Arial" panose="020B0604020202020204" pitchFamily="34" charset="0"/>
                        </a:rPr>
                        <a:t>Murder</a:t>
                      </a:r>
                    </a:p>
                  </a:txBody>
                  <a:tcPr marL="7620" marR="7620" marT="7620" marB="0" vert="vert27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D9E1F2"/>
                    </a:solidFill>
                  </a:tcPr>
                </a:tc>
                <a:tc>
                  <a:txBody>
                    <a:bodyPr/>
                    <a:lstStyle/>
                    <a:p>
                      <a:pPr algn="ctr" fontAlgn="ctr"/>
                      <a:r>
                        <a:rPr lang="en-ZA" sz="1600" b="1" i="0" u="none" strike="noStrike" dirty="0">
                          <a:solidFill>
                            <a:srgbClr val="000000"/>
                          </a:solidFill>
                          <a:effectLst/>
                          <a:latin typeface="Arial" panose="020B0604020202020204" pitchFamily="34" charset="0"/>
                        </a:rPr>
                        <a:t>Attempted murder</a:t>
                      </a:r>
                    </a:p>
                  </a:txBody>
                  <a:tcPr marL="7620" marR="7620" marT="7620" marB="0" vert="vert27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D9E1F2"/>
                    </a:solidFill>
                  </a:tcPr>
                </a:tc>
                <a:tc>
                  <a:txBody>
                    <a:bodyPr/>
                    <a:lstStyle/>
                    <a:p>
                      <a:pPr algn="ctr" fontAlgn="ctr"/>
                      <a:r>
                        <a:rPr lang="en-ZA" sz="1600" b="1" i="0" u="none" strike="noStrike" dirty="0">
                          <a:solidFill>
                            <a:srgbClr val="000000"/>
                          </a:solidFill>
                          <a:effectLst/>
                          <a:latin typeface="Arial" panose="020B0604020202020204" pitchFamily="34" charset="0"/>
                        </a:rPr>
                        <a:t>Rape</a:t>
                      </a:r>
                    </a:p>
                  </a:txBody>
                  <a:tcPr marL="7620" marR="7620" marT="7620" marB="0" vert="vert27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D9E1F2"/>
                    </a:solidFill>
                  </a:tcPr>
                </a:tc>
                <a:tc>
                  <a:txBody>
                    <a:bodyPr/>
                    <a:lstStyle/>
                    <a:p>
                      <a:pPr algn="ctr" fontAlgn="ctr"/>
                      <a:r>
                        <a:rPr lang="en-ZA" sz="1600" b="1" i="0" u="none" strike="noStrike" dirty="0">
                          <a:solidFill>
                            <a:srgbClr val="000000"/>
                          </a:solidFill>
                          <a:effectLst/>
                          <a:latin typeface="Arial" panose="020B0604020202020204" pitchFamily="34" charset="0"/>
                        </a:rPr>
                        <a:t>Sexual Assault</a:t>
                      </a:r>
                    </a:p>
                  </a:txBody>
                  <a:tcPr marL="7620" marR="7620" marT="7620" marB="0" vert="vert27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D9E1F2"/>
                    </a:solidFill>
                  </a:tcPr>
                </a:tc>
                <a:tc>
                  <a:txBody>
                    <a:bodyPr/>
                    <a:lstStyle/>
                    <a:p>
                      <a:pPr algn="ctr" fontAlgn="ctr"/>
                      <a:r>
                        <a:rPr lang="en-GB" sz="1600" b="1" i="0" u="none" strike="noStrike" dirty="0">
                          <a:solidFill>
                            <a:srgbClr val="000000"/>
                          </a:solidFill>
                          <a:effectLst/>
                          <a:latin typeface="Arial" panose="020B0604020202020204" pitchFamily="34" charset="0"/>
                        </a:rPr>
                        <a:t>Assault with the intent to inflict grievous bodily harm</a:t>
                      </a:r>
                    </a:p>
                  </a:txBody>
                  <a:tcPr marL="7620" marR="7620" marT="7620" marB="0" vert="vert27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D9E1F2"/>
                    </a:solidFill>
                  </a:tcPr>
                </a:tc>
                <a:tc>
                  <a:txBody>
                    <a:bodyPr/>
                    <a:lstStyle/>
                    <a:p>
                      <a:pPr algn="ctr" fontAlgn="ctr"/>
                      <a:r>
                        <a:rPr lang="en-ZA" sz="1600" b="1" i="0" u="none" strike="noStrike" dirty="0">
                          <a:solidFill>
                            <a:srgbClr val="000000"/>
                          </a:solidFill>
                          <a:effectLst/>
                          <a:latin typeface="Arial" panose="020B0604020202020204" pitchFamily="34" charset="0"/>
                        </a:rPr>
                        <a:t>Common assault</a:t>
                      </a:r>
                    </a:p>
                  </a:txBody>
                  <a:tcPr marL="7620" marR="7620" marT="7620" marB="0" vert="vert27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D9E1F2"/>
                    </a:solidFill>
                  </a:tcPr>
                </a:tc>
                <a:tc>
                  <a:txBody>
                    <a:bodyPr/>
                    <a:lstStyle/>
                    <a:p>
                      <a:pPr algn="ctr" fontAlgn="ctr"/>
                      <a:r>
                        <a:rPr lang="en-ZA" sz="1600" b="1" i="0" u="none" strike="noStrike" dirty="0">
                          <a:solidFill>
                            <a:srgbClr val="000000"/>
                          </a:solidFill>
                          <a:effectLst/>
                          <a:latin typeface="Arial" panose="020B0604020202020204" pitchFamily="34" charset="0"/>
                        </a:rPr>
                        <a:t>Common robbery</a:t>
                      </a:r>
                    </a:p>
                  </a:txBody>
                  <a:tcPr marL="7620" marR="7620" marT="7620" marB="0" vert="vert27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D9E1F2"/>
                    </a:solidFill>
                  </a:tcPr>
                </a:tc>
                <a:tc>
                  <a:txBody>
                    <a:bodyPr/>
                    <a:lstStyle/>
                    <a:p>
                      <a:pPr algn="ctr" fontAlgn="ctr"/>
                      <a:r>
                        <a:rPr lang="en-ZA" sz="1600" b="1" i="0" u="none" strike="noStrike" dirty="0">
                          <a:solidFill>
                            <a:srgbClr val="000000"/>
                          </a:solidFill>
                          <a:effectLst/>
                          <a:latin typeface="Arial" panose="020B0604020202020204" pitchFamily="34" charset="0"/>
                        </a:rPr>
                        <a:t>Robbery with aggravating circumstances</a:t>
                      </a:r>
                    </a:p>
                  </a:txBody>
                  <a:tcPr marL="7620" marR="7620" marT="7620" marB="0" vert="vert27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D9E1F2"/>
                    </a:solidFill>
                  </a:tcPr>
                </a:tc>
                <a:tc>
                  <a:txBody>
                    <a:bodyPr/>
                    <a:lstStyle/>
                    <a:p>
                      <a:pPr algn="ctr" fontAlgn="ctr"/>
                      <a:r>
                        <a:rPr lang="en-GB" sz="1600" b="1" i="0" u="none" strike="noStrike" dirty="0">
                          <a:solidFill>
                            <a:srgbClr val="000000"/>
                          </a:solidFill>
                          <a:effectLst/>
                          <a:latin typeface="Arial" panose="020B0604020202020204" pitchFamily="34" charset="0"/>
                        </a:rPr>
                        <a:t>All theft not mentioned elsewhere</a:t>
                      </a:r>
                    </a:p>
                  </a:txBody>
                  <a:tcPr marL="7620" marR="7620" marT="7620" marB="0" vert="vert27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D9E1F2"/>
                    </a:solidFill>
                  </a:tcPr>
                </a:tc>
                <a:tc>
                  <a:txBody>
                    <a:bodyPr/>
                    <a:lstStyle/>
                    <a:p>
                      <a:pPr algn="ctr" fontAlgn="ctr"/>
                      <a:r>
                        <a:rPr lang="en-ZA" sz="1600" b="1" i="0" u="none" strike="noStrike" dirty="0">
                          <a:solidFill>
                            <a:srgbClr val="000000"/>
                          </a:solidFill>
                          <a:effectLst/>
                          <a:latin typeface="Arial" panose="020B0604020202020204" pitchFamily="34" charset="0"/>
                        </a:rPr>
                        <a:t>Arson</a:t>
                      </a:r>
                    </a:p>
                  </a:txBody>
                  <a:tcPr marL="7620" marR="7620" marT="7620" marB="0" vert="vert27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D9E1F2"/>
                    </a:solidFill>
                  </a:tcPr>
                </a:tc>
                <a:tc>
                  <a:txBody>
                    <a:bodyPr/>
                    <a:lstStyle/>
                    <a:p>
                      <a:pPr algn="ctr" fontAlgn="ctr"/>
                      <a:r>
                        <a:rPr lang="en-ZA" sz="1600" b="1" i="0" u="none" strike="noStrike" dirty="0">
                          <a:solidFill>
                            <a:srgbClr val="000000"/>
                          </a:solidFill>
                          <a:effectLst/>
                          <a:latin typeface="Arial" panose="020B0604020202020204" pitchFamily="34" charset="0"/>
                        </a:rPr>
                        <a:t>Malicious damage to property</a:t>
                      </a:r>
                    </a:p>
                  </a:txBody>
                  <a:tcPr marL="7620" marR="7620" marT="7620" marB="0" vert="vert27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D9E1F2"/>
                    </a:solidFill>
                  </a:tcPr>
                </a:tc>
                <a:tc>
                  <a:txBody>
                    <a:bodyPr/>
                    <a:lstStyle/>
                    <a:p>
                      <a:pPr algn="ctr" fontAlgn="ctr"/>
                      <a:r>
                        <a:rPr lang="en-ZA" sz="1600" b="1" i="0" u="none" strike="noStrike" dirty="0">
                          <a:solidFill>
                            <a:srgbClr val="000000"/>
                          </a:solidFill>
                          <a:effectLst/>
                          <a:latin typeface="Arial" panose="020B0604020202020204" pitchFamily="34" charset="0"/>
                        </a:rPr>
                        <a:t>Burglary at residential premises</a:t>
                      </a:r>
                    </a:p>
                  </a:txBody>
                  <a:tcPr marL="7620" marR="7620" marT="7620" marB="0" vert="vert27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D9E1F2"/>
                    </a:solidFill>
                  </a:tcPr>
                </a:tc>
                <a:extLst>
                  <a:ext uri="{0D108BD9-81ED-4DB2-BD59-A6C34878D82A}">
                    <a16:rowId xmlns:a16="http://schemas.microsoft.com/office/drawing/2014/main" val="307116997"/>
                  </a:ext>
                </a:extLst>
              </a:tr>
              <a:tr h="290559">
                <a:tc>
                  <a:txBody>
                    <a:bodyPr/>
                    <a:lstStyle/>
                    <a:p>
                      <a:pPr algn="r" fontAlgn="ctr"/>
                      <a:r>
                        <a:rPr lang="en-ZA" sz="1500" b="0" i="1" u="none" strike="noStrike" dirty="0">
                          <a:solidFill>
                            <a:srgbClr val="000000"/>
                          </a:solidFill>
                          <a:effectLst/>
                          <a:latin typeface="Arial" panose="020B0604020202020204" pitchFamily="34" charset="0"/>
                        </a:rPr>
                        <a:t>Eastern Cape</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37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25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112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1 003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1 177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126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627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35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649709678"/>
                  </a:ext>
                </a:extLst>
              </a:tr>
              <a:tr h="290559">
                <a:tc>
                  <a:txBody>
                    <a:bodyPr/>
                    <a:lstStyle/>
                    <a:p>
                      <a:pPr algn="r" fontAlgn="ctr"/>
                      <a:r>
                        <a:rPr lang="en-ZA" sz="1500" b="0" i="1" u="none" strike="noStrike">
                          <a:solidFill>
                            <a:srgbClr val="000000"/>
                          </a:solidFill>
                          <a:effectLst/>
                          <a:latin typeface="Arial" panose="020B0604020202020204" pitchFamily="34" charset="0"/>
                        </a:rPr>
                        <a:t>Free State</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64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91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555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1 219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219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508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61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678330074"/>
                  </a:ext>
                </a:extLst>
              </a:tr>
              <a:tr h="290559">
                <a:tc>
                  <a:txBody>
                    <a:bodyPr/>
                    <a:lstStyle/>
                    <a:p>
                      <a:pPr algn="r" fontAlgn="ctr"/>
                      <a:r>
                        <a:rPr lang="en-ZA" sz="1500" b="0" i="1" u="none" strike="noStrike">
                          <a:solidFill>
                            <a:srgbClr val="000000"/>
                          </a:solidFill>
                          <a:effectLst/>
                          <a:latin typeface="Arial" panose="020B0604020202020204" pitchFamily="34" charset="0"/>
                        </a:rPr>
                        <a:t>Gauteng</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28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70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134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1 456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3 758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69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318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1 337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46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3919259317"/>
                  </a:ext>
                </a:extLst>
              </a:tr>
              <a:tr h="290559">
                <a:tc>
                  <a:txBody>
                    <a:bodyPr/>
                    <a:lstStyle/>
                    <a:p>
                      <a:pPr algn="r" fontAlgn="ctr"/>
                      <a:r>
                        <a:rPr lang="en-ZA" sz="1500" b="0" i="1" u="none" strike="noStrike">
                          <a:solidFill>
                            <a:srgbClr val="000000"/>
                          </a:solidFill>
                          <a:effectLst/>
                          <a:latin typeface="Arial" panose="020B0604020202020204" pitchFamily="34" charset="0"/>
                        </a:rPr>
                        <a:t>KwaZulu-Natal</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46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115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176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25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1 476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2 535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65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25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291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881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60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629859542"/>
                  </a:ext>
                </a:extLst>
              </a:tr>
              <a:tr h="290559">
                <a:tc>
                  <a:txBody>
                    <a:bodyPr/>
                    <a:lstStyle/>
                    <a:p>
                      <a:pPr algn="r" fontAlgn="ctr"/>
                      <a:r>
                        <a:rPr lang="en-ZA" sz="1500" b="0" i="1" u="none" strike="noStrike">
                          <a:solidFill>
                            <a:srgbClr val="000000"/>
                          </a:solidFill>
                          <a:effectLst/>
                          <a:latin typeface="Arial" panose="020B0604020202020204" pitchFamily="34" charset="0"/>
                        </a:rPr>
                        <a:t>Limpopo</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91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478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814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35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78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458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23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3799748727"/>
                  </a:ext>
                </a:extLst>
              </a:tr>
              <a:tr h="290559">
                <a:tc>
                  <a:txBody>
                    <a:bodyPr/>
                    <a:lstStyle/>
                    <a:p>
                      <a:pPr algn="r" fontAlgn="ctr"/>
                      <a:r>
                        <a:rPr lang="en-ZA" sz="1500" b="0" i="1" u="none" strike="noStrike">
                          <a:solidFill>
                            <a:srgbClr val="000000"/>
                          </a:solidFill>
                          <a:effectLst/>
                          <a:latin typeface="Arial" panose="020B0604020202020204" pitchFamily="34" charset="0"/>
                        </a:rPr>
                        <a:t>Mpumalanga</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67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389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590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46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269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935641650"/>
                  </a:ext>
                </a:extLst>
              </a:tr>
              <a:tr h="290559">
                <a:tc>
                  <a:txBody>
                    <a:bodyPr/>
                    <a:lstStyle/>
                    <a:p>
                      <a:pPr algn="r" fontAlgn="ctr"/>
                      <a:r>
                        <a:rPr lang="en-ZA" sz="1500" b="0" i="1" u="none" strike="noStrike">
                          <a:solidFill>
                            <a:srgbClr val="000000"/>
                          </a:solidFill>
                          <a:effectLst/>
                          <a:latin typeface="Arial" panose="020B0604020202020204" pitchFamily="34" charset="0"/>
                        </a:rPr>
                        <a:t>North West</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44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452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601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69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289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22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1860825825"/>
                  </a:ext>
                </a:extLst>
              </a:tr>
              <a:tr h="290559">
                <a:tc>
                  <a:txBody>
                    <a:bodyPr/>
                    <a:lstStyle/>
                    <a:p>
                      <a:pPr algn="r" fontAlgn="ctr"/>
                      <a:r>
                        <a:rPr lang="en-ZA" sz="1500" b="0" i="1" u="none" strike="noStrike">
                          <a:solidFill>
                            <a:srgbClr val="000000"/>
                          </a:solidFill>
                          <a:effectLst/>
                          <a:latin typeface="Arial" panose="020B0604020202020204" pitchFamily="34" charset="0"/>
                        </a:rPr>
                        <a:t>Northern Cape</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56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22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236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263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53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171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80193067"/>
                  </a:ext>
                </a:extLst>
              </a:tr>
              <a:tr h="290559">
                <a:tc>
                  <a:txBody>
                    <a:bodyPr/>
                    <a:lstStyle/>
                    <a:p>
                      <a:pPr algn="r" fontAlgn="ctr"/>
                      <a:r>
                        <a:rPr lang="en-ZA" sz="1500" b="0" i="1" u="none" strike="noStrike">
                          <a:solidFill>
                            <a:srgbClr val="000000"/>
                          </a:solidFill>
                          <a:effectLst/>
                          <a:latin typeface="Arial" panose="020B0604020202020204" pitchFamily="34" charset="0"/>
                        </a:rPr>
                        <a:t>Western Cape</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31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48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134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42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1 089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3 435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39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582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25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1 298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149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4279448778"/>
                  </a:ext>
                </a:extLst>
              </a:tr>
              <a:tr h="409824">
                <a:tc>
                  <a:txBody>
                    <a:bodyPr/>
                    <a:lstStyle/>
                    <a:p>
                      <a:pPr algn="ctr" fontAlgn="ctr"/>
                      <a:r>
                        <a:rPr lang="en-ZA" sz="1600" b="1" i="0" u="none" strike="noStrike">
                          <a:solidFill>
                            <a:srgbClr val="FFFFFF"/>
                          </a:solidFill>
                          <a:effectLst/>
                          <a:latin typeface="Arial" panose="020B0604020202020204" pitchFamily="34" charset="0"/>
                        </a:rPr>
                        <a:t>RSA</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fontAlgn="ctr"/>
                      <a:r>
                        <a:rPr lang="en-ZA" sz="1600" b="1" i="0" u="none" strike="noStrike">
                          <a:solidFill>
                            <a:srgbClr val="FFFFFF"/>
                          </a:solidFill>
                          <a:effectLst/>
                          <a:latin typeface="Arial" panose="020B0604020202020204" pitchFamily="34" charset="0"/>
                        </a:rPr>
                        <a:t>193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fontAlgn="ctr"/>
                      <a:r>
                        <a:rPr lang="en-ZA" sz="1600" b="1" i="0" u="none" strike="noStrike">
                          <a:solidFill>
                            <a:srgbClr val="FFFFFF"/>
                          </a:solidFill>
                          <a:effectLst/>
                          <a:latin typeface="Arial" panose="020B0604020202020204" pitchFamily="34" charset="0"/>
                        </a:rPr>
                        <a:t>425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fontAlgn="ctr"/>
                      <a:r>
                        <a:rPr lang="en-ZA" sz="1600" b="1" i="0" u="none" strike="noStrike">
                          <a:solidFill>
                            <a:srgbClr val="FFFFFF"/>
                          </a:solidFill>
                          <a:effectLst/>
                          <a:latin typeface="Arial" panose="020B0604020202020204" pitchFamily="34" charset="0"/>
                        </a:rPr>
                        <a:t>871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fontAlgn="ctr"/>
                      <a:r>
                        <a:rPr lang="en-ZA" sz="1600" b="1" i="0" u="none" strike="noStrike">
                          <a:solidFill>
                            <a:srgbClr val="FFFFFF"/>
                          </a:solidFill>
                          <a:effectLst/>
                          <a:latin typeface="Arial" panose="020B0604020202020204" pitchFamily="34" charset="0"/>
                        </a:rPr>
                        <a:t>125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fontAlgn="ctr"/>
                      <a:r>
                        <a:rPr lang="en-ZA" sz="1600" b="1" i="0" u="none" strike="noStrike">
                          <a:solidFill>
                            <a:srgbClr val="FFFFFF"/>
                          </a:solidFill>
                          <a:effectLst/>
                          <a:latin typeface="Arial" panose="020B0604020202020204" pitchFamily="34" charset="0"/>
                        </a:rPr>
                        <a:t>7 134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fontAlgn="ctr"/>
                      <a:r>
                        <a:rPr lang="en-ZA" sz="1600" b="1" i="0" u="none" strike="noStrike">
                          <a:solidFill>
                            <a:srgbClr val="FFFFFF"/>
                          </a:solidFill>
                          <a:effectLst/>
                          <a:latin typeface="Arial" panose="020B0604020202020204" pitchFamily="34" charset="0"/>
                        </a:rPr>
                        <a:t>14 392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fontAlgn="ctr"/>
                      <a:r>
                        <a:rPr lang="en-ZA" sz="1600" b="1" i="0" u="none" strike="noStrike">
                          <a:solidFill>
                            <a:srgbClr val="FFFFFF"/>
                          </a:solidFill>
                          <a:effectLst/>
                          <a:latin typeface="Arial" panose="020B0604020202020204" pitchFamily="34" charset="0"/>
                        </a:rPr>
                        <a:t>283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fontAlgn="ctr"/>
                      <a:r>
                        <a:rPr lang="en-ZA" sz="1600" b="1" i="0" u="none" strike="noStrike">
                          <a:solidFill>
                            <a:srgbClr val="FFFFFF"/>
                          </a:solidFill>
                          <a:effectLst/>
                          <a:latin typeface="Arial" panose="020B0604020202020204" pitchFamily="34" charset="0"/>
                        </a:rPr>
                        <a:t>89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fontAlgn="ctr"/>
                      <a:r>
                        <a:rPr lang="en-ZA" sz="1600" b="1" i="0" u="none" strike="noStrike">
                          <a:solidFill>
                            <a:srgbClr val="FFFFFF"/>
                          </a:solidFill>
                          <a:effectLst/>
                          <a:latin typeface="Arial" panose="020B0604020202020204" pitchFamily="34" charset="0"/>
                        </a:rPr>
                        <a:t>1 782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fontAlgn="ctr"/>
                      <a:r>
                        <a:rPr lang="en-ZA" sz="1600" b="1" i="0" u="none" strike="noStrike">
                          <a:solidFill>
                            <a:srgbClr val="FFFFFF"/>
                          </a:solidFill>
                          <a:effectLst/>
                          <a:latin typeface="Arial" panose="020B0604020202020204" pitchFamily="34" charset="0"/>
                        </a:rPr>
                        <a:t>121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fontAlgn="ctr"/>
                      <a:r>
                        <a:rPr lang="en-ZA" sz="1600" b="1" i="0" u="none" strike="noStrike">
                          <a:solidFill>
                            <a:srgbClr val="FFFFFF"/>
                          </a:solidFill>
                          <a:effectLst/>
                          <a:latin typeface="Arial" panose="020B0604020202020204" pitchFamily="34" charset="0"/>
                        </a:rPr>
                        <a:t>5 838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tc>
                  <a:txBody>
                    <a:bodyPr/>
                    <a:lstStyle/>
                    <a:p>
                      <a:pPr algn="ctr" fontAlgn="ctr"/>
                      <a:r>
                        <a:rPr lang="en-ZA" sz="1600" b="1" i="0" u="none" strike="noStrike" dirty="0">
                          <a:solidFill>
                            <a:srgbClr val="FFFFFF"/>
                          </a:solidFill>
                          <a:effectLst/>
                          <a:latin typeface="Arial" panose="020B0604020202020204" pitchFamily="34" charset="0"/>
                        </a:rPr>
                        <a:t>428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305496"/>
                    </a:solidFill>
                  </a:tcPr>
                </a:tc>
                <a:extLst>
                  <a:ext uri="{0D108BD9-81ED-4DB2-BD59-A6C34878D82A}">
                    <a16:rowId xmlns:a16="http://schemas.microsoft.com/office/drawing/2014/main" val="1279075971"/>
                  </a:ext>
                </a:extLst>
              </a:tr>
            </a:tbl>
          </a:graphicData>
        </a:graphic>
      </p:graphicFrame>
    </p:spTree>
    <p:extLst>
      <p:ext uri="{BB962C8B-B14F-4D97-AF65-F5344CB8AC3E}">
        <p14:creationId xmlns:p14="http://schemas.microsoft.com/office/powerpoint/2010/main" val="21678236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Sexual assault</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48</a:t>
            </a:fld>
            <a:endParaRPr lang="en-ZA" dirty="0"/>
          </a:p>
        </p:txBody>
      </p:sp>
      <p:pic>
        <p:nvPicPr>
          <p:cNvPr id="5" name="Picture 4">
            <a:extLst>
              <a:ext uri="{FF2B5EF4-FFF2-40B4-BE49-F238E27FC236}">
                <a16:creationId xmlns:a16="http://schemas.microsoft.com/office/drawing/2014/main" id="{5BAF5C1F-E388-A970-EC98-C6DB7B674942}"/>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41166543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Sexual assault</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TOP 30 stations</a:t>
            </a:r>
            <a:endParaRPr lang="en-ZA" sz="1400"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49</a:t>
            </a:fld>
            <a:endParaRPr lang="en-ZA" dirty="0"/>
          </a:p>
        </p:txBody>
      </p:sp>
      <p:pic>
        <p:nvPicPr>
          <p:cNvPr id="6" name="Picture 5">
            <a:extLst>
              <a:ext uri="{FF2B5EF4-FFF2-40B4-BE49-F238E27FC236}">
                <a16:creationId xmlns:a16="http://schemas.microsoft.com/office/drawing/2014/main" id="{0A4940B8-CA33-4D4E-88C4-EC53A468A9D2}"/>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1877693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COUNTING RULES </a:t>
            </a:r>
          </a:p>
        </p:txBody>
      </p:sp>
      <p:sp>
        <p:nvSpPr>
          <p:cNvPr id="9" name="Text Placeholder 7">
            <a:extLst>
              <a:ext uri="{FF2B5EF4-FFF2-40B4-BE49-F238E27FC236}">
                <a16:creationId xmlns:a16="http://schemas.microsoft.com/office/drawing/2014/main" id="{7ED159AA-0127-C5CD-1A26-2A9803B9608E}"/>
              </a:ext>
            </a:extLst>
          </p:cNvPr>
          <p:cNvSpPr>
            <a:spLocks noGrp="1"/>
          </p:cNvSpPr>
          <p:nvPr>
            <p:ph idx="1"/>
          </p:nvPr>
        </p:nvSpPr>
        <p:spPr/>
        <p:txBody>
          <a:bodyPr>
            <a:normAutofit/>
          </a:bodyPr>
          <a:lstStyle/>
          <a:p>
            <a:r>
              <a:rPr lang="en-ZA" dirty="0">
                <a:sym typeface="Wingdings" panose="05000000000000000000" pitchFamily="2" charset="2"/>
              </a:rPr>
              <a:t></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5</a:t>
            </a:fld>
            <a:endParaRPr lang="en-ZA" dirty="0"/>
          </a:p>
        </p:txBody>
      </p:sp>
      <p:sp>
        <p:nvSpPr>
          <p:cNvPr id="8" name="Rectangle 7"/>
          <p:cNvSpPr/>
          <p:nvPr/>
        </p:nvSpPr>
        <p:spPr>
          <a:xfrm>
            <a:off x="433388" y="1153749"/>
            <a:ext cx="11472473" cy="5242461"/>
          </a:xfrm>
          <a:prstGeom prst="rect">
            <a:avLst/>
          </a:prstGeom>
        </p:spPr>
        <p:txBody>
          <a:bodyPr wrap="square">
            <a:spAutoFit/>
          </a:bodyPr>
          <a:lstStyle/>
          <a:p>
            <a:pPr marL="342900" lvl="0" indent="-342900">
              <a:spcAft>
                <a:spcPts val="800"/>
              </a:spcAft>
              <a:buFont typeface="Wingdings" panose="05000000000000000000" pitchFamily="2" charset="2"/>
              <a:buChar char="q"/>
            </a:pPr>
            <a:r>
              <a:rPr lang="en-ZA" sz="1600" dirty="0">
                <a:solidFill>
                  <a:srgbClr val="002060"/>
                </a:solidFill>
                <a:latin typeface="Calibri" panose="020F0502020204030204" pitchFamily="34" charset="0"/>
                <a:cs typeface="Calibri" panose="020F0502020204030204" pitchFamily="34" charset="0"/>
              </a:rPr>
              <a:t>The statistics represent the number of </a:t>
            </a:r>
            <a:r>
              <a:rPr lang="en-ZA" sz="1600" b="1" dirty="0">
                <a:solidFill>
                  <a:srgbClr val="002060"/>
                </a:solidFill>
                <a:latin typeface="Calibri" panose="020F0502020204030204" pitchFamily="34" charset="0"/>
                <a:cs typeface="Calibri" panose="020F0502020204030204" pitchFamily="34" charset="0"/>
              </a:rPr>
              <a:t>charges or counts </a:t>
            </a:r>
            <a:r>
              <a:rPr lang="en-ZA" sz="1600" dirty="0">
                <a:solidFill>
                  <a:srgbClr val="002060"/>
                </a:solidFill>
                <a:latin typeface="Calibri" panose="020F0502020204030204" pitchFamily="34" charset="0"/>
                <a:cs typeface="Calibri" panose="020F0502020204030204" pitchFamily="34" charset="0"/>
              </a:rPr>
              <a:t>and not the number of </a:t>
            </a:r>
            <a:r>
              <a:rPr lang="en-ZA" sz="1600" b="1" dirty="0">
                <a:solidFill>
                  <a:srgbClr val="002060"/>
                </a:solidFill>
                <a:latin typeface="Calibri" panose="020F0502020204030204" pitchFamily="34" charset="0"/>
                <a:cs typeface="Calibri" panose="020F0502020204030204" pitchFamily="34" charset="0"/>
              </a:rPr>
              <a:t>case dockets </a:t>
            </a:r>
            <a:r>
              <a:rPr lang="en-ZA" sz="1600" dirty="0">
                <a:solidFill>
                  <a:srgbClr val="002060"/>
                </a:solidFill>
                <a:latin typeface="Calibri" panose="020F0502020204030204" pitchFamily="34" charset="0"/>
                <a:cs typeface="Calibri" panose="020F0502020204030204" pitchFamily="34" charset="0"/>
              </a:rPr>
              <a:t>registered.</a:t>
            </a:r>
          </a:p>
          <a:p>
            <a:pPr marL="800100" lvl="1" indent="-342900">
              <a:spcAft>
                <a:spcPts val="800"/>
              </a:spcAft>
              <a:buFont typeface="Wingdings" panose="05000000000000000000" pitchFamily="2" charset="2"/>
              <a:buChar char="§"/>
            </a:pPr>
            <a:r>
              <a:rPr lang="en-ZA" sz="1600" dirty="0">
                <a:solidFill>
                  <a:srgbClr val="002060"/>
                </a:solidFill>
                <a:latin typeface="Calibri" panose="020F0502020204030204" pitchFamily="34" charset="0"/>
                <a:cs typeface="Calibri" panose="020F0502020204030204" pitchFamily="34" charset="0"/>
              </a:rPr>
              <a:t>One case docket can contain a single </a:t>
            </a:r>
            <a:r>
              <a:rPr lang="en-ZA" sz="1600" b="1" dirty="0">
                <a:solidFill>
                  <a:srgbClr val="002060"/>
                </a:solidFill>
                <a:latin typeface="Calibri" panose="020F0502020204030204" pitchFamily="34" charset="0"/>
                <a:cs typeface="Calibri" panose="020F0502020204030204" pitchFamily="34" charset="0"/>
              </a:rPr>
              <a:t>count </a:t>
            </a:r>
            <a:r>
              <a:rPr lang="en-ZA" sz="1600" dirty="0">
                <a:solidFill>
                  <a:srgbClr val="002060"/>
                </a:solidFill>
                <a:latin typeface="Calibri" panose="020F0502020204030204" pitchFamily="34" charset="0"/>
                <a:cs typeface="Calibri" panose="020F0502020204030204" pitchFamily="34" charset="0"/>
              </a:rPr>
              <a:t>of a specific offence, multiple counts of same offence or several different type of offences. </a:t>
            </a:r>
          </a:p>
          <a:p>
            <a:pPr marL="800100" lvl="1" indent="-342900">
              <a:spcAft>
                <a:spcPts val="800"/>
              </a:spcAft>
              <a:buFont typeface="Wingdings" panose="05000000000000000000" pitchFamily="2" charset="2"/>
              <a:buChar char="§"/>
            </a:pPr>
            <a:r>
              <a:rPr lang="en-ZA" sz="1600" dirty="0">
                <a:solidFill>
                  <a:srgbClr val="002060"/>
                </a:solidFill>
                <a:latin typeface="Calibri" panose="020F0502020204030204" pitchFamily="34" charset="0"/>
                <a:cs typeface="Calibri" panose="020F0502020204030204" pitchFamily="34" charset="0"/>
              </a:rPr>
              <a:t>The recorded offences may involve one </a:t>
            </a:r>
            <a:r>
              <a:rPr lang="en-ZA" sz="1600" b="1" dirty="0">
                <a:solidFill>
                  <a:srgbClr val="002060"/>
                </a:solidFill>
                <a:latin typeface="Calibri" panose="020F0502020204030204" pitchFamily="34" charset="0"/>
                <a:cs typeface="Calibri" panose="020F0502020204030204" pitchFamily="34" charset="0"/>
              </a:rPr>
              <a:t>victim</a:t>
            </a:r>
            <a:r>
              <a:rPr lang="en-ZA" sz="1600" dirty="0">
                <a:solidFill>
                  <a:srgbClr val="002060"/>
                </a:solidFill>
                <a:latin typeface="Calibri" panose="020F0502020204030204" pitchFamily="34" charset="0"/>
                <a:cs typeface="Calibri" panose="020F0502020204030204" pitchFamily="34" charset="0"/>
              </a:rPr>
              <a:t> or complainant or multiple victims. </a:t>
            </a:r>
          </a:p>
          <a:p>
            <a:pPr marL="1257300" lvl="2" indent="-342900">
              <a:spcAft>
                <a:spcPts val="800"/>
              </a:spcAft>
              <a:buFont typeface="Wingdings" panose="05000000000000000000" pitchFamily="2" charset="2"/>
              <a:buChar char="§"/>
            </a:pPr>
            <a:r>
              <a:rPr lang="en-ZA" sz="1600" dirty="0">
                <a:solidFill>
                  <a:srgbClr val="002060"/>
                </a:solidFill>
                <a:latin typeface="Calibri" panose="020F0502020204030204" pitchFamily="34" charset="0"/>
                <a:cs typeface="Calibri" panose="020F0502020204030204" pitchFamily="34" charset="0"/>
              </a:rPr>
              <a:t>e.g. if murder and rape occurred during a house robbery incident, all three crimes will be counted in the statistics.</a:t>
            </a:r>
          </a:p>
          <a:p>
            <a:pPr marL="800100" lvl="1" indent="-342900">
              <a:spcAft>
                <a:spcPts val="800"/>
              </a:spcAft>
              <a:buFont typeface="Wingdings" panose="05000000000000000000" pitchFamily="2" charset="2"/>
              <a:buChar char="§"/>
            </a:pPr>
            <a:r>
              <a:rPr lang="en-ZA" sz="1600" dirty="0">
                <a:solidFill>
                  <a:srgbClr val="002060"/>
                </a:solidFill>
                <a:latin typeface="Calibri" panose="020F0502020204030204" pitchFamily="34" charset="0"/>
                <a:cs typeface="Calibri" panose="020F0502020204030204" pitchFamily="34" charset="0"/>
              </a:rPr>
              <a:t> In a murders case bodies are counted, while in a rape case victims and perpetrators are counted for a charge to be registered. </a:t>
            </a:r>
          </a:p>
          <a:p>
            <a:pPr marL="1257300" lvl="2" indent="-342900">
              <a:spcAft>
                <a:spcPts val="800"/>
              </a:spcAft>
              <a:buFont typeface="Wingdings" panose="05000000000000000000" pitchFamily="2" charset="2"/>
              <a:buChar char="§"/>
            </a:pPr>
            <a:r>
              <a:rPr lang="en-ZA" sz="1600" dirty="0">
                <a:solidFill>
                  <a:srgbClr val="002060"/>
                </a:solidFill>
                <a:latin typeface="Calibri" panose="020F0502020204030204" pitchFamily="34" charset="0"/>
                <a:cs typeface="Calibri" panose="020F0502020204030204" pitchFamily="34" charset="0"/>
              </a:rPr>
              <a:t>e.g. if four people are killed in one incident, then four murder counts are recorded. If three perpetrators rape one woman then three counts of rapes will be registered. Inversely if three women are raped by one perpetrator then also three rapes will be registered. Also if three women are raped each by three men then nine counts of rapes will be registered.</a:t>
            </a:r>
            <a:br>
              <a:rPr lang="en-ZA" sz="1600" dirty="0">
                <a:solidFill>
                  <a:srgbClr val="002060"/>
                </a:solidFill>
                <a:latin typeface="Calibri" panose="020F0502020204030204" pitchFamily="34" charset="0"/>
                <a:cs typeface="Calibri" panose="020F0502020204030204" pitchFamily="34" charset="0"/>
              </a:rPr>
            </a:br>
            <a:endParaRPr lang="en-ZA" sz="1600" dirty="0">
              <a:solidFill>
                <a:srgbClr val="002060"/>
              </a:solidFill>
              <a:latin typeface="Calibri" panose="020F0502020204030204" pitchFamily="34" charset="0"/>
              <a:cs typeface="Calibri" panose="020F0502020204030204" pitchFamily="34" charset="0"/>
            </a:endParaRPr>
          </a:p>
          <a:p>
            <a:pPr marL="342900" lvl="0" indent="-342900">
              <a:spcAft>
                <a:spcPts val="800"/>
              </a:spcAft>
              <a:buFont typeface="Wingdings" panose="05000000000000000000" pitchFamily="2" charset="2"/>
              <a:buChar char="q"/>
            </a:pPr>
            <a:r>
              <a:rPr lang="en-ZA" sz="1600" dirty="0">
                <a:solidFill>
                  <a:srgbClr val="002060"/>
                </a:solidFill>
                <a:latin typeface="Calibri" panose="020F0502020204030204" pitchFamily="34" charset="0"/>
                <a:cs typeface="Calibri" panose="020F0502020204030204" pitchFamily="34" charset="0"/>
              </a:rPr>
              <a:t>For property crimes, regardless of how many items are taken  only one count will be registered, e.g. if a TV, radio and microwave are stolen in one incident of burglary at residential premises then only one count will be registered.</a:t>
            </a:r>
            <a:br>
              <a:rPr lang="en-ZA" sz="1600" dirty="0">
                <a:solidFill>
                  <a:srgbClr val="002060"/>
                </a:solidFill>
                <a:latin typeface="Calibri" panose="020F0502020204030204" pitchFamily="34" charset="0"/>
                <a:cs typeface="Calibri" panose="020F0502020204030204" pitchFamily="34" charset="0"/>
              </a:rPr>
            </a:br>
            <a:endParaRPr lang="en-ZA" sz="1600" dirty="0">
              <a:solidFill>
                <a:srgbClr val="002060"/>
              </a:solidFill>
              <a:latin typeface="Calibri" panose="020F0502020204030204" pitchFamily="34" charset="0"/>
              <a:cs typeface="Calibri" panose="020F0502020204030204" pitchFamily="34" charset="0"/>
            </a:endParaRPr>
          </a:p>
          <a:p>
            <a:pPr marL="342900" indent="-342900">
              <a:spcAft>
                <a:spcPts val="800"/>
              </a:spcAft>
              <a:buFont typeface="Wingdings" panose="05000000000000000000" pitchFamily="2" charset="2"/>
              <a:buChar char="q"/>
            </a:pPr>
            <a:r>
              <a:rPr lang="en-ZA" sz="1600" dirty="0">
                <a:solidFill>
                  <a:srgbClr val="002060"/>
                </a:solidFill>
                <a:latin typeface="Calibri" panose="020F0502020204030204" pitchFamily="34" charset="0"/>
                <a:cs typeface="Calibri" panose="020F0502020204030204" pitchFamily="34" charset="0"/>
              </a:rPr>
              <a:t>Different crime definitions and classifications are used by different agencies or institutions. For instance, the SAPS definition of robbery of cash in transit (CIT), differs with the definition used by the South African Banking Risk Information Centre (SABRIC) and/or Cash In Transit Association of South African (CITASA). According to the SAPS definition, the CIT Company must already have taken control over the money, while with  SABRIC/CITASA the CIT Company must be present when the money is robbed and not necessarily having taken control of the money. </a:t>
            </a:r>
          </a:p>
        </p:txBody>
      </p:sp>
    </p:spTree>
    <p:extLst>
      <p:ext uri="{BB962C8B-B14F-4D97-AF65-F5344CB8AC3E}">
        <p14:creationId xmlns:p14="http://schemas.microsoft.com/office/powerpoint/2010/main" val="31663662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Assault with the intent to inflict grievous bodily harm</a:t>
            </a:r>
            <a:r>
              <a:rPr lang="en-ZA" sz="1800" dirty="0"/>
              <a:t> (Assault GBH)</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50</a:t>
            </a:fld>
            <a:endParaRPr lang="en-ZA" dirty="0"/>
          </a:p>
        </p:txBody>
      </p:sp>
      <p:pic>
        <p:nvPicPr>
          <p:cNvPr id="6" name="Picture 5">
            <a:extLst>
              <a:ext uri="{FF2B5EF4-FFF2-40B4-BE49-F238E27FC236}">
                <a16:creationId xmlns:a16="http://schemas.microsoft.com/office/drawing/2014/main" id="{519BB212-C44D-7FD6-07BC-C3C96EF4B2B3}"/>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33446342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Assault with the intent to inflict grievous bodily harm</a:t>
            </a:r>
            <a:r>
              <a:rPr lang="en-ZA" sz="1800" dirty="0"/>
              <a:t> (Assault GBH)</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sz="1600" b="1" dirty="0"/>
              <a:t>TOP 30 stations</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51</a:t>
            </a:fld>
            <a:endParaRPr lang="en-ZA" dirty="0"/>
          </a:p>
        </p:txBody>
      </p:sp>
      <p:pic>
        <p:nvPicPr>
          <p:cNvPr id="6" name="Picture 5">
            <a:extLst>
              <a:ext uri="{FF2B5EF4-FFF2-40B4-BE49-F238E27FC236}">
                <a16:creationId xmlns:a16="http://schemas.microsoft.com/office/drawing/2014/main" id="{1C2A9738-EA80-7F6D-07FE-CDAB7DC1F85C}"/>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22020728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Assault with the intent to inflict grievous bodily harm</a:t>
            </a:r>
            <a:r>
              <a:rPr lang="en-ZA" sz="2400" dirty="0"/>
              <a:t>: Causative factors</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GB" b="1" dirty="0"/>
              <a:t>April 2026 to June 2026</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52</a:t>
            </a:fld>
            <a:endParaRPr lang="en-ZA" dirty="0"/>
          </a:p>
        </p:txBody>
      </p:sp>
      <p:sp>
        <p:nvSpPr>
          <p:cNvPr id="9" name="TextBox 8">
            <a:extLst>
              <a:ext uri="{FF2B5EF4-FFF2-40B4-BE49-F238E27FC236}">
                <a16:creationId xmlns:a16="http://schemas.microsoft.com/office/drawing/2014/main" id="{7D9E6798-B491-E838-C609-C96A68269B32}"/>
              </a:ext>
            </a:extLst>
          </p:cNvPr>
          <p:cNvSpPr txBox="1"/>
          <p:nvPr/>
        </p:nvSpPr>
        <p:spPr>
          <a:xfrm>
            <a:off x="0" y="6602400"/>
            <a:ext cx="12192000" cy="276999"/>
          </a:xfrm>
          <a:prstGeom prst="rect">
            <a:avLst/>
          </a:prstGeom>
          <a:noFill/>
        </p:spPr>
        <p:txBody>
          <a:bodyPr wrap="square" rtlCol="0">
            <a:spAutoFit/>
          </a:bodyPr>
          <a:lstStyle/>
          <a:p>
            <a:r>
              <a:rPr lang="en-ZA" sz="1200" b="1" dirty="0"/>
              <a:t>Sample size: assault GBH = 30 489 counts</a:t>
            </a:r>
          </a:p>
        </p:txBody>
      </p:sp>
      <p:graphicFrame>
        <p:nvGraphicFramePr>
          <p:cNvPr id="5" name="Table 4">
            <a:extLst>
              <a:ext uri="{FF2B5EF4-FFF2-40B4-BE49-F238E27FC236}">
                <a16:creationId xmlns:a16="http://schemas.microsoft.com/office/drawing/2014/main" id="{858A72F5-09AE-7B59-C9EB-BE6C1AAA8193}"/>
              </a:ext>
            </a:extLst>
          </p:cNvPr>
          <p:cNvGraphicFramePr>
            <a:graphicFrameLocks noGrp="1"/>
          </p:cNvGraphicFramePr>
          <p:nvPr>
            <p:extLst>
              <p:ext uri="{D42A27DB-BD31-4B8C-83A1-F6EECF244321}">
                <p14:modId xmlns:p14="http://schemas.microsoft.com/office/powerpoint/2010/main" val="3409667757"/>
              </p:ext>
            </p:extLst>
          </p:nvPr>
        </p:nvGraphicFramePr>
        <p:xfrm>
          <a:off x="190500" y="952505"/>
          <a:ext cx="11874501" cy="5533353"/>
        </p:xfrm>
        <a:graphic>
          <a:graphicData uri="http://schemas.openxmlformats.org/drawingml/2006/table">
            <a:tbl>
              <a:tblPr/>
              <a:tblGrid>
                <a:gridCol w="4274235">
                  <a:extLst>
                    <a:ext uri="{9D8B030D-6E8A-4147-A177-3AD203B41FA5}">
                      <a16:colId xmlns:a16="http://schemas.microsoft.com/office/drawing/2014/main" val="2864197376"/>
                    </a:ext>
                  </a:extLst>
                </a:gridCol>
                <a:gridCol w="743980">
                  <a:extLst>
                    <a:ext uri="{9D8B030D-6E8A-4147-A177-3AD203B41FA5}">
                      <a16:colId xmlns:a16="http://schemas.microsoft.com/office/drawing/2014/main" val="3575996753"/>
                    </a:ext>
                  </a:extLst>
                </a:gridCol>
                <a:gridCol w="743980">
                  <a:extLst>
                    <a:ext uri="{9D8B030D-6E8A-4147-A177-3AD203B41FA5}">
                      <a16:colId xmlns:a16="http://schemas.microsoft.com/office/drawing/2014/main" val="694668257"/>
                    </a:ext>
                  </a:extLst>
                </a:gridCol>
                <a:gridCol w="743980">
                  <a:extLst>
                    <a:ext uri="{9D8B030D-6E8A-4147-A177-3AD203B41FA5}">
                      <a16:colId xmlns:a16="http://schemas.microsoft.com/office/drawing/2014/main" val="3860780472"/>
                    </a:ext>
                  </a:extLst>
                </a:gridCol>
                <a:gridCol w="743980">
                  <a:extLst>
                    <a:ext uri="{9D8B030D-6E8A-4147-A177-3AD203B41FA5}">
                      <a16:colId xmlns:a16="http://schemas.microsoft.com/office/drawing/2014/main" val="2002131142"/>
                    </a:ext>
                  </a:extLst>
                </a:gridCol>
                <a:gridCol w="743980">
                  <a:extLst>
                    <a:ext uri="{9D8B030D-6E8A-4147-A177-3AD203B41FA5}">
                      <a16:colId xmlns:a16="http://schemas.microsoft.com/office/drawing/2014/main" val="3932966939"/>
                    </a:ext>
                  </a:extLst>
                </a:gridCol>
                <a:gridCol w="743980">
                  <a:extLst>
                    <a:ext uri="{9D8B030D-6E8A-4147-A177-3AD203B41FA5}">
                      <a16:colId xmlns:a16="http://schemas.microsoft.com/office/drawing/2014/main" val="2240134850"/>
                    </a:ext>
                  </a:extLst>
                </a:gridCol>
                <a:gridCol w="743980">
                  <a:extLst>
                    <a:ext uri="{9D8B030D-6E8A-4147-A177-3AD203B41FA5}">
                      <a16:colId xmlns:a16="http://schemas.microsoft.com/office/drawing/2014/main" val="3890458026"/>
                    </a:ext>
                  </a:extLst>
                </a:gridCol>
                <a:gridCol w="743980">
                  <a:extLst>
                    <a:ext uri="{9D8B030D-6E8A-4147-A177-3AD203B41FA5}">
                      <a16:colId xmlns:a16="http://schemas.microsoft.com/office/drawing/2014/main" val="450208650"/>
                    </a:ext>
                  </a:extLst>
                </a:gridCol>
                <a:gridCol w="743980">
                  <a:extLst>
                    <a:ext uri="{9D8B030D-6E8A-4147-A177-3AD203B41FA5}">
                      <a16:colId xmlns:a16="http://schemas.microsoft.com/office/drawing/2014/main" val="252044342"/>
                    </a:ext>
                  </a:extLst>
                </a:gridCol>
                <a:gridCol w="904446">
                  <a:extLst>
                    <a:ext uri="{9D8B030D-6E8A-4147-A177-3AD203B41FA5}">
                      <a16:colId xmlns:a16="http://schemas.microsoft.com/office/drawing/2014/main" val="1985400637"/>
                    </a:ext>
                  </a:extLst>
                </a:gridCol>
              </a:tblGrid>
              <a:tr h="361563">
                <a:tc>
                  <a:txBody>
                    <a:bodyPr/>
                    <a:lstStyle/>
                    <a:p>
                      <a:pPr algn="ctr" fontAlgn="ctr"/>
                      <a:r>
                        <a:rPr lang="en-ZA" sz="1500" b="1" i="0" u="none" strike="noStrike" dirty="0">
                          <a:solidFill>
                            <a:srgbClr val="000000"/>
                          </a:solidFill>
                          <a:effectLst/>
                          <a:latin typeface="Arial" panose="020B0604020202020204" pitchFamily="34" charset="0"/>
                        </a:rPr>
                        <a:t>Causative factors</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rPr>
                        <a:t>EC</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rPr>
                        <a:t>FS</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rPr>
                        <a:t>GP</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rPr>
                        <a:t>KZN</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rPr>
                        <a:t>LP</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rPr>
                        <a:t>MP</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rPr>
                        <a:t>NW</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rPr>
                        <a:t>NC</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rPr>
                        <a:t>WC</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dirty="0">
                          <a:solidFill>
                            <a:srgbClr val="002060"/>
                          </a:solidFill>
                          <a:effectLst/>
                          <a:latin typeface="Arial" panose="020B0604020202020204" pitchFamily="34" charset="0"/>
                        </a:rPr>
                        <a:t>RSA</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266242411"/>
                  </a:ext>
                </a:extLst>
              </a:tr>
              <a:tr h="705770">
                <a:tc>
                  <a:txBody>
                    <a:bodyPr/>
                    <a:lstStyle/>
                    <a:p>
                      <a:pPr algn="r" fontAlgn="ctr"/>
                      <a:r>
                        <a:rPr lang="en-GB" sz="1600" b="0" i="1" u="none" strike="noStrike" dirty="0">
                          <a:solidFill>
                            <a:srgbClr val="000000"/>
                          </a:solidFill>
                          <a:effectLst/>
                          <a:latin typeface="Arial" panose="020B0604020202020204" pitchFamily="34" charset="0"/>
                        </a:rPr>
                        <a:t>Arguments/ Misunderstanding/ Road Rage / Provocation</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2 894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1 106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3 644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3 417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2 041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875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1 199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759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1 682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rPr>
                        <a:t>17 617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504776039"/>
                  </a:ext>
                </a:extLst>
              </a:tr>
              <a:tr h="381810">
                <a:tc>
                  <a:txBody>
                    <a:bodyPr/>
                    <a:lstStyle/>
                    <a:p>
                      <a:pPr algn="r" fontAlgn="ctr"/>
                      <a:r>
                        <a:rPr lang="en-ZA" sz="1600" b="0" i="1" u="none" strike="noStrike" dirty="0">
                          <a:solidFill>
                            <a:srgbClr val="000000"/>
                          </a:solidFill>
                          <a:effectLst/>
                          <a:latin typeface="Arial" panose="020B0604020202020204" pitchFamily="34" charset="0"/>
                        </a:rPr>
                        <a:t>Retaliation/ Revenge/ Punishment </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404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69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1 170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591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47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259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294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180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3 046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066691465"/>
                  </a:ext>
                </a:extLst>
              </a:tr>
              <a:tr h="381810">
                <a:tc>
                  <a:txBody>
                    <a:bodyPr/>
                    <a:lstStyle/>
                    <a:p>
                      <a:pPr algn="r" fontAlgn="ctr"/>
                      <a:r>
                        <a:rPr lang="en-ZA" sz="1600" b="0" i="1" u="none" strike="noStrike">
                          <a:solidFill>
                            <a:srgbClr val="000000"/>
                          </a:solidFill>
                          <a:effectLst/>
                          <a:latin typeface="Arial" panose="020B0604020202020204" pitchFamily="34" charset="0"/>
                        </a:rPr>
                        <a:t>Intervention in an argument</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194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dirty="0">
                          <a:solidFill>
                            <a:srgbClr val="000000"/>
                          </a:solidFill>
                          <a:effectLst/>
                          <a:latin typeface="Arial" panose="020B0604020202020204" pitchFamily="34" charset="0"/>
                        </a:rPr>
                        <a:t>62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331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dirty="0">
                          <a:solidFill>
                            <a:srgbClr val="000000"/>
                          </a:solidFill>
                          <a:effectLst/>
                          <a:latin typeface="Arial" panose="020B0604020202020204" pitchFamily="34" charset="0"/>
                        </a:rPr>
                        <a:t>209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68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138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112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48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242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rPr>
                        <a:t>1 404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965680208"/>
                  </a:ext>
                </a:extLst>
              </a:tr>
              <a:tr h="705770">
                <a:tc>
                  <a:txBody>
                    <a:bodyPr/>
                    <a:lstStyle/>
                    <a:p>
                      <a:pPr algn="r" fontAlgn="ctr"/>
                      <a:r>
                        <a:rPr lang="en-GB" sz="1600" b="0" i="1" u="none" strike="noStrike">
                          <a:solidFill>
                            <a:srgbClr val="000000"/>
                          </a:solidFill>
                          <a:effectLst/>
                          <a:latin typeface="Arial" panose="020B0604020202020204" pitchFamily="34" charset="0"/>
                        </a:rPr>
                        <a:t>During commission of other crimes (not robbery or rape)</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189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128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dirty="0">
                          <a:solidFill>
                            <a:srgbClr val="000000"/>
                          </a:solidFill>
                          <a:effectLst/>
                          <a:latin typeface="Arial" panose="020B0604020202020204" pitchFamily="34" charset="0"/>
                        </a:rPr>
                        <a:t>33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dirty="0">
                          <a:solidFill>
                            <a:srgbClr val="000000"/>
                          </a:solidFill>
                          <a:effectLst/>
                          <a:latin typeface="Arial" panose="020B0604020202020204" pitchFamily="34" charset="0"/>
                        </a:rPr>
                        <a:t>71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78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619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944983542"/>
                  </a:ext>
                </a:extLst>
              </a:tr>
              <a:tr h="381810">
                <a:tc>
                  <a:txBody>
                    <a:bodyPr/>
                    <a:lstStyle/>
                    <a:p>
                      <a:pPr algn="r" fontAlgn="ctr"/>
                      <a:r>
                        <a:rPr lang="en-ZA" sz="1600" b="0" i="1" u="none" strike="noStrike">
                          <a:solidFill>
                            <a:srgbClr val="000000"/>
                          </a:solidFill>
                          <a:effectLst/>
                          <a:latin typeface="Arial" panose="020B0604020202020204" pitchFamily="34" charset="0"/>
                        </a:rPr>
                        <a:t>Robbery</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89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219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117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dirty="0">
                          <a:solidFill>
                            <a:srgbClr val="000000"/>
                          </a:solidFill>
                          <a:effectLst/>
                          <a:latin typeface="Arial" panose="020B0604020202020204" pitchFamily="34" charset="0"/>
                        </a:rPr>
                        <a:t>20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44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rPr>
                        <a:t>562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4032370522"/>
                  </a:ext>
                </a:extLst>
              </a:tr>
              <a:tr h="381810">
                <a:tc>
                  <a:txBody>
                    <a:bodyPr/>
                    <a:lstStyle/>
                    <a:p>
                      <a:pPr algn="r" fontAlgn="ctr"/>
                      <a:r>
                        <a:rPr lang="en-ZA" sz="1600" b="0" i="1" u="none" strike="noStrike">
                          <a:solidFill>
                            <a:srgbClr val="000000"/>
                          </a:solidFill>
                          <a:effectLst/>
                          <a:latin typeface="Arial" panose="020B0604020202020204" pitchFamily="34" charset="0"/>
                        </a:rPr>
                        <a:t>Vigilantism/ Mob justice</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43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104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dirty="0">
                          <a:solidFill>
                            <a:srgbClr val="000000"/>
                          </a:solidFill>
                          <a:effectLst/>
                          <a:latin typeface="Arial" panose="020B0604020202020204" pitchFamily="34" charset="0"/>
                        </a:rPr>
                        <a:t>34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241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846867113"/>
                  </a:ext>
                </a:extLst>
              </a:tr>
              <a:tr h="705770">
                <a:tc>
                  <a:txBody>
                    <a:bodyPr/>
                    <a:lstStyle/>
                    <a:p>
                      <a:pPr algn="r" fontAlgn="ctr"/>
                      <a:r>
                        <a:rPr lang="en-GB" sz="1600" b="0" i="1" u="none" strike="noStrike">
                          <a:solidFill>
                            <a:srgbClr val="000000"/>
                          </a:solidFill>
                          <a:effectLst/>
                          <a:latin typeface="Arial" panose="020B0604020202020204" pitchFamily="34" charset="0"/>
                        </a:rPr>
                        <a:t>Law enforcement &amp; security guards in the line of duty (excl. police murder)</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dirty="0">
                          <a:solidFill>
                            <a:srgbClr val="000000"/>
                          </a:solidFill>
                          <a:effectLst/>
                          <a:latin typeface="Arial" panose="020B0604020202020204" pitchFamily="34" charset="0"/>
                        </a:rPr>
                        <a:t>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dirty="0">
                          <a:solidFill>
                            <a:srgbClr val="000000"/>
                          </a:solidFill>
                          <a:effectLst/>
                          <a:latin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dirty="0">
                          <a:solidFill>
                            <a:srgbClr val="000000"/>
                          </a:solidFill>
                          <a:effectLst/>
                          <a:latin typeface="Arial" panose="020B0604020202020204" pitchFamily="34" charset="0"/>
                        </a:rPr>
                        <a:t>41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dirty="0">
                          <a:solidFill>
                            <a:srgbClr val="000000"/>
                          </a:solidFill>
                          <a:effectLst/>
                          <a:latin typeface="Arial" panose="020B0604020202020204" pitchFamily="34" charset="0"/>
                        </a:rPr>
                        <a:t>18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dirty="0">
                          <a:solidFill>
                            <a:srgbClr val="000000"/>
                          </a:solidFill>
                          <a:effectLst/>
                          <a:latin typeface="Arial" panose="020B0604020202020204" pitchFamily="34" charset="0"/>
                        </a:rPr>
                        <a:t>10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dirty="0">
                          <a:solidFill>
                            <a:srgbClr val="000000"/>
                          </a:solidFill>
                          <a:effectLst/>
                          <a:latin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dirty="0">
                          <a:solidFill>
                            <a:srgbClr val="000000"/>
                          </a:solidFill>
                          <a:effectLst/>
                          <a:latin typeface="Arial" panose="020B0604020202020204" pitchFamily="34" charset="0"/>
                        </a:rPr>
                        <a:t>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a:t>
                      </a:r>
                      <a:endParaRPr lang="en-ZA" sz="1600" b="0" i="1" u="none" strike="noStrike" dirty="0">
                        <a:solidFill>
                          <a:srgbClr val="000000"/>
                        </a:solidFill>
                        <a:effectLst/>
                        <a:latin typeface="Arial" panose="020B0604020202020204" pitchFamily="34" charset="0"/>
                      </a:endParaRP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dirty="0">
                          <a:solidFill>
                            <a:srgbClr val="000000"/>
                          </a:solidFill>
                          <a:effectLst/>
                          <a:latin typeface="Arial" panose="020B0604020202020204" pitchFamily="34" charset="0"/>
                        </a:rPr>
                        <a:t>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rPr>
                        <a:t>108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700063679"/>
                  </a:ext>
                </a:extLst>
              </a:tr>
              <a:tr h="381810">
                <a:tc>
                  <a:txBody>
                    <a:bodyPr/>
                    <a:lstStyle/>
                    <a:p>
                      <a:pPr algn="r" fontAlgn="ctr"/>
                      <a:r>
                        <a:rPr lang="en-ZA" sz="1600" b="0" i="1" u="none" strike="noStrike">
                          <a:solidFill>
                            <a:srgbClr val="000000"/>
                          </a:solidFill>
                          <a:effectLst/>
                          <a:latin typeface="Arial" panose="020B0604020202020204" pitchFamily="34" charset="0"/>
                        </a:rPr>
                        <a:t>Rape-related</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51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dirty="0">
                          <a:solidFill>
                            <a:srgbClr val="000000"/>
                          </a:solidFill>
                          <a:effectLst/>
                          <a:latin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148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179649319"/>
                  </a:ext>
                </a:extLst>
              </a:tr>
              <a:tr h="381810">
                <a:tc>
                  <a:txBody>
                    <a:bodyPr/>
                    <a:lstStyle/>
                    <a:p>
                      <a:pPr algn="r" fontAlgn="ctr"/>
                      <a:r>
                        <a:rPr lang="en-ZA" sz="1600" b="0" i="1" u="none" strike="noStrike">
                          <a:solidFill>
                            <a:srgbClr val="000000"/>
                          </a:solidFill>
                          <a:effectLst/>
                          <a:latin typeface="Arial" panose="020B0604020202020204" pitchFamily="34" charset="0"/>
                        </a:rPr>
                        <a:t>Gang-related</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dirty="0">
                          <a:solidFill>
                            <a:srgbClr val="00000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rPr>
                        <a:t>21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4100401183"/>
                  </a:ext>
                </a:extLst>
              </a:tr>
              <a:tr h="381810">
                <a:tc>
                  <a:txBody>
                    <a:bodyPr/>
                    <a:lstStyle/>
                    <a:p>
                      <a:pPr algn="r" fontAlgn="ctr"/>
                      <a:r>
                        <a:rPr lang="en-ZA" sz="1600" b="0" i="1" u="none" strike="noStrike">
                          <a:solidFill>
                            <a:srgbClr val="000000"/>
                          </a:solidFill>
                          <a:effectLst/>
                          <a:latin typeface="Arial" panose="020B0604020202020204" pitchFamily="34" charset="0"/>
                        </a:rPr>
                        <a:t>Taxi-related</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11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dirty="0">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32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170880439"/>
                  </a:ext>
                </a:extLst>
              </a:tr>
              <a:tr h="381810">
                <a:tc>
                  <a:txBody>
                    <a:bodyPr/>
                    <a:lstStyle/>
                    <a:p>
                      <a:pPr algn="r" fontAlgn="ctr"/>
                      <a:r>
                        <a:rPr lang="en-ZA" sz="1600" b="0" i="1" u="none" strike="noStrike">
                          <a:solidFill>
                            <a:srgbClr val="000000"/>
                          </a:solidFill>
                          <a:effectLst/>
                          <a:latin typeface="Arial" panose="020B0604020202020204" pitchFamily="34" charset="0"/>
                        </a:rPr>
                        <a:t>Hijacking and attempts</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dirty="0">
                          <a:solidFill>
                            <a:srgbClr val="002060"/>
                          </a:solidFill>
                          <a:effectLst/>
                          <a:latin typeface="Arial" panose="020B0604020202020204" pitchFamily="34" charset="0"/>
                        </a:rPr>
                        <a:t>12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767036371"/>
                  </a:ext>
                </a:extLst>
              </a:tr>
            </a:tbl>
          </a:graphicData>
        </a:graphic>
      </p:graphicFrame>
    </p:spTree>
    <p:extLst>
      <p:ext uri="{BB962C8B-B14F-4D97-AF65-F5344CB8AC3E}">
        <p14:creationId xmlns:p14="http://schemas.microsoft.com/office/powerpoint/2010/main" val="33298230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Assault with the intent to inflict grievous bodily harm</a:t>
            </a:r>
            <a:r>
              <a:rPr lang="en-ZA" sz="2400" dirty="0"/>
              <a:t>: Place of occurrence</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GB" b="1" dirty="0"/>
              <a:t>April 2026 to June 2026</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53</a:t>
            </a:fld>
            <a:endParaRPr lang="en-ZA" dirty="0"/>
          </a:p>
        </p:txBody>
      </p:sp>
      <p:sp>
        <p:nvSpPr>
          <p:cNvPr id="6" name="TextBox 5">
            <a:extLst>
              <a:ext uri="{FF2B5EF4-FFF2-40B4-BE49-F238E27FC236}">
                <a16:creationId xmlns:a16="http://schemas.microsoft.com/office/drawing/2014/main" id="{B6B5463D-26BE-C744-9160-A90371657168}"/>
              </a:ext>
            </a:extLst>
          </p:cNvPr>
          <p:cNvSpPr txBox="1"/>
          <p:nvPr/>
        </p:nvSpPr>
        <p:spPr>
          <a:xfrm>
            <a:off x="0" y="6602400"/>
            <a:ext cx="12192000" cy="276999"/>
          </a:xfrm>
          <a:prstGeom prst="rect">
            <a:avLst/>
          </a:prstGeom>
          <a:noFill/>
        </p:spPr>
        <p:txBody>
          <a:bodyPr wrap="square" rtlCol="0">
            <a:spAutoFit/>
          </a:bodyPr>
          <a:lstStyle/>
          <a:p>
            <a:r>
              <a:rPr lang="en-ZA" sz="1200" b="1" dirty="0"/>
              <a:t>Sample size: assault GBH = 30 489 counts</a:t>
            </a:r>
          </a:p>
        </p:txBody>
      </p:sp>
      <p:graphicFrame>
        <p:nvGraphicFramePr>
          <p:cNvPr id="5" name="Table 4">
            <a:extLst>
              <a:ext uri="{FF2B5EF4-FFF2-40B4-BE49-F238E27FC236}">
                <a16:creationId xmlns:a16="http://schemas.microsoft.com/office/drawing/2014/main" id="{CC25588D-5D83-5C25-9C3B-96FE2FA77A65}"/>
              </a:ext>
            </a:extLst>
          </p:cNvPr>
          <p:cNvGraphicFramePr>
            <a:graphicFrameLocks noGrp="1"/>
          </p:cNvGraphicFramePr>
          <p:nvPr>
            <p:extLst>
              <p:ext uri="{D42A27DB-BD31-4B8C-83A1-F6EECF244321}">
                <p14:modId xmlns:p14="http://schemas.microsoft.com/office/powerpoint/2010/main" val="3763037260"/>
              </p:ext>
            </p:extLst>
          </p:nvPr>
        </p:nvGraphicFramePr>
        <p:xfrm>
          <a:off x="253999" y="952504"/>
          <a:ext cx="11747499" cy="5465445"/>
        </p:xfrm>
        <a:graphic>
          <a:graphicData uri="http://schemas.openxmlformats.org/drawingml/2006/table">
            <a:tbl>
              <a:tblPr/>
              <a:tblGrid>
                <a:gridCol w="6056821">
                  <a:extLst>
                    <a:ext uri="{9D8B030D-6E8A-4147-A177-3AD203B41FA5}">
                      <a16:colId xmlns:a16="http://schemas.microsoft.com/office/drawing/2014/main" val="3990959724"/>
                    </a:ext>
                  </a:extLst>
                </a:gridCol>
                <a:gridCol w="551690">
                  <a:extLst>
                    <a:ext uri="{9D8B030D-6E8A-4147-A177-3AD203B41FA5}">
                      <a16:colId xmlns:a16="http://schemas.microsoft.com/office/drawing/2014/main" val="2088012767"/>
                    </a:ext>
                  </a:extLst>
                </a:gridCol>
                <a:gridCol w="551690">
                  <a:extLst>
                    <a:ext uri="{9D8B030D-6E8A-4147-A177-3AD203B41FA5}">
                      <a16:colId xmlns:a16="http://schemas.microsoft.com/office/drawing/2014/main" val="1568176273"/>
                    </a:ext>
                  </a:extLst>
                </a:gridCol>
                <a:gridCol w="551690">
                  <a:extLst>
                    <a:ext uri="{9D8B030D-6E8A-4147-A177-3AD203B41FA5}">
                      <a16:colId xmlns:a16="http://schemas.microsoft.com/office/drawing/2014/main" val="959684084"/>
                    </a:ext>
                  </a:extLst>
                </a:gridCol>
                <a:gridCol w="551690">
                  <a:extLst>
                    <a:ext uri="{9D8B030D-6E8A-4147-A177-3AD203B41FA5}">
                      <a16:colId xmlns:a16="http://schemas.microsoft.com/office/drawing/2014/main" val="4233088160"/>
                    </a:ext>
                  </a:extLst>
                </a:gridCol>
                <a:gridCol w="551690">
                  <a:extLst>
                    <a:ext uri="{9D8B030D-6E8A-4147-A177-3AD203B41FA5}">
                      <a16:colId xmlns:a16="http://schemas.microsoft.com/office/drawing/2014/main" val="4247602443"/>
                    </a:ext>
                  </a:extLst>
                </a:gridCol>
                <a:gridCol w="551690">
                  <a:extLst>
                    <a:ext uri="{9D8B030D-6E8A-4147-A177-3AD203B41FA5}">
                      <a16:colId xmlns:a16="http://schemas.microsoft.com/office/drawing/2014/main" val="4161278598"/>
                    </a:ext>
                  </a:extLst>
                </a:gridCol>
                <a:gridCol w="551690">
                  <a:extLst>
                    <a:ext uri="{9D8B030D-6E8A-4147-A177-3AD203B41FA5}">
                      <a16:colId xmlns:a16="http://schemas.microsoft.com/office/drawing/2014/main" val="1944888868"/>
                    </a:ext>
                  </a:extLst>
                </a:gridCol>
                <a:gridCol w="551690">
                  <a:extLst>
                    <a:ext uri="{9D8B030D-6E8A-4147-A177-3AD203B41FA5}">
                      <a16:colId xmlns:a16="http://schemas.microsoft.com/office/drawing/2014/main" val="1186795386"/>
                    </a:ext>
                  </a:extLst>
                </a:gridCol>
                <a:gridCol w="551690">
                  <a:extLst>
                    <a:ext uri="{9D8B030D-6E8A-4147-A177-3AD203B41FA5}">
                      <a16:colId xmlns:a16="http://schemas.microsoft.com/office/drawing/2014/main" val="274377350"/>
                    </a:ext>
                  </a:extLst>
                </a:gridCol>
                <a:gridCol w="725468">
                  <a:extLst>
                    <a:ext uri="{9D8B030D-6E8A-4147-A177-3AD203B41FA5}">
                      <a16:colId xmlns:a16="http://schemas.microsoft.com/office/drawing/2014/main" val="1148457038"/>
                    </a:ext>
                  </a:extLst>
                </a:gridCol>
              </a:tblGrid>
              <a:tr h="182269">
                <a:tc>
                  <a:txBody>
                    <a:bodyPr/>
                    <a:lstStyle/>
                    <a:p>
                      <a:pPr algn="ctr" fontAlgn="ctr"/>
                      <a:r>
                        <a:rPr lang="en-ZA" sz="1500" b="1" i="0" u="none" strike="noStrike">
                          <a:solidFill>
                            <a:srgbClr val="000000"/>
                          </a:solidFill>
                          <a:effectLst/>
                          <a:latin typeface="Arial" panose="020B0604020202020204" pitchFamily="34" charset="0"/>
                          <a:cs typeface="Arial" panose="020B0604020202020204" pitchFamily="34" charset="0"/>
                        </a:rPr>
                        <a:t>Place of occurrence</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cs typeface="Arial" panose="020B0604020202020204" pitchFamily="34" charset="0"/>
                        </a:rPr>
                        <a:t>EC</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cs typeface="Arial" panose="020B0604020202020204" pitchFamily="34" charset="0"/>
                        </a:rPr>
                        <a:t>FS</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cs typeface="Arial" panose="020B0604020202020204" pitchFamily="34" charset="0"/>
                        </a:rPr>
                        <a:t>GP</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cs typeface="Arial" panose="020B0604020202020204" pitchFamily="34" charset="0"/>
                        </a:rPr>
                        <a:t>KZN</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cs typeface="Arial" panose="020B0604020202020204" pitchFamily="34" charset="0"/>
                        </a:rPr>
                        <a:t>LP</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cs typeface="Arial" panose="020B0604020202020204" pitchFamily="34" charset="0"/>
                        </a:rPr>
                        <a:t>MP</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cs typeface="Arial" panose="020B0604020202020204" pitchFamily="34" charset="0"/>
                        </a:rPr>
                        <a:t>NW</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cs typeface="Arial" panose="020B0604020202020204" pitchFamily="34" charset="0"/>
                        </a:rPr>
                        <a:t>NC</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a:solidFill>
                            <a:srgbClr val="000000"/>
                          </a:solidFill>
                          <a:effectLst/>
                          <a:latin typeface="Arial" panose="020B0604020202020204" pitchFamily="34" charset="0"/>
                          <a:cs typeface="Arial" panose="020B0604020202020204" pitchFamily="34" charset="0"/>
                        </a:rPr>
                        <a:t>WC</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1" i="0" u="none" strike="noStrike" dirty="0">
                          <a:solidFill>
                            <a:srgbClr val="002060"/>
                          </a:solidFill>
                          <a:effectLst/>
                          <a:latin typeface="Arial" panose="020B0604020202020204" pitchFamily="34" charset="0"/>
                          <a:cs typeface="Arial" panose="020B0604020202020204" pitchFamily="34" charset="0"/>
                        </a:rPr>
                        <a:t>RSA</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032502491"/>
                  </a:ext>
                </a:extLst>
              </a:tr>
              <a:tr h="379120">
                <a:tc>
                  <a:txBody>
                    <a:bodyPr/>
                    <a:lstStyle/>
                    <a:p>
                      <a:pPr algn="r" fontAlgn="ctr"/>
                      <a:r>
                        <a:rPr lang="en-GB" sz="1600" b="0" i="1" u="none" strike="noStrike" dirty="0">
                          <a:solidFill>
                            <a:srgbClr val="000000"/>
                          </a:solidFill>
                          <a:effectLst/>
                          <a:latin typeface="Arial" panose="020B0604020202020204" pitchFamily="34" charset="0"/>
                        </a:rPr>
                        <a:t>Residences of perpetrator/victim (including residence known by victims/ perpetrator e.g. family/friends/neighbours)</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2 077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789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3 059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2 790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858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766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452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903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dirty="0">
                          <a:solidFill>
                            <a:srgbClr val="000000"/>
                          </a:solidFill>
                          <a:effectLst/>
                          <a:latin typeface="Arial" panose="020B0604020202020204" pitchFamily="34" charset="0"/>
                        </a:rPr>
                        <a:t>2 049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rPr>
                        <a:t>13 743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4039528531"/>
                  </a:ext>
                </a:extLst>
              </a:tr>
              <a:tr h="379120">
                <a:tc>
                  <a:txBody>
                    <a:bodyPr/>
                    <a:lstStyle/>
                    <a:p>
                      <a:pPr algn="r" fontAlgn="ctr"/>
                      <a:r>
                        <a:rPr lang="en-GB" sz="1600" b="0" i="1" u="none" strike="noStrike" dirty="0">
                          <a:solidFill>
                            <a:srgbClr val="000000"/>
                          </a:solidFill>
                          <a:effectLst/>
                          <a:latin typeface="Arial" panose="020B0604020202020204" pitchFamily="34" charset="0"/>
                        </a:rPr>
                        <a:t>Public place e.g. street/open field/recreational centre/park/beach/parking area</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1 294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492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2 210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1 682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682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621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361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810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dirty="0">
                          <a:solidFill>
                            <a:srgbClr val="000000"/>
                          </a:solidFill>
                          <a:effectLst/>
                          <a:latin typeface="Arial" panose="020B0604020202020204" pitchFamily="34" charset="0"/>
                        </a:rPr>
                        <a:t>1 452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9 604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172664999"/>
                  </a:ext>
                </a:extLst>
              </a:tr>
              <a:tr h="192477">
                <a:tc>
                  <a:txBody>
                    <a:bodyPr/>
                    <a:lstStyle/>
                    <a:p>
                      <a:pPr algn="r" fontAlgn="ctr"/>
                      <a:r>
                        <a:rPr lang="en-GB" sz="1600" b="0" i="1" u="none" strike="noStrike">
                          <a:solidFill>
                            <a:srgbClr val="000000"/>
                          </a:solidFill>
                          <a:effectLst/>
                          <a:latin typeface="Arial" panose="020B0604020202020204" pitchFamily="34" charset="0"/>
                        </a:rPr>
                        <a:t>Liquor outlets e.g. shebeen/tavern/pub/night club/bottle store</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512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264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820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491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566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272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110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458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dirty="0">
                          <a:solidFill>
                            <a:srgbClr val="000000"/>
                          </a:solidFill>
                          <a:effectLst/>
                          <a:latin typeface="Arial" panose="020B0604020202020204" pitchFamily="34" charset="0"/>
                        </a:rPr>
                        <a:t>100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rPr>
                        <a:t>3 593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209441415"/>
                  </a:ext>
                </a:extLst>
              </a:tr>
              <a:tr h="379120">
                <a:tc>
                  <a:txBody>
                    <a:bodyPr/>
                    <a:lstStyle/>
                    <a:p>
                      <a:pPr algn="r" fontAlgn="ctr"/>
                      <a:r>
                        <a:rPr lang="en-GB" sz="1600" b="0" i="1" u="none" strike="noStrike" dirty="0">
                          <a:solidFill>
                            <a:srgbClr val="000000"/>
                          </a:solidFill>
                          <a:effectLst/>
                          <a:latin typeface="Arial" panose="020B0604020202020204" pitchFamily="34" charset="0"/>
                        </a:rPr>
                        <a:t>Business premises (e.g. mall/restaurants/workplace/office park/entertainment centre e.g. movie theatre, gambling facility)</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61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25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244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240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75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85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39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dirty="0">
                          <a:solidFill>
                            <a:srgbClr val="000000"/>
                          </a:solidFill>
                          <a:effectLst/>
                          <a:latin typeface="Arial" panose="020B0604020202020204" pitchFamily="34" charset="0"/>
                        </a:rPr>
                        <a:t>58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835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038418394"/>
                  </a:ext>
                </a:extLst>
              </a:tr>
              <a:tr h="192477">
                <a:tc>
                  <a:txBody>
                    <a:bodyPr/>
                    <a:lstStyle/>
                    <a:p>
                      <a:pPr algn="r" fontAlgn="ctr"/>
                      <a:r>
                        <a:rPr lang="en-ZA" sz="1600" b="0" i="1" u="none" strike="noStrike">
                          <a:solidFill>
                            <a:srgbClr val="000000"/>
                          </a:solidFill>
                          <a:effectLst/>
                          <a:latin typeface="Arial" panose="020B0604020202020204" pitchFamily="34" charset="0"/>
                        </a:rPr>
                        <a:t>Spaza/Tuck shop</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43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23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100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95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65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26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70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dirty="0">
                          <a:solidFill>
                            <a:srgbClr val="000000"/>
                          </a:solidFill>
                          <a:effectLst/>
                          <a:latin typeface="Arial" panose="020B0604020202020204" pitchFamily="34" charset="0"/>
                        </a:rPr>
                        <a:t>14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rPr>
                        <a:t>446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597543482"/>
                  </a:ext>
                </a:extLst>
              </a:tr>
              <a:tr h="379120">
                <a:tc>
                  <a:txBody>
                    <a:bodyPr/>
                    <a:lstStyle/>
                    <a:p>
                      <a:pPr algn="r" fontAlgn="ctr"/>
                      <a:r>
                        <a:rPr lang="en-GB" sz="1600" b="0" i="1" u="none" strike="noStrike">
                          <a:solidFill>
                            <a:srgbClr val="000000"/>
                          </a:solidFill>
                          <a:effectLst/>
                          <a:latin typeface="Arial" panose="020B0604020202020204" pitchFamily="34" charset="0"/>
                        </a:rPr>
                        <a:t>Educational institutions (schools, universities, college, day care facilities)</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23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71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55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41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25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30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dirty="0">
                          <a:solidFill>
                            <a:srgbClr val="000000"/>
                          </a:solidFill>
                          <a:effectLst/>
                          <a:latin typeface="Arial" panose="020B0604020202020204" pitchFamily="34" charset="0"/>
                        </a:rPr>
                        <a:t>32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306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145656697"/>
                  </a:ext>
                </a:extLst>
              </a:tr>
              <a:tr h="379120">
                <a:tc>
                  <a:txBody>
                    <a:bodyPr/>
                    <a:lstStyle/>
                    <a:p>
                      <a:pPr algn="r" fontAlgn="ctr"/>
                      <a:r>
                        <a:rPr lang="en-GB" sz="1600" b="0" i="1" u="none" strike="noStrike">
                          <a:solidFill>
                            <a:srgbClr val="000000"/>
                          </a:solidFill>
                          <a:effectLst/>
                          <a:latin typeface="Arial" panose="020B0604020202020204" pitchFamily="34" charset="0"/>
                        </a:rPr>
                        <a:t>Public transport premises (Bus stop/taxi rank, railway premises e.g. track/station)</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42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58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dirty="0">
                          <a:solidFill>
                            <a:srgbClr val="000000"/>
                          </a:solidFill>
                          <a:effectLst/>
                          <a:latin typeface="Arial" panose="020B0604020202020204" pitchFamily="34" charset="0"/>
                        </a:rPr>
                        <a:t>11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rPr>
                        <a:t>169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019505173"/>
                  </a:ext>
                </a:extLst>
              </a:tr>
              <a:tr h="379120">
                <a:tc>
                  <a:txBody>
                    <a:bodyPr/>
                    <a:lstStyle/>
                    <a:p>
                      <a:pPr algn="r" fontAlgn="ctr"/>
                      <a:r>
                        <a:rPr lang="en-GB" sz="1600" b="0" i="1" u="none" strike="noStrike">
                          <a:solidFill>
                            <a:srgbClr val="000000"/>
                          </a:solidFill>
                          <a:effectLst/>
                          <a:latin typeface="Arial" panose="020B0604020202020204" pitchFamily="34" charset="0"/>
                        </a:rPr>
                        <a:t>Petrol station premises (incl. pumps, ATM site, convenience store and food courts)</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27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dirty="0">
                          <a:solidFill>
                            <a:srgbClr val="000000"/>
                          </a:solidFill>
                          <a:effectLst/>
                          <a:latin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87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321242856"/>
                  </a:ext>
                </a:extLst>
              </a:tr>
              <a:tr h="192477">
                <a:tc>
                  <a:txBody>
                    <a:bodyPr/>
                    <a:lstStyle/>
                    <a:p>
                      <a:pPr algn="r" fontAlgn="ctr"/>
                      <a:r>
                        <a:rPr lang="en-ZA" sz="1600" b="0" i="1" u="none" strike="noStrike">
                          <a:solidFill>
                            <a:srgbClr val="000000"/>
                          </a:solidFill>
                          <a:effectLst/>
                          <a:latin typeface="Arial" panose="020B0604020202020204" pitchFamily="34" charset="0"/>
                        </a:rPr>
                        <a:t>Prison/ juvenile centre/ holding cells/ deportation centre</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rPr>
                        <a:t>70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823143516"/>
                  </a:ext>
                </a:extLst>
              </a:tr>
              <a:tr h="192477">
                <a:tc>
                  <a:txBody>
                    <a:bodyPr/>
                    <a:lstStyle/>
                    <a:p>
                      <a:pPr algn="r" fontAlgn="ctr"/>
                      <a:r>
                        <a:rPr lang="en-GB" sz="1600" b="0" i="1" u="none" strike="noStrike">
                          <a:solidFill>
                            <a:srgbClr val="000000"/>
                          </a:solidFill>
                          <a:effectLst/>
                          <a:latin typeface="Arial" panose="020B0604020202020204" pitchFamily="34" charset="0"/>
                        </a:rPr>
                        <a:t>Leisure premises e.g. hotel/guest house/bnb/motel/holiday resort </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dirty="0">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54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392030603"/>
                  </a:ext>
                </a:extLst>
              </a:tr>
              <a:tr h="192477">
                <a:tc>
                  <a:txBody>
                    <a:bodyPr/>
                    <a:lstStyle/>
                    <a:p>
                      <a:pPr algn="r" fontAlgn="ctr"/>
                      <a:r>
                        <a:rPr lang="en-ZA" sz="1600" b="0" i="1" u="none" strike="noStrike">
                          <a:solidFill>
                            <a:srgbClr val="000000"/>
                          </a:solidFill>
                          <a:effectLst/>
                          <a:latin typeface="Arial" panose="020B0604020202020204" pitchFamily="34" charset="0"/>
                        </a:rPr>
                        <a:t>Dumping site/refuse site</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dirty="0">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a:solidFill>
                            <a:srgbClr val="002060"/>
                          </a:solidFill>
                          <a:effectLst/>
                          <a:latin typeface="Arial" panose="020B0604020202020204" pitchFamily="34" charset="0"/>
                        </a:rPr>
                        <a:t>14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64901224"/>
                  </a:ext>
                </a:extLst>
              </a:tr>
              <a:tr h="379120">
                <a:tc>
                  <a:txBody>
                    <a:bodyPr/>
                    <a:lstStyle/>
                    <a:p>
                      <a:pPr algn="r" fontAlgn="ctr"/>
                      <a:r>
                        <a:rPr lang="en-GB" sz="1600" b="0" i="1" u="none" strike="noStrike" dirty="0">
                          <a:solidFill>
                            <a:srgbClr val="000000"/>
                          </a:solidFill>
                          <a:effectLst/>
                          <a:latin typeface="Arial" panose="020B0604020202020204" pitchFamily="34" charset="0"/>
                        </a:rPr>
                        <a:t>Mining area/ quarry (open cast, buildings, above and underground)</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dirty="0">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1" i="1" u="none" strike="noStrike">
                          <a:solidFill>
                            <a:srgbClr val="002060"/>
                          </a:solidFill>
                          <a:effectLst/>
                          <a:latin typeface="Arial" panose="020B0604020202020204" pitchFamily="34" charset="0"/>
                        </a:rPr>
                        <a:t>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256551895"/>
                  </a:ext>
                </a:extLst>
              </a:tr>
              <a:tr h="192477">
                <a:tc>
                  <a:txBody>
                    <a:bodyPr/>
                    <a:lstStyle/>
                    <a:p>
                      <a:pPr algn="r" fontAlgn="ctr"/>
                      <a:r>
                        <a:rPr lang="en-ZA" sz="1600" b="0" i="1" u="none" strike="noStrike">
                          <a:solidFill>
                            <a:srgbClr val="000000"/>
                          </a:solidFill>
                          <a:effectLst/>
                          <a:latin typeface="Arial" panose="020B0604020202020204" pitchFamily="34" charset="0"/>
                        </a:rPr>
                        <a:t>Sea/river/lake/pool/dam</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dirty="0">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dirty="0">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dirty="0">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dirty="0">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dirty="0">
                          <a:solidFill>
                            <a:srgbClr val="000000"/>
                          </a:solidFill>
                          <a:effectLst/>
                          <a:latin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dirty="0">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dirty="0">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dirty="0">
                          <a:solidFill>
                            <a:srgbClr val="000000"/>
                          </a:solidFill>
                          <a:effectLst/>
                          <a:latin typeface="Arial" panose="020B0604020202020204" pitchFamily="34" charset="0"/>
                        </a:rPr>
                        <a:t>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500" b="0" i="1" u="none" strike="noStrike" dirty="0">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1" u="none" strike="noStrike" dirty="0">
                          <a:solidFill>
                            <a:srgbClr val="002060"/>
                          </a:solidFill>
                          <a:effectLst/>
                          <a:latin typeface="Arial" panose="020B0604020202020204" pitchFamily="34" charset="0"/>
                        </a:rPr>
                        <a:t>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800347235"/>
                  </a:ext>
                </a:extLst>
              </a:tr>
              <a:tr h="192477">
                <a:tc>
                  <a:txBody>
                    <a:bodyPr/>
                    <a:lstStyle/>
                    <a:p>
                      <a:pPr algn="r" fontAlgn="ctr"/>
                      <a:r>
                        <a:rPr lang="en-ZA" sz="1600" b="0" i="1" u="none" strike="noStrike">
                          <a:solidFill>
                            <a:srgbClr val="000000"/>
                          </a:solidFill>
                          <a:effectLst/>
                          <a:latin typeface="Arial" panose="020B0604020202020204" pitchFamily="34" charset="0"/>
                        </a:rPr>
                        <a:t>Abandoned/unfinished building</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500" b="0" i="1" u="none" strike="noStrike" dirty="0">
                          <a:solidFill>
                            <a:srgbClr val="000000"/>
                          </a:solidFill>
                          <a:effectLst/>
                          <a:latin typeface="Arial" panose="020B0604020202020204" pitchFamily="34" charset="0"/>
                        </a:rPr>
                        <a:t>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GB" sz="1600" b="1" i="1" u="none" strike="noStrike" dirty="0">
                          <a:solidFill>
                            <a:srgbClr val="002060"/>
                          </a:solidFill>
                          <a:effectLst/>
                          <a:latin typeface="Arial" panose="020B0604020202020204" pitchFamily="34" charset="0"/>
                        </a:rPr>
                        <a:t>3</a:t>
                      </a:r>
                      <a:endParaRPr lang="en-ZA" sz="1600" b="1" i="1" u="none" strike="noStrike" dirty="0">
                        <a:solidFill>
                          <a:srgbClr val="002060"/>
                        </a:solidFill>
                        <a:effectLst/>
                        <a:latin typeface="Arial" panose="020B0604020202020204" pitchFamily="34" charset="0"/>
                      </a:endParaRP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888519709"/>
                  </a:ext>
                </a:extLst>
              </a:tr>
            </a:tbl>
          </a:graphicData>
        </a:graphic>
      </p:graphicFrame>
    </p:spTree>
    <p:extLst>
      <p:ext uri="{BB962C8B-B14F-4D97-AF65-F5344CB8AC3E}">
        <p14:creationId xmlns:p14="http://schemas.microsoft.com/office/powerpoint/2010/main" val="28809340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Assault with the intent to inflict grievous bodily harm</a:t>
            </a:r>
            <a:r>
              <a:rPr lang="en-ZA" sz="2400" dirty="0"/>
              <a:t>: Frequently used instrument</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GB" b="1" dirty="0"/>
              <a:t>April 2026 to June 2026</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54</a:t>
            </a:fld>
            <a:endParaRPr lang="en-ZA" dirty="0"/>
          </a:p>
        </p:txBody>
      </p:sp>
      <p:sp>
        <p:nvSpPr>
          <p:cNvPr id="9" name="TextBox 8">
            <a:extLst>
              <a:ext uri="{FF2B5EF4-FFF2-40B4-BE49-F238E27FC236}">
                <a16:creationId xmlns:a16="http://schemas.microsoft.com/office/drawing/2014/main" id="{4CB9D677-7106-6586-6190-36347C2C0654}"/>
              </a:ext>
            </a:extLst>
          </p:cNvPr>
          <p:cNvSpPr txBox="1"/>
          <p:nvPr/>
        </p:nvSpPr>
        <p:spPr>
          <a:xfrm>
            <a:off x="0" y="6602400"/>
            <a:ext cx="12192000" cy="276999"/>
          </a:xfrm>
          <a:prstGeom prst="rect">
            <a:avLst/>
          </a:prstGeom>
          <a:noFill/>
        </p:spPr>
        <p:txBody>
          <a:bodyPr wrap="square" rtlCol="0">
            <a:spAutoFit/>
          </a:bodyPr>
          <a:lstStyle/>
          <a:p>
            <a:r>
              <a:rPr lang="en-ZA" sz="1200" b="1" dirty="0"/>
              <a:t>Sample size: assault GBH = 30 489 counts</a:t>
            </a:r>
          </a:p>
        </p:txBody>
      </p:sp>
      <p:graphicFrame>
        <p:nvGraphicFramePr>
          <p:cNvPr id="8" name="Table 7">
            <a:extLst>
              <a:ext uri="{FF2B5EF4-FFF2-40B4-BE49-F238E27FC236}">
                <a16:creationId xmlns:a16="http://schemas.microsoft.com/office/drawing/2014/main" id="{1616B779-A3C3-E817-AF6B-AD06569B9D1F}"/>
              </a:ext>
            </a:extLst>
          </p:cNvPr>
          <p:cNvGraphicFramePr>
            <a:graphicFrameLocks noGrp="1"/>
          </p:cNvGraphicFramePr>
          <p:nvPr>
            <p:extLst>
              <p:ext uri="{D42A27DB-BD31-4B8C-83A1-F6EECF244321}">
                <p14:modId xmlns:p14="http://schemas.microsoft.com/office/powerpoint/2010/main" val="3310813764"/>
              </p:ext>
            </p:extLst>
          </p:nvPr>
        </p:nvGraphicFramePr>
        <p:xfrm>
          <a:off x="254000" y="952499"/>
          <a:ext cx="11747502" cy="5015908"/>
        </p:xfrm>
        <a:graphic>
          <a:graphicData uri="http://schemas.openxmlformats.org/drawingml/2006/table">
            <a:tbl>
              <a:tblPr/>
              <a:tblGrid>
                <a:gridCol w="2065712">
                  <a:extLst>
                    <a:ext uri="{9D8B030D-6E8A-4147-A177-3AD203B41FA5}">
                      <a16:colId xmlns:a16="http://schemas.microsoft.com/office/drawing/2014/main" val="1641598154"/>
                    </a:ext>
                  </a:extLst>
                </a:gridCol>
                <a:gridCol w="978438">
                  <a:extLst>
                    <a:ext uri="{9D8B030D-6E8A-4147-A177-3AD203B41FA5}">
                      <a16:colId xmlns:a16="http://schemas.microsoft.com/office/drawing/2014/main" val="2516555174"/>
                    </a:ext>
                  </a:extLst>
                </a:gridCol>
                <a:gridCol w="978438">
                  <a:extLst>
                    <a:ext uri="{9D8B030D-6E8A-4147-A177-3AD203B41FA5}">
                      <a16:colId xmlns:a16="http://schemas.microsoft.com/office/drawing/2014/main" val="2380887827"/>
                    </a:ext>
                  </a:extLst>
                </a:gridCol>
                <a:gridCol w="978438">
                  <a:extLst>
                    <a:ext uri="{9D8B030D-6E8A-4147-A177-3AD203B41FA5}">
                      <a16:colId xmlns:a16="http://schemas.microsoft.com/office/drawing/2014/main" val="3084211448"/>
                    </a:ext>
                  </a:extLst>
                </a:gridCol>
                <a:gridCol w="978438">
                  <a:extLst>
                    <a:ext uri="{9D8B030D-6E8A-4147-A177-3AD203B41FA5}">
                      <a16:colId xmlns:a16="http://schemas.microsoft.com/office/drawing/2014/main" val="2934471106"/>
                    </a:ext>
                  </a:extLst>
                </a:gridCol>
                <a:gridCol w="978438">
                  <a:extLst>
                    <a:ext uri="{9D8B030D-6E8A-4147-A177-3AD203B41FA5}">
                      <a16:colId xmlns:a16="http://schemas.microsoft.com/office/drawing/2014/main" val="1273873237"/>
                    </a:ext>
                  </a:extLst>
                </a:gridCol>
                <a:gridCol w="978438">
                  <a:extLst>
                    <a:ext uri="{9D8B030D-6E8A-4147-A177-3AD203B41FA5}">
                      <a16:colId xmlns:a16="http://schemas.microsoft.com/office/drawing/2014/main" val="1098203908"/>
                    </a:ext>
                  </a:extLst>
                </a:gridCol>
                <a:gridCol w="978438">
                  <a:extLst>
                    <a:ext uri="{9D8B030D-6E8A-4147-A177-3AD203B41FA5}">
                      <a16:colId xmlns:a16="http://schemas.microsoft.com/office/drawing/2014/main" val="3243762240"/>
                    </a:ext>
                  </a:extLst>
                </a:gridCol>
                <a:gridCol w="978438">
                  <a:extLst>
                    <a:ext uri="{9D8B030D-6E8A-4147-A177-3AD203B41FA5}">
                      <a16:colId xmlns:a16="http://schemas.microsoft.com/office/drawing/2014/main" val="3190101904"/>
                    </a:ext>
                  </a:extLst>
                </a:gridCol>
                <a:gridCol w="978438">
                  <a:extLst>
                    <a:ext uri="{9D8B030D-6E8A-4147-A177-3AD203B41FA5}">
                      <a16:colId xmlns:a16="http://schemas.microsoft.com/office/drawing/2014/main" val="142962426"/>
                    </a:ext>
                  </a:extLst>
                </a:gridCol>
                <a:gridCol w="875848">
                  <a:extLst>
                    <a:ext uri="{9D8B030D-6E8A-4147-A177-3AD203B41FA5}">
                      <a16:colId xmlns:a16="http://schemas.microsoft.com/office/drawing/2014/main" val="3102354762"/>
                    </a:ext>
                  </a:extLst>
                </a:gridCol>
              </a:tblGrid>
              <a:tr h="628616">
                <a:tc>
                  <a:txBody>
                    <a:bodyPr/>
                    <a:lstStyle/>
                    <a:p>
                      <a:pPr algn="ctr" fontAlgn="ctr"/>
                      <a:endParaRPr lang="en-ZA" sz="1600" b="1" i="0" u="none" strike="noStrike" dirty="0">
                        <a:solidFill>
                          <a:srgbClr val="000000"/>
                        </a:solidFill>
                        <a:effectLst/>
                        <a:latin typeface="Arial" panose="020B0604020202020204" pitchFamily="34" charset="0"/>
                        <a:cs typeface="Arial" panose="020B0604020202020204" pitchFamily="34" charset="0"/>
                      </a:endParaRPr>
                    </a:p>
                  </a:txBody>
                  <a:tcPr marL="0" marR="7632" marT="7632" marB="0" anchor="ctr">
                    <a:lnL>
                      <a:noFill/>
                    </a:lnL>
                    <a:lnR w="12700" cap="flat" cmpd="sng" algn="ctr">
                      <a:solidFill>
                        <a:srgbClr val="0070C0"/>
                      </a:solidFill>
                      <a:prstDash val="solid"/>
                      <a:round/>
                      <a:headEnd type="none" w="med" len="med"/>
                      <a:tailEnd type="none" w="med" len="med"/>
                    </a:lnR>
                    <a:lnT>
                      <a:noFill/>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000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EC</a:t>
                      </a:r>
                    </a:p>
                  </a:txBody>
                  <a:tcPr marL="0" marR="8366" marT="8366"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000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FS</a:t>
                      </a:r>
                    </a:p>
                  </a:txBody>
                  <a:tcPr marL="0" marR="8366" marT="8366"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000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GP</a:t>
                      </a:r>
                    </a:p>
                  </a:txBody>
                  <a:tcPr marL="0" marR="8366" marT="8366"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000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KZN</a:t>
                      </a:r>
                    </a:p>
                  </a:txBody>
                  <a:tcPr marL="0" marR="8366" marT="8366"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000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LP</a:t>
                      </a:r>
                    </a:p>
                  </a:txBody>
                  <a:tcPr marL="0" marR="8366" marT="8366"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000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MP</a:t>
                      </a:r>
                    </a:p>
                  </a:txBody>
                  <a:tcPr marL="0" marR="8366" marT="8366"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000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NW</a:t>
                      </a:r>
                    </a:p>
                  </a:txBody>
                  <a:tcPr marL="0" marR="8366" marT="8366"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000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NC</a:t>
                      </a:r>
                    </a:p>
                  </a:txBody>
                  <a:tcPr marL="0" marR="8366" marT="8366"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0000"/>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WC</a:t>
                      </a:r>
                    </a:p>
                  </a:txBody>
                  <a:tcPr marL="0" marR="8366" marT="8366"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1" i="0" u="none" strike="noStrike" dirty="0">
                          <a:solidFill>
                            <a:srgbClr val="002060"/>
                          </a:solidFill>
                          <a:effectLst/>
                          <a:latin typeface="Arial" panose="020B0604020202020204" pitchFamily="34" charset="0"/>
                          <a:cs typeface="Arial" panose="020B0604020202020204" pitchFamily="34" charset="0"/>
                        </a:rPr>
                        <a:t>RSA</a:t>
                      </a:r>
                    </a:p>
                  </a:txBody>
                  <a:tcPr marL="0" marR="7632" marT="7632"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94457619"/>
                  </a:ext>
                </a:extLst>
              </a:tr>
              <a:tr h="626756">
                <a:tc>
                  <a:txBody>
                    <a:bodyPr/>
                    <a:lstStyle/>
                    <a:p>
                      <a:pPr algn="r" fontAlgn="ctr"/>
                      <a:r>
                        <a:rPr lang="en-ZA" sz="1600" b="0" i="1" u="none" strike="noStrike">
                          <a:solidFill>
                            <a:srgbClr val="000000"/>
                          </a:solidFill>
                          <a:effectLst/>
                          <a:latin typeface="Arial" panose="020B0604020202020204" pitchFamily="34" charset="0"/>
                          <a:cs typeface="Arial" panose="020B0604020202020204" pitchFamily="34" charset="0"/>
                        </a:rPr>
                        <a:t>Body part </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1 213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305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1 332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1 374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521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435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416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277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667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800" b="1" i="1" u="none" strike="noStrike">
                          <a:solidFill>
                            <a:srgbClr val="002060"/>
                          </a:solidFill>
                          <a:effectLst/>
                          <a:latin typeface="Arial" panose="020B0604020202020204" pitchFamily="34" charset="0"/>
                          <a:cs typeface="Arial" panose="020B0604020202020204" pitchFamily="34" charset="0"/>
                        </a:rPr>
                        <a:t>6 540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546787863"/>
                  </a:ext>
                </a:extLst>
              </a:tr>
              <a:tr h="626756">
                <a:tc>
                  <a:txBody>
                    <a:bodyPr/>
                    <a:lstStyle/>
                    <a:p>
                      <a:pPr algn="r" fontAlgn="ctr"/>
                      <a:r>
                        <a:rPr lang="en-ZA" sz="1600" b="0" i="1" u="none" strike="noStrike">
                          <a:solidFill>
                            <a:srgbClr val="000000"/>
                          </a:solidFill>
                          <a:effectLst/>
                          <a:latin typeface="Arial" panose="020B0604020202020204" pitchFamily="34" charset="0"/>
                          <a:cs typeface="Arial" panose="020B0604020202020204" pitchFamily="34" charset="0"/>
                        </a:rPr>
                        <a:t>Bottle/bottle head</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603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336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dirty="0">
                          <a:solidFill>
                            <a:srgbClr val="000000"/>
                          </a:solidFill>
                          <a:effectLst/>
                          <a:latin typeface="Arial" panose="020B0604020202020204" pitchFamily="34" charset="0"/>
                          <a:cs typeface="Arial" panose="020B0604020202020204" pitchFamily="34" charset="0"/>
                        </a:rPr>
                        <a:t>1 375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838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523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398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451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181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572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800" b="1" i="1" u="none" strike="noStrike">
                          <a:solidFill>
                            <a:srgbClr val="002060"/>
                          </a:solidFill>
                          <a:effectLst/>
                          <a:latin typeface="Arial" panose="020B0604020202020204" pitchFamily="34" charset="0"/>
                          <a:cs typeface="Arial" panose="020B0604020202020204" pitchFamily="34" charset="0"/>
                        </a:rPr>
                        <a:t>5 277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587413961"/>
                  </a:ext>
                </a:extLst>
              </a:tr>
              <a:tr h="626756">
                <a:tc>
                  <a:txBody>
                    <a:bodyPr/>
                    <a:lstStyle/>
                    <a:p>
                      <a:pPr algn="r" fontAlgn="ctr"/>
                      <a:r>
                        <a:rPr lang="en-ZA" sz="1600" b="0" i="1" u="none" strike="noStrike">
                          <a:solidFill>
                            <a:srgbClr val="000000"/>
                          </a:solidFill>
                          <a:effectLst/>
                          <a:latin typeface="Arial" panose="020B0604020202020204" pitchFamily="34" charset="0"/>
                          <a:cs typeface="Arial" panose="020B0604020202020204" pitchFamily="34" charset="0"/>
                        </a:rPr>
                        <a:t>Knife</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941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361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995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853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382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289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468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140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820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800" b="1" i="1" u="none" strike="noStrike">
                          <a:solidFill>
                            <a:srgbClr val="002060"/>
                          </a:solidFill>
                          <a:effectLst/>
                          <a:latin typeface="Arial" panose="020B0604020202020204" pitchFamily="34" charset="0"/>
                          <a:cs typeface="Arial" panose="020B0604020202020204" pitchFamily="34" charset="0"/>
                        </a:rPr>
                        <a:t>5 249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4132160327"/>
                  </a:ext>
                </a:extLst>
              </a:tr>
              <a:tr h="626756">
                <a:tc>
                  <a:txBody>
                    <a:bodyPr/>
                    <a:lstStyle/>
                    <a:p>
                      <a:pPr algn="r" fontAlgn="ctr"/>
                      <a:r>
                        <a:rPr lang="en-ZA" sz="1600" b="0" i="1" u="none" strike="noStrike">
                          <a:solidFill>
                            <a:srgbClr val="000000"/>
                          </a:solidFill>
                          <a:effectLst/>
                          <a:latin typeface="Arial" panose="020B0604020202020204" pitchFamily="34" charset="0"/>
                          <a:cs typeface="Arial" panose="020B0604020202020204" pitchFamily="34" charset="0"/>
                        </a:rPr>
                        <a:t>Blunt Instrument</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915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321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926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1 426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265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260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378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117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475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800" b="1" i="1" u="none" strike="noStrike">
                          <a:solidFill>
                            <a:srgbClr val="002060"/>
                          </a:solidFill>
                          <a:effectLst/>
                          <a:latin typeface="Arial" panose="020B0604020202020204" pitchFamily="34" charset="0"/>
                          <a:cs typeface="Arial" panose="020B0604020202020204" pitchFamily="34" charset="0"/>
                        </a:rPr>
                        <a:t>5 083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69805951"/>
                  </a:ext>
                </a:extLst>
              </a:tr>
              <a:tr h="626756">
                <a:tc>
                  <a:txBody>
                    <a:bodyPr/>
                    <a:lstStyle/>
                    <a:p>
                      <a:pPr algn="r" fontAlgn="ctr"/>
                      <a:r>
                        <a:rPr lang="en-ZA" sz="1600" b="0" i="1" u="none" strike="noStrike">
                          <a:solidFill>
                            <a:srgbClr val="000000"/>
                          </a:solidFill>
                          <a:effectLst/>
                          <a:latin typeface="Arial" panose="020B0604020202020204" pitchFamily="34" charset="0"/>
                          <a:cs typeface="Arial" panose="020B0604020202020204" pitchFamily="34" charset="0"/>
                        </a:rPr>
                        <a:t>Stone/ Brick/ Rock</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370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124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738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394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258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140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202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134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424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800" b="1" i="1" u="none" strike="noStrike">
                          <a:solidFill>
                            <a:srgbClr val="002060"/>
                          </a:solidFill>
                          <a:effectLst/>
                          <a:latin typeface="Arial" panose="020B0604020202020204" pitchFamily="34" charset="0"/>
                          <a:cs typeface="Arial" panose="020B0604020202020204" pitchFamily="34" charset="0"/>
                        </a:rPr>
                        <a:t>2 784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891206946"/>
                  </a:ext>
                </a:extLst>
              </a:tr>
              <a:tr h="626756">
                <a:tc>
                  <a:txBody>
                    <a:bodyPr/>
                    <a:lstStyle/>
                    <a:p>
                      <a:pPr algn="r" fontAlgn="ctr"/>
                      <a:r>
                        <a:rPr lang="en-ZA" sz="1600" b="0" i="1" u="none" strike="noStrike">
                          <a:solidFill>
                            <a:srgbClr val="000000"/>
                          </a:solidFill>
                          <a:effectLst/>
                          <a:latin typeface="Arial" panose="020B0604020202020204" pitchFamily="34" charset="0"/>
                          <a:cs typeface="Arial" panose="020B0604020202020204" pitchFamily="34" charset="0"/>
                        </a:rPr>
                        <a:t>Sharp Instrument</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339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118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279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214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155</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87</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150</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33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266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fontAlgn="ctr"/>
                      <a:r>
                        <a:rPr lang="en-ZA" sz="1800" b="1" i="1" u="none" strike="noStrike">
                          <a:solidFill>
                            <a:srgbClr val="002060"/>
                          </a:solidFill>
                          <a:effectLst/>
                          <a:latin typeface="Arial" panose="020B0604020202020204" pitchFamily="34" charset="0"/>
                          <a:cs typeface="Arial" panose="020B0604020202020204" pitchFamily="34" charset="0"/>
                        </a:rPr>
                        <a:t>1 641</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135472608"/>
                  </a:ext>
                </a:extLst>
              </a:tr>
              <a:tr h="626756">
                <a:tc>
                  <a:txBody>
                    <a:bodyPr/>
                    <a:lstStyle/>
                    <a:p>
                      <a:pPr algn="r" fontAlgn="ctr"/>
                      <a:r>
                        <a:rPr lang="en-ZA" sz="1600" b="0" i="1" u="none" strike="noStrike">
                          <a:solidFill>
                            <a:srgbClr val="000000"/>
                          </a:solidFill>
                          <a:effectLst/>
                          <a:latin typeface="Arial" panose="020B0604020202020204" pitchFamily="34" charset="0"/>
                          <a:cs typeface="Arial" panose="020B0604020202020204" pitchFamily="34" charset="0"/>
                        </a:rPr>
                        <a:t>Firearm</a:t>
                      </a:r>
                    </a:p>
                  </a:txBody>
                  <a:tcPr marL="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39</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12</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148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93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18</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26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24</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600" b="0" i="1" u="none" strike="noStrike">
                          <a:solidFill>
                            <a:srgbClr val="000000"/>
                          </a:solidFill>
                          <a:effectLst/>
                          <a:latin typeface="Arial" panose="020B0604020202020204" pitchFamily="34" charset="0"/>
                          <a:cs typeface="Arial" panose="020B0604020202020204" pitchFamily="34" charset="0"/>
                        </a:rPr>
                        <a:t>33</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ctr"/>
                      <a:r>
                        <a:rPr lang="en-ZA" sz="1800" b="1" i="1" u="none" strike="noStrike" dirty="0">
                          <a:solidFill>
                            <a:srgbClr val="002060"/>
                          </a:solidFill>
                          <a:effectLst/>
                          <a:latin typeface="Arial" panose="020B0604020202020204" pitchFamily="34" charset="0"/>
                          <a:cs typeface="Arial" panose="020B0604020202020204" pitchFamily="34" charset="0"/>
                        </a:rPr>
                        <a:t>396</a:t>
                      </a:r>
                    </a:p>
                  </a:txBody>
                  <a:tcPr marL="7620" marR="7620" marT="762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827169940"/>
                  </a:ext>
                </a:extLst>
              </a:tr>
            </a:tbl>
          </a:graphicData>
        </a:graphic>
      </p:graphicFrame>
    </p:spTree>
    <p:extLst>
      <p:ext uri="{BB962C8B-B14F-4D97-AF65-F5344CB8AC3E}">
        <p14:creationId xmlns:p14="http://schemas.microsoft.com/office/powerpoint/2010/main" val="21811339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Common assault</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55</a:t>
            </a:fld>
            <a:endParaRPr lang="en-ZA" dirty="0"/>
          </a:p>
        </p:txBody>
      </p:sp>
      <p:pic>
        <p:nvPicPr>
          <p:cNvPr id="6" name="Picture 5">
            <a:extLst>
              <a:ext uri="{FF2B5EF4-FFF2-40B4-BE49-F238E27FC236}">
                <a16:creationId xmlns:a16="http://schemas.microsoft.com/office/drawing/2014/main" id="{4CEFD601-8C3D-A461-7A9E-7C622E7078E6}"/>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18402532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Common assault</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sz="1600" b="1" dirty="0"/>
              <a:t>TOP 30 stations</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56</a:t>
            </a:fld>
            <a:endParaRPr lang="en-ZA" dirty="0"/>
          </a:p>
        </p:txBody>
      </p:sp>
      <p:pic>
        <p:nvPicPr>
          <p:cNvPr id="6" name="Picture 5">
            <a:extLst>
              <a:ext uri="{FF2B5EF4-FFF2-40B4-BE49-F238E27FC236}">
                <a16:creationId xmlns:a16="http://schemas.microsoft.com/office/drawing/2014/main" id="{AFEE7BF6-D51A-5544-14D9-2A5575365A8B}"/>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37357125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Common robbery</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57</a:t>
            </a:fld>
            <a:endParaRPr lang="en-ZA" dirty="0"/>
          </a:p>
        </p:txBody>
      </p:sp>
      <p:pic>
        <p:nvPicPr>
          <p:cNvPr id="5" name="Picture 4">
            <a:extLst>
              <a:ext uri="{FF2B5EF4-FFF2-40B4-BE49-F238E27FC236}">
                <a16:creationId xmlns:a16="http://schemas.microsoft.com/office/drawing/2014/main" id="{F4C8381E-C0DD-D42F-9F71-83363A971CE8}"/>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42804838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Common robbery</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sz="1600" b="1" dirty="0"/>
              <a:t>TOP 30 stations</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58</a:t>
            </a:fld>
            <a:endParaRPr lang="en-ZA" dirty="0"/>
          </a:p>
        </p:txBody>
      </p:sp>
      <p:pic>
        <p:nvPicPr>
          <p:cNvPr id="6" name="Picture 5">
            <a:extLst>
              <a:ext uri="{FF2B5EF4-FFF2-40B4-BE49-F238E27FC236}">
                <a16:creationId xmlns:a16="http://schemas.microsoft.com/office/drawing/2014/main" id="{A5FCEA37-BEB4-3930-0355-7B529F2FC3BD}"/>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2712774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Robbery with aggravating circumstances</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59</a:t>
            </a:fld>
            <a:endParaRPr lang="en-ZA" dirty="0"/>
          </a:p>
        </p:txBody>
      </p:sp>
      <p:pic>
        <p:nvPicPr>
          <p:cNvPr id="6" name="Picture 5">
            <a:extLst>
              <a:ext uri="{FF2B5EF4-FFF2-40B4-BE49-F238E27FC236}">
                <a16:creationId xmlns:a16="http://schemas.microsoft.com/office/drawing/2014/main" id="{BFECB806-1559-AEF6-3381-DAC5B2141BB1}"/>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1106007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pPr algn="just">
              <a:lnSpc>
                <a:spcPct val="107000"/>
              </a:lnSpc>
              <a:spcAft>
                <a:spcPts val="800"/>
              </a:spcAft>
            </a:pPr>
            <a:r>
              <a:rPr lang="en-ZA" dirty="0">
                <a:latin typeface="Segoe UI" panose="020B0502040204020203" pitchFamily="34" charset="0"/>
                <a:ea typeface="Calibri" panose="020F0502020204030204" pitchFamily="34" charset="0"/>
                <a:cs typeface="Times New Roman" panose="02020603050405020304" pitchFamily="18" charset="0"/>
              </a:rPr>
              <a:t>QUALITY MANAGEMENT</a:t>
            </a:r>
            <a:endParaRPr lang="en-ZA" dirty="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_</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6</a:t>
            </a:fld>
            <a:endParaRPr lang="en-ZA" dirty="0"/>
          </a:p>
        </p:txBody>
      </p:sp>
      <p:sp>
        <p:nvSpPr>
          <p:cNvPr id="5" name="Rectangle 4"/>
          <p:cNvSpPr/>
          <p:nvPr/>
        </p:nvSpPr>
        <p:spPr>
          <a:xfrm>
            <a:off x="433387" y="1140666"/>
            <a:ext cx="11558675" cy="3703578"/>
          </a:xfrm>
          <a:prstGeom prst="rect">
            <a:avLst/>
          </a:prstGeom>
        </p:spPr>
        <p:txBody>
          <a:bodyPr wrap="square">
            <a:spAutoFit/>
          </a:bodyPr>
          <a:lstStyle/>
          <a:p>
            <a:pPr marL="342900" indent="-342900" algn="just">
              <a:spcAft>
                <a:spcPts val="800"/>
              </a:spcAft>
              <a:buFont typeface="Wingdings" panose="05000000000000000000" pitchFamily="2" charset="2"/>
              <a:buChar char="q"/>
            </a:pPr>
            <a:r>
              <a:rPr lang="en-GB" sz="1600" dirty="0">
                <a:solidFill>
                  <a:srgbClr val="002060"/>
                </a:solidFill>
                <a:latin typeface="Calibri" panose="020F0502020204030204" pitchFamily="34" charset="0"/>
                <a:cs typeface="Calibri" panose="020F0502020204030204" pitchFamily="34" charset="0"/>
              </a:rPr>
              <a:t>The SAPS followed </a:t>
            </a:r>
            <a:r>
              <a:rPr lang="en-ZA" sz="1600" dirty="0">
                <a:solidFill>
                  <a:srgbClr val="002060"/>
                </a:solidFill>
                <a:latin typeface="Calibri" panose="020F0502020204030204" pitchFamily="34" charset="0"/>
                <a:cs typeface="Calibri" panose="020F0502020204030204" pitchFamily="34" charset="0"/>
              </a:rPr>
              <a:t>the rigorous independent data quality assessment conducted by the Data Quality Assessment Team (DQAT) during the 2018/2019 Crime Statistic release and was  granted the Official Statistics status by SG. </a:t>
            </a:r>
          </a:p>
          <a:p>
            <a:pPr marL="800100" lvl="1" indent="-342900" algn="just">
              <a:spcAft>
                <a:spcPts val="800"/>
              </a:spcAft>
              <a:buFont typeface="Wingdings" panose="05000000000000000000" pitchFamily="2" charset="2"/>
              <a:buChar char="§"/>
            </a:pPr>
            <a:r>
              <a:rPr lang="en-ZA" sz="1600" dirty="0">
                <a:solidFill>
                  <a:srgbClr val="002060"/>
                </a:solidFill>
                <a:latin typeface="Calibri" panose="020F0502020204030204" pitchFamily="34" charset="0"/>
                <a:cs typeface="Calibri" panose="020F0502020204030204" pitchFamily="34" charset="0"/>
              </a:rPr>
              <a:t> The attainment of the Official Statistics status was the culmination of putting to action collaboration objectives as outlined in the Memorandum of Understanding (MoU) entered into by the two agencies, in March 2015.  </a:t>
            </a:r>
          </a:p>
          <a:p>
            <a:pPr marL="800100" lvl="1" indent="-342900" algn="just">
              <a:spcAft>
                <a:spcPts val="800"/>
              </a:spcAft>
              <a:buFont typeface="Wingdings" panose="05000000000000000000" pitchFamily="2" charset="2"/>
              <a:buChar char="§"/>
            </a:pPr>
            <a:r>
              <a:rPr lang="en-ZA" sz="1600" dirty="0">
                <a:solidFill>
                  <a:srgbClr val="002060"/>
                </a:solidFill>
                <a:latin typeface="Calibri" panose="020F0502020204030204" pitchFamily="34" charset="0"/>
                <a:cs typeface="Calibri" panose="020F0502020204030204" pitchFamily="34" charset="0"/>
              </a:rPr>
              <a:t>A five year period is the timeframe set by the SG’s assessment framework to maintain the Official statistics status for the Annual Crime Statistics. However this Official Statistics status will be revoked if there is methodological change in the compilation of the statistics and the reassessment will be initiated.</a:t>
            </a:r>
          </a:p>
          <a:p>
            <a:pPr marL="342900" indent="-342900" algn="just">
              <a:spcAft>
                <a:spcPts val="800"/>
              </a:spcAft>
              <a:buFont typeface="Wingdings" panose="05000000000000000000" pitchFamily="2" charset="2"/>
              <a:buChar char="q"/>
            </a:pPr>
            <a:r>
              <a:rPr lang="en-ZA" sz="1600" dirty="0">
                <a:solidFill>
                  <a:srgbClr val="002060"/>
                </a:solidFill>
                <a:latin typeface="Calibri" panose="020F0502020204030204" pitchFamily="34" charset="0"/>
                <a:cs typeface="Calibri" panose="020F0502020204030204" pitchFamily="34" charset="0"/>
              </a:rPr>
              <a:t>Quality control checks conducted by SAPS include the daily Case Administration System (CAS) data quality verification performed at National and Provincial level. The Crime Informational Management Analysis Centre (CIMAC) at police station peruse physical case docket and alert the station management on data integrity concerns. This process is backed up by the province or national offices where cases are referred back to station if any discrepancies are identified. </a:t>
            </a:r>
          </a:p>
          <a:p>
            <a:pPr marL="342900" indent="-342900" algn="just">
              <a:spcAft>
                <a:spcPts val="800"/>
              </a:spcAft>
              <a:buFont typeface="Wingdings" panose="05000000000000000000" pitchFamily="2" charset="2"/>
              <a:buChar char="q"/>
            </a:pPr>
            <a:r>
              <a:rPr lang="en-ZA" sz="1600" dirty="0">
                <a:solidFill>
                  <a:srgbClr val="002060"/>
                </a:solidFill>
                <a:latin typeface="Calibri" panose="020F0502020204030204" pitchFamily="34" charset="0"/>
                <a:cs typeface="Calibri" panose="020F0502020204030204" pitchFamily="34" charset="0"/>
              </a:rPr>
              <a:t>Legal service in the organisation plays a critical role in terms of providing the quality assurance team with legal opinion where conflict of ideas and understanding occur between the stations and quality assurance official on the correct charges. </a:t>
            </a:r>
            <a:endParaRPr lang="en-GB" sz="1600"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5159880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Robbery with aggravating circumstances</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sz="1600" b="1" dirty="0"/>
              <a:t>TOP 30 stations</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60</a:t>
            </a:fld>
            <a:endParaRPr lang="en-ZA" dirty="0"/>
          </a:p>
        </p:txBody>
      </p:sp>
      <p:pic>
        <p:nvPicPr>
          <p:cNvPr id="6" name="Picture 5">
            <a:extLst>
              <a:ext uri="{FF2B5EF4-FFF2-40B4-BE49-F238E27FC236}">
                <a16:creationId xmlns:a16="http://schemas.microsoft.com/office/drawing/2014/main" id="{26A89172-1A7F-3B2F-0AAB-63D5D22AFCB7}"/>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8142829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Some sub-categories of robbery with aggravating circumstances</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61</a:t>
            </a:fld>
            <a:endParaRPr lang="en-ZA" dirty="0"/>
          </a:p>
        </p:txBody>
      </p:sp>
      <p:sp>
        <p:nvSpPr>
          <p:cNvPr id="5" name="Content Placeholder 2">
            <a:extLst>
              <a:ext uri="{FF2B5EF4-FFF2-40B4-BE49-F238E27FC236}">
                <a16:creationId xmlns:a16="http://schemas.microsoft.com/office/drawing/2014/main" id="{2C2D73F3-AB62-2485-8FD6-243314D01DAF}"/>
              </a:ext>
            </a:extLst>
          </p:cNvPr>
          <p:cNvSpPr txBox="1">
            <a:spLocks/>
          </p:cNvSpPr>
          <p:nvPr/>
        </p:nvSpPr>
        <p:spPr>
          <a:xfrm>
            <a:off x="904968" y="886120"/>
            <a:ext cx="11192198" cy="5764062"/>
          </a:xfrm>
          <a:prstGeom prst="rect">
            <a:avLst/>
          </a:prstGeom>
        </p:spPr>
        <p:txBody>
          <a:bodyPr anchor="ctr" anchorCtr="0">
            <a:noAutofit/>
          </a:bodyPr>
          <a:lstStyle>
            <a:lvl1pPr marL="91438" indent="-91438" algn="l" defTabSz="914377"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Calibri" panose="020F0502020204030204" pitchFamily="34" charset="0"/>
                <a:ea typeface="+mn-ea"/>
                <a:cs typeface="Calibri" panose="020F0502020204030204" pitchFamily="34" charset="0"/>
              </a:defRPr>
            </a:lvl1pPr>
            <a:lvl2pPr marL="265169" indent="-137157" algn="l" defTabSz="914377"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Calibri" panose="020F0502020204030204" pitchFamily="34" charset="0"/>
                <a:ea typeface="+mn-ea"/>
                <a:cs typeface="Calibri" panose="020F0502020204030204" pitchFamily="34" charset="0"/>
              </a:defRPr>
            </a:lvl2pPr>
            <a:lvl3pPr marL="448045"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Calibri" panose="020F0502020204030204" pitchFamily="34" charset="0"/>
              </a:defRPr>
            </a:lvl3pPr>
            <a:lvl4pPr marL="594345"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Calibri" panose="020F0502020204030204" pitchFamily="34" charset="0"/>
              </a:defRPr>
            </a:lvl4pPr>
            <a:lvl5pPr marL="777221"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Calibri" panose="020F0502020204030204" pitchFamily="34" charset="0"/>
              </a:defRPr>
            </a:lvl5pPr>
            <a:lvl6pPr marL="914377"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677"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22"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22"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358775" indent="-358775">
              <a:buClrTx/>
              <a:buFont typeface="Wingdings" panose="05000000000000000000" pitchFamily="2" charset="2"/>
              <a:buChar char="Ø"/>
            </a:pPr>
            <a:r>
              <a:rPr lang="en-ZA" sz="1600" b="1" i="0" u="none" strike="noStrike" baseline="0" dirty="0">
                <a:solidFill>
                  <a:srgbClr val="002060"/>
                </a:solidFill>
                <a:latin typeface="Segoe UI" panose="020B0502040204020203" pitchFamily="34" charset="0"/>
              </a:rPr>
              <a:t>Carjacking</a:t>
            </a:r>
          </a:p>
          <a:p>
            <a:pPr marL="358775" indent="-358775">
              <a:buClrTx/>
              <a:buFont typeface="Wingdings" panose="05000000000000000000" pitchFamily="2" charset="2"/>
              <a:buChar char="Ø"/>
            </a:pPr>
            <a:r>
              <a:rPr lang="en-ZA" sz="1600" b="1" dirty="0">
                <a:solidFill>
                  <a:srgbClr val="002060"/>
                </a:solidFill>
                <a:latin typeface="Segoe UI" panose="020B0502040204020203" pitchFamily="34" charset="0"/>
              </a:rPr>
              <a:t>Robbery at residential premises</a:t>
            </a:r>
          </a:p>
          <a:p>
            <a:pPr marL="358775" indent="-358775">
              <a:buClrTx/>
              <a:buFont typeface="Wingdings" panose="05000000000000000000" pitchFamily="2" charset="2"/>
              <a:buChar char="Ø"/>
            </a:pPr>
            <a:r>
              <a:rPr lang="en-ZA" sz="1600" b="1" dirty="0">
                <a:solidFill>
                  <a:srgbClr val="002060"/>
                </a:solidFill>
                <a:latin typeface="Segoe UI" panose="020B0502040204020203" pitchFamily="34" charset="0"/>
              </a:rPr>
              <a:t>Robbery at non-residential premises</a:t>
            </a:r>
          </a:p>
          <a:p>
            <a:pPr marL="358775" indent="-358775">
              <a:buClrTx/>
              <a:buFont typeface="Wingdings" panose="05000000000000000000" pitchFamily="2" charset="2"/>
              <a:buChar char="Ø"/>
            </a:pPr>
            <a:r>
              <a:rPr lang="en-ZA" sz="1600" b="0" i="0" u="none" strike="noStrike" baseline="0" dirty="0">
                <a:solidFill>
                  <a:srgbClr val="002060"/>
                </a:solidFill>
                <a:latin typeface="Segoe UI" panose="020B0502040204020203" pitchFamily="34" charset="0"/>
              </a:rPr>
              <a:t>Robbery of cash in transit</a:t>
            </a:r>
          </a:p>
          <a:p>
            <a:pPr marL="358775" indent="-358775">
              <a:buClrTx/>
              <a:buFont typeface="Wingdings" panose="05000000000000000000" pitchFamily="2" charset="2"/>
              <a:buChar char="Ø"/>
            </a:pPr>
            <a:r>
              <a:rPr lang="en-ZA" sz="1600" dirty="0">
                <a:solidFill>
                  <a:srgbClr val="002060"/>
                </a:solidFill>
                <a:latin typeface="Segoe UI" panose="020B0502040204020203" pitchFamily="34" charset="0"/>
              </a:rPr>
              <a:t>Bank robbery</a:t>
            </a:r>
            <a:endParaRPr lang="en-ZA" sz="1600" b="0" i="0" u="none" strike="noStrike" baseline="0" dirty="0">
              <a:solidFill>
                <a:srgbClr val="002060"/>
              </a:solidFill>
              <a:latin typeface="Segoe UI" panose="020B0502040204020203" pitchFamily="34" charset="0"/>
            </a:endParaRPr>
          </a:p>
          <a:p>
            <a:pPr marL="358775" indent="-358775">
              <a:buClrTx/>
              <a:buFont typeface="Wingdings" panose="05000000000000000000" pitchFamily="2" charset="2"/>
              <a:buChar char="Ø"/>
            </a:pPr>
            <a:r>
              <a:rPr lang="en-ZA" sz="1600" dirty="0">
                <a:solidFill>
                  <a:srgbClr val="002060"/>
                </a:solidFill>
                <a:latin typeface="Segoe UI" panose="020B0502040204020203" pitchFamily="34" charset="0"/>
              </a:rPr>
              <a:t>Truck hijacking</a:t>
            </a:r>
            <a:endParaRPr lang="en-ZA" sz="1200" b="0" i="0" u="none" strike="noStrike" baseline="0" dirty="0">
              <a:solidFill>
                <a:srgbClr val="002060"/>
              </a:solidFill>
              <a:latin typeface="Segoe UI" panose="020B0502040204020203" pitchFamily="34" charset="0"/>
            </a:endParaRPr>
          </a:p>
        </p:txBody>
      </p:sp>
      <p:grpSp>
        <p:nvGrpSpPr>
          <p:cNvPr id="8" name="Group 7">
            <a:extLst>
              <a:ext uri="{FF2B5EF4-FFF2-40B4-BE49-F238E27FC236}">
                <a16:creationId xmlns:a16="http://schemas.microsoft.com/office/drawing/2014/main" id="{6C39BB83-6D07-955B-D0C0-AE9E90E8A2AA}"/>
              </a:ext>
            </a:extLst>
          </p:cNvPr>
          <p:cNvGrpSpPr/>
          <p:nvPr/>
        </p:nvGrpSpPr>
        <p:grpSpPr>
          <a:xfrm>
            <a:off x="5039253" y="2597923"/>
            <a:ext cx="1641406" cy="1170228"/>
            <a:chOff x="3425982" y="4466067"/>
            <a:chExt cx="1641406" cy="1170228"/>
          </a:xfrm>
        </p:grpSpPr>
        <p:sp>
          <p:nvSpPr>
            <p:cNvPr id="6" name="Right Brace 5">
              <a:extLst>
                <a:ext uri="{FF2B5EF4-FFF2-40B4-BE49-F238E27FC236}">
                  <a16:creationId xmlns:a16="http://schemas.microsoft.com/office/drawing/2014/main" id="{97F5F7FB-7616-4146-43EE-EACE8448BC92}"/>
                </a:ext>
              </a:extLst>
            </p:cNvPr>
            <p:cNvSpPr/>
            <p:nvPr/>
          </p:nvSpPr>
          <p:spPr>
            <a:xfrm>
              <a:off x="3425982" y="4466067"/>
              <a:ext cx="225844" cy="1170228"/>
            </a:xfrm>
            <a:prstGeom prst="rightBrace">
              <a:avLst/>
            </a:prstGeom>
            <a:ln w="28575">
              <a:solidFill>
                <a:srgbClr val="002060"/>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ZA"/>
            </a:p>
          </p:txBody>
        </p:sp>
        <p:sp>
          <p:nvSpPr>
            <p:cNvPr id="7" name="TextBox 6">
              <a:extLst>
                <a:ext uri="{FF2B5EF4-FFF2-40B4-BE49-F238E27FC236}">
                  <a16:creationId xmlns:a16="http://schemas.microsoft.com/office/drawing/2014/main" id="{FBEFBA1F-26C6-CAF1-BF70-83417A870E13}"/>
                </a:ext>
              </a:extLst>
            </p:cNvPr>
            <p:cNvSpPr txBox="1"/>
            <p:nvPr/>
          </p:nvSpPr>
          <p:spPr>
            <a:xfrm>
              <a:off x="3651826" y="4881904"/>
              <a:ext cx="1415562" cy="338554"/>
            </a:xfrm>
            <a:prstGeom prst="rect">
              <a:avLst/>
            </a:prstGeom>
            <a:solidFill>
              <a:schemeClr val="bg1"/>
            </a:solidFill>
            <a:ln>
              <a:solidFill>
                <a:srgbClr val="002060"/>
              </a:solidFill>
            </a:ln>
            <a:effectLst>
              <a:outerShdw blurRad="76200" dist="12700" dir="2700000" sy="-23000" kx="-800400" algn="bl" rotWithShape="0">
                <a:prstClr val="black">
                  <a:alpha val="20000"/>
                </a:prstClr>
              </a:outerShdw>
            </a:effectLst>
          </p:spPr>
          <p:txBody>
            <a:bodyPr wrap="square" rtlCol="0">
              <a:spAutoFit/>
            </a:bodyPr>
            <a:lstStyle/>
            <a:p>
              <a:r>
                <a:rPr lang="en-ZA" sz="1600" dirty="0">
                  <a:ln>
                    <a:solidFill>
                      <a:srgbClr val="002060"/>
                    </a:solidFill>
                  </a:ln>
                  <a:solidFill>
                    <a:srgbClr val="002060"/>
                  </a:solidFill>
                </a:rPr>
                <a:t>TRIO crimes</a:t>
              </a:r>
            </a:p>
          </p:txBody>
        </p:sp>
      </p:grpSp>
    </p:spTree>
    <p:extLst>
      <p:ext uri="{BB962C8B-B14F-4D97-AF65-F5344CB8AC3E}">
        <p14:creationId xmlns:p14="http://schemas.microsoft.com/office/powerpoint/2010/main" val="412068412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TRIO crimes</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62</a:t>
            </a:fld>
            <a:endParaRPr lang="en-ZA" dirty="0"/>
          </a:p>
        </p:txBody>
      </p:sp>
      <p:pic>
        <p:nvPicPr>
          <p:cNvPr id="5" name="Picture 4">
            <a:extLst>
              <a:ext uri="{FF2B5EF4-FFF2-40B4-BE49-F238E27FC236}">
                <a16:creationId xmlns:a16="http://schemas.microsoft.com/office/drawing/2014/main" id="{4EEB526B-F03D-A99E-577E-87FD0CD859F1}"/>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12948529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TRIO crimes</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sz="1600" b="1" dirty="0"/>
              <a:t>TOP 30 stations</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63</a:t>
            </a:fld>
            <a:endParaRPr lang="en-ZA" dirty="0"/>
          </a:p>
        </p:txBody>
      </p:sp>
      <p:pic>
        <p:nvPicPr>
          <p:cNvPr id="6" name="Picture 5">
            <a:extLst>
              <a:ext uri="{FF2B5EF4-FFF2-40B4-BE49-F238E27FC236}">
                <a16:creationId xmlns:a16="http://schemas.microsoft.com/office/drawing/2014/main" id="{AE400DD2-A1C8-9708-1879-12954F480583}"/>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407626153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Carjacking</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64</a:t>
            </a:fld>
            <a:endParaRPr lang="en-ZA" dirty="0"/>
          </a:p>
        </p:txBody>
      </p:sp>
      <p:pic>
        <p:nvPicPr>
          <p:cNvPr id="5" name="Picture 4">
            <a:extLst>
              <a:ext uri="{FF2B5EF4-FFF2-40B4-BE49-F238E27FC236}">
                <a16:creationId xmlns:a16="http://schemas.microsoft.com/office/drawing/2014/main" id="{288554D6-DA6C-829E-8A32-45DFF03278A2}"/>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18953784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Carjacking</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sz="1600" b="1" dirty="0"/>
              <a:t>TOP 30 stations</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65</a:t>
            </a:fld>
            <a:endParaRPr lang="en-ZA" dirty="0"/>
          </a:p>
        </p:txBody>
      </p:sp>
      <p:pic>
        <p:nvPicPr>
          <p:cNvPr id="6" name="Picture 5">
            <a:extLst>
              <a:ext uri="{FF2B5EF4-FFF2-40B4-BE49-F238E27FC236}">
                <a16:creationId xmlns:a16="http://schemas.microsoft.com/office/drawing/2014/main" id="{32395843-2128-4556-67AC-3B8C5E1D65A5}"/>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349793810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Carjacking</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GB" sz="1600" b="1" dirty="0"/>
              <a:t>April 2026 to June 2026</a:t>
            </a:r>
            <a:r>
              <a:rPr lang="en-ZA" b="1" dirty="0"/>
              <a:t> – </a:t>
            </a:r>
            <a:r>
              <a:rPr lang="en-ZA" sz="1600" b="1" dirty="0"/>
              <a:t>Type of vehicles hijacked</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66</a:t>
            </a:fld>
            <a:endParaRPr lang="en-ZA" dirty="0"/>
          </a:p>
        </p:txBody>
      </p:sp>
      <p:sp>
        <p:nvSpPr>
          <p:cNvPr id="9" name="TextBox 8">
            <a:extLst>
              <a:ext uri="{FF2B5EF4-FFF2-40B4-BE49-F238E27FC236}">
                <a16:creationId xmlns:a16="http://schemas.microsoft.com/office/drawing/2014/main" id="{3224D050-2289-D0DF-D404-B854176BCEC4}"/>
              </a:ext>
            </a:extLst>
          </p:cNvPr>
          <p:cNvSpPr txBox="1"/>
          <p:nvPr/>
        </p:nvSpPr>
        <p:spPr>
          <a:xfrm>
            <a:off x="0" y="6589819"/>
            <a:ext cx="12192000" cy="276999"/>
          </a:xfrm>
          <a:prstGeom prst="rect">
            <a:avLst/>
          </a:prstGeom>
          <a:noFill/>
        </p:spPr>
        <p:txBody>
          <a:bodyPr wrap="square" rtlCol="0">
            <a:spAutoFit/>
          </a:bodyPr>
          <a:lstStyle/>
          <a:p>
            <a:r>
              <a:rPr lang="en-ZA" sz="1200" b="1" dirty="0"/>
              <a:t>Sample size: carjacking = 3 788 counts</a:t>
            </a:r>
          </a:p>
        </p:txBody>
      </p:sp>
      <p:graphicFrame>
        <p:nvGraphicFramePr>
          <p:cNvPr id="7" name="Chart 6">
            <a:extLst>
              <a:ext uri="{FF2B5EF4-FFF2-40B4-BE49-F238E27FC236}">
                <a16:creationId xmlns:a16="http://schemas.microsoft.com/office/drawing/2014/main" id="{EE8E1691-1696-33CD-5DF2-9C370BBDAC90}"/>
              </a:ext>
            </a:extLst>
          </p:cNvPr>
          <p:cNvGraphicFramePr>
            <a:graphicFrameLocks/>
          </p:cNvGraphicFramePr>
          <p:nvPr>
            <p:extLst>
              <p:ext uri="{D42A27DB-BD31-4B8C-83A1-F6EECF244321}">
                <p14:modId xmlns:p14="http://schemas.microsoft.com/office/powerpoint/2010/main" val="3795983843"/>
              </p:ext>
            </p:extLst>
          </p:nvPr>
        </p:nvGraphicFramePr>
        <p:xfrm>
          <a:off x="190499" y="952500"/>
          <a:ext cx="11874500" cy="539375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9560994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Robbery at residential premises</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67</a:t>
            </a:fld>
            <a:endParaRPr lang="en-ZA" dirty="0"/>
          </a:p>
        </p:txBody>
      </p:sp>
      <p:pic>
        <p:nvPicPr>
          <p:cNvPr id="5" name="Picture 4">
            <a:extLst>
              <a:ext uri="{FF2B5EF4-FFF2-40B4-BE49-F238E27FC236}">
                <a16:creationId xmlns:a16="http://schemas.microsoft.com/office/drawing/2014/main" id="{464CB220-5B40-4242-C109-4774F1AE8D18}"/>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14000658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Robbery at residential premises</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sz="1600" b="1" dirty="0"/>
              <a:t>TOP 30 stations</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68</a:t>
            </a:fld>
            <a:endParaRPr lang="en-ZA" dirty="0"/>
          </a:p>
        </p:txBody>
      </p:sp>
      <p:pic>
        <p:nvPicPr>
          <p:cNvPr id="6" name="Picture 5">
            <a:extLst>
              <a:ext uri="{FF2B5EF4-FFF2-40B4-BE49-F238E27FC236}">
                <a16:creationId xmlns:a16="http://schemas.microsoft.com/office/drawing/2014/main" id="{AA18DCCD-9D1B-7E96-3595-68EAC57F2D30}"/>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227294972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Robbery at non-residential premises</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69</a:t>
            </a:fld>
            <a:endParaRPr lang="en-ZA" dirty="0"/>
          </a:p>
        </p:txBody>
      </p:sp>
      <p:pic>
        <p:nvPicPr>
          <p:cNvPr id="5" name="Picture 4">
            <a:extLst>
              <a:ext uri="{FF2B5EF4-FFF2-40B4-BE49-F238E27FC236}">
                <a16:creationId xmlns:a16="http://schemas.microsoft.com/office/drawing/2014/main" id="{50873D62-324C-D958-D1F5-FA278835E7B2}"/>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7588429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DISSEMINATION</a:t>
            </a:r>
          </a:p>
        </p:txBody>
      </p:sp>
      <p:sp>
        <p:nvSpPr>
          <p:cNvPr id="8" name="Text Placeholder 7">
            <a:extLst>
              <a:ext uri="{FF2B5EF4-FFF2-40B4-BE49-F238E27FC236}">
                <a16:creationId xmlns:a16="http://schemas.microsoft.com/office/drawing/2014/main" id="{585F7C2F-A0FA-29A8-8FF2-5675A288905D}"/>
              </a:ext>
            </a:extLst>
          </p:cNvPr>
          <p:cNvSpPr>
            <a:spLocks noGrp="1"/>
          </p:cNvSpPr>
          <p:nvPr>
            <p:ph idx="1"/>
          </p:nvPr>
        </p:nvSpPr>
        <p:spPr/>
        <p:txBody>
          <a:bodyPr>
            <a:normAutofit/>
          </a:bodyPr>
          <a:lstStyle/>
          <a:p>
            <a:r>
              <a:rPr lang="en-ZA" dirty="0">
                <a:sym typeface="Wingdings" panose="05000000000000000000" pitchFamily="2" charset="2"/>
              </a:rPr>
              <a:t></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7</a:t>
            </a:fld>
            <a:endParaRPr lang="en-ZA" dirty="0"/>
          </a:p>
        </p:txBody>
      </p:sp>
      <p:sp>
        <p:nvSpPr>
          <p:cNvPr id="5" name="Rectangle 4"/>
          <p:cNvSpPr/>
          <p:nvPr/>
        </p:nvSpPr>
        <p:spPr>
          <a:xfrm>
            <a:off x="433388" y="1155959"/>
            <a:ext cx="11250612" cy="3662541"/>
          </a:xfrm>
          <a:prstGeom prst="rect">
            <a:avLst/>
          </a:prstGeom>
        </p:spPr>
        <p:txBody>
          <a:bodyPr wrap="square">
            <a:spAutoFit/>
          </a:bodyPr>
          <a:lstStyle/>
          <a:p>
            <a:pPr marL="342900" indent="-342900">
              <a:spcAft>
                <a:spcPts val="800"/>
              </a:spcAft>
              <a:buFont typeface="Wingdings" panose="05000000000000000000" pitchFamily="2" charset="2"/>
              <a:buChar char="q"/>
            </a:pPr>
            <a:r>
              <a:rPr lang="en-GB" sz="1600" dirty="0">
                <a:solidFill>
                  <a:srgbClr val="002060"/>
                </a:solidFill>
                <a:latin typeface="Calibri" panose="020F0502020204030204" pitchFamily="34" charset="0"/>
                <a:cs typeface="Calibri" panose="020F0502020204030204" pitchFamily="34" charset="0"/>
              </a:rPr>
              <a:t>The SAPS crime statistics dissemination processes adheres to</a:t>
            </a:r>
            <a:r>
              <a:rPr lang="en-ZA" sz="1600" dirty="0">
                <a:solidFill>
                  <a:srgbClr val="002060"/>
                </a:solidFill>
                <a:latin typeface="Calibri" panose="020F0502020204030204" pitchFamily="34" charset="0"/>
                <a:cs typeface="Calibri" panose="020F0502020204030204" pitchFamily="34" charset="0"/>
              </a:rPr>
              <a:t> principles and standards that inter alia endorses transparency . </a:t>
            </a:r>
            <a:r>
              <a:rPr lang="en-GB" sz="1600" dirty="0">
                <a:solidFill>
                  <a:srgbClr val="002060"/>
                </a:solidFill>
                <a:latin typeface="Calibri" panose="020F0502020204030204" pitchFamily="34" charset="0"/>
                <a:cs typeface="Calibri" panose="020F0502020204030204" pitchFamily="34" charset="0"/>
              </a:rPr>
              <a:t>SAPS crime statistics dissemination processes subscribes to</a:t>
            </a:r>
            <a:r>
              <a:rPr lang="en-ZA" sz="1600" dirty="0">
                <a:solidFill>
                  <a:srgbClr val="002060"/>
                </a:solidFill>
                <a:latin typeface="Calibri" panose="020F0502020204030204" pitchFamily="34" charset="0"/>
                <a:cs typeface="Calibri" panose="020F0502020204030204" pitchFamily="34" charset="0"/>
              </a:rPr>
              <a:t> </a:t>
            </a:r>
            <a:r>
              <a:rPr lang="en-GB" sz="1600" dirty="0">
                <a:solidFill>
                  <a:srgbClr val="002060"/>
                </a:solidFill>
                <a:latin typeface="Calibri" panose="020F0502020204030204" pitchFamily="34" charset="0"/>
                <a:cs typeface="Calibri" panose="020F0502020204030204" pitchFamily="34" charset="0"/>
              </a:rPr>
              <a:t>:</a:t>
            </a:r>
          </a:p>
          <a:p>
            <a:pPr marL="800100" lvl="1" indent="-342900">
              <a:spcAft>
                <a:spcPts val="800"/>
              </a:spcAft>
              <a:buFont typeface="Wingdings" panose="05000000000000000000" pitchFamily="2" charset="2"/>
              <a:buChar char="§"/>
            </a:pPr>
            <a:r>
              <a:rPr lang="en-GB" sz="1600" dirty="0">
                <a:solidFill>
                  <a:srgbClr val="002060"/>
                </a:solidFill>
                <a:latin typeface="Calibri" panose="020F0502020204030204" pitchFamily="34" charset="0"/>
                <a:cs typeface="Calibri" panose="020F0502020204030204" pitchFamily="34" charset="0"/>
              </a:rPr>
              <a:t> the United Nation (UN) Fundamental principles of Official Statistics,</a:t>
            </a:r>
          </a:p>
          <a:p>
            <a:pPr marL="800100" lvl="1" indent="-342900">
              <a:spcAft>
                <a:spcPts val="800"/>
              </a:spcAft>
              <a:buFont typeface="Wingdings" panose="05000000000000000000" pitchFamily="2" charset="2"/>
              <a:buChar char="§"/>
            </a:pPr>
            <a:r>
              <a:rPr lang="en-GB" sz="1600" dirty="0">
                <a:solidFill>
                  <a:srgbClr val="002060"/>
                </a:solidFill>
                <a:latin typeface="Calibri" panose="020F0502020204030204" pitchFamily="34" charset="0"/>
                <a:cs typeface="Calibri" panose="020F0502020204030204" pitchFamily="34" charset="0"/>
              </a:rPr>
              <a:t> the International Monetary Fund (IMF) General Data Dissemination Standard (GDDS) and</a:t>
            </a:r>
          </a:p>
          <a:p>
            <a:pPr marL="800100" lvl="1" indent="-342900">
              <a:spcAft>
                <a:spcPts val="800"/>
              </a:spcAft>
              <a:buFont typeface="Wingdings" panose="05000000000000000000" pitchFamily="2" charset="2"/>
              <a:buChar char="§"/>
            </a:pPr>
            <a:r>
              <a:rPr lang="en-GB" sz="1600" dirty="0">
                <a:solidFill>
                  <a:srgbClr val="002060"/>
                </a:solidFill>
                <a:latin typeface="Calibri" panose="020F0502020204030204" pitchFamily="34" charset="0"/>
                <a:cs typeface="Calibri" panose="020F0502020204030204" pitchFamily="34" charset="0"/>
              </a:rPr>
              <a:t> the South African Statistical Quality Assessment Framework (SASQAF). </a:t>
            </a:r>
            <a:br>
              <a:rPr lang="en-GB" sz="1600" dirty="0">
                <a:solidFill>
                  <a:srgbClr val="002060"/>
                </a:solidFill>
                <a:latin typeface="Calibri" panose="020F0502020204030204" pitchFamily="34" charset="0"/>
                <a:cs typeface="Calibri" panose="020F0502020204030204" pitchFamily="34" charset="0"/>
              </a:rPr>
            </a:br>
            <a:endParaRPr lang="en-GB" sz="1600" dirty="0">
              <a:solidFill>
                <a:srgbClr val="002060"/>
              </a:solidFill>
              <a:latin typeface="Calibri" panose="020F0502020204030204" pitchFamily="34" charset="0"/>
              <a:cs typeface="Calibri" panose="020F0502020204030204" pitchFamily="34" charset="0"/>
            </a:endParaRPr>
          </a:p>
          <a:p>
            <a:pPr marL="342900" indent="-342900">
              <a:spcAft>
                <a:spcPts val="800"/>
              </a:spcAft>
              <a:buFont typeface="Wingdings" panose="05000000000000000000" pitchFamily="2" charset="2"/>
              <a:buChar char="q"/>
            </a:pPr>
            <a:r>
              <a:rPr lang="en-GB" sz="1600" dirty="0">
                <a:solidFill>
                  <a:srgbClr val="002060"/>
                </a:solidFill>
                <a:latin typeface="Calibri" panose="020F0502020204030204" pitchFamily="34" charset="0"/>
                <a:cs typeface="Calibri" panose="020F0502020204030204" pitchFamily="34" charset="0"/>
              </a:rPr>
              <a:t>According to SASQAF indicators and standards as informed by the UN’s Official Statistics principles, statistical release must be made available to all users at the same time and must be released on a </a:t>
            </a:r>
            <a:r>
              <a:rPr lang="en-GB" sz="1600" b="1" dirty="0">
                <a:solidFill>
                  <a:srgbClr val="002060"/>
                </a:solidFill>
                <a:latin typeface="Calibri" panose="020F0502020204030204" pitchFamily="34" charset="0"/>
                <a:cs typeface="Calibri" panose="020F0502020204030204" pitchFamily="34" charset="0"/>
              </a:rPr>
              <a:t>pre-announced schedule</a:t>
            </a:r>
            <a:r>
              <a:rPr lang="en-GB" sz="1600" dirty="0">
                <a:solidFill>
                  <a:srgbClr val="002060"/>
                </a:solidFill>
                <a:latin typeface="Calibri" panose="020F0502020204030204" pitchFamily="34" charset="0"/>
                <a:cs typeface="Calibri" panose="020F0502020204030204" pitchFamily="34" charset="0"/>
              </a:rPr>
              <a:t>. </a:t>
            </a:r>
          </a:p>
          <a:p>
            <a:pPr marL="742950" lvl="1" indent="-285750">
              <a:spcAft>
                <a:spcPts val="800"/>
              </a:spcAft>
              <a:buFont typeface="Wingdings" panose="05000000000000000000" pitchFamily="2" charset="2"/>
              <a:buChar char="§"/>
            </a:pPr>
            <a:r>
              <a:rPr lang="en-ZA" sz="1600" dirty="0">
                <a:solidFill>
                  <a:srgbClr val="002060"/>
                </a:solidFill>
                <a:latin typeface="Calibri" panose="020F0502020204030204" pitchFamily="34" charset="0"/>
                <a:cs typeface="Calibri" panose="020F0502020204030204" pitchFamily="34" charset="0"/>
              </a:rPr>
              <a:t>The pre-announced schedule (calendar) for the quarters of the current financial year is published on the SAPS website </a:t>
            </a:r>
            <a:r>
              <a:rPr lang="en-ZA" sz="1600" dirty="0"/>
              <a:t>(</a:t>
            </a:r>
            <a:r>
              <a:rPr lang="en-ZA" sz="1600" dirty="0">
                <a:hlinkClick r:id="rId2"/>
              </a:rPr>
              <a:t>https://www.saps.gov.za/services/crimestats.php</a:t>
            </a:r>
            <a:r>
              <a:rPr lang="en-ZA" sz="1600" dirty="0"/>
              <a:t>)</a:t>
            </a:r>
            <a:r>
              <a:rPr lang="en-ZA" sz="1600" dirty="0">
                <a:solidFill>
                  <a:srgbClr val="002060"/>
                </a:solidFill>
                <a:latin typeface="Calibri" panose="020F0502020204030204" pitchFamily="34" charset="0"/>
                <a:cs typeface="Calibri" panose="020F0502020204030204" pitchFamily="34" charset="0"/>
              </a:rPr>
              <a:t>, taking into account the GDDS requirements about the release of non-economic statistics six weeks after the reference period</a:t>
            </a:r>
            <a:r>
              <a:rPr lang="en-GB" sz="1600" dirty="0">
                <a:solidFill>
                  <a:srgbClr val="002060"/>
                </a:solidFill>
                <a:latin typeface="Calibri" panose="020F0502020204030204" pitchFamily="34" charset="0"/>
                <a:cs typeface="Calibri" panose="020F0502020204030204" pitchFamily="34" charset="0"/>
              </a:rPr>
              <a:t>. </a:t>
            </a:r>
          </a:p>
          <a:p>
            <a:pPr marL="742950" lvl="1" indent="-285750">
              <a:spcAft>
                <a:spcPts val="800"/>
              </a:spcAft>
              <a:buFont typeface="Wingdings" panose="05000000000000000000" pitchFamily="2" charset="2"/>
              <a:buChar char="§"/>
            </a:pPr>
            <a:r>
              <a:rPr lang="en-GB" sz="1600" dirty="0">
                <a:solidFill>
                  <a:srgbClr val="002060"/>
                </a:solidFill>
                <a:latin typeface="Calibri" panose="020F0502020204030204" pitchFamily="34" charset="0"/>
                <a:cs typeface="Calibri" panose="020F0502020204030204" pitchFamily="34" charset="0"/>
              </a:rPr>
              <a:t>Definitions of crime discussed are listed in Annexure A of this report.</a:t>
            </a:r>
          </a:p>
        </p:txBody>
      </p:sp>
    </p:spTree>
    <p:extLst>
      <p:ext uri="{BB962C8B-B14F-4D97-AF65-F5344CB8AC3E}">
        <p14:creationId xmlns:p14="http://schemas.microsoft.com/office/powerpoint/2010/main" val="187931586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Robbery at non-residential premises</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sz="1600" b="1" dirty="0"/>
              <a:t>TOP 30 stations</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70</a:t>
            </a:fld>
            <a:endParaRPr lang="en-ZA" dirty="0"/>
          </a:p>
        </p:txBody>
      </p:sp>
      <p:pic>
        <p:nvPicPr>
          <p:cNvPr id="6" name="Picture 5">
            <a:extLst>
              <a:ext uri="{FF2B5EF4-FFF2-40B4-BE49-F238E27FC236}">
                <a16:creationId xmlns:a16="http://schemas.microsoft.com/office/drawing/2014/main" id="{EAF47840-D12D-7F1E-DAF0-12247882DF56}"/>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199926191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Robbery of cash in transit</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71</a:t>
            </a:fld>
            <a:endParaRPr lang="en-ZA" dirty="0"/>
          </a:p>
        </p:txBody>
      </p:sp>
      <p:pic>
        <p:nvPicPr>
          <p:cNvPr id="5" name="Picture 4">
            <a:extLst>
              <a:ext uri="{FF2B5EF4-FFF2-40B4-BE49-F238E27FC236}">
                <a16:creationId xmlns:a16="http://schemas.microsoft.com/office/drawing/2014/main" id="{81B6645D-6DAB-4193-E7A7-2F8538F81D51}"/>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219971953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Robbery of cash in transit (CIT)</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Type of cash in transit robbery – (method used)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AAA570-3596-44A9-950A-E638EE719369}" type="slidenum">
              <a:rPr kumimoji="0" lang="en-ZA" sz="1200" b="0" i="0" u="none" strike="noStrike" kern="1200" cap="none" spc="0" normalizeH="0" baseline="0" noProof="0" smtClean="0">
                <a:ln>
                  <a:noFill/>
                </a:ln>
                <a:solidFill>
                  <a:sysClr val="windowText" lastClr="000000"/>
                </a:solidFill>
                <a:effectLst/>
                <a:highlight>
                  <a:srgbClr val="FFFFFF"/>
                </a:highligh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ZA" sz="1200" b="0" i="0" u="none" strike="noStrike" kern="1200" cap="none" spc="0" normalizeH="0" baseline="0" noProof="0" dirty="0">
              <a:ln>
                <a:noFill/>
              </a:ln>
              <a:solidFill>
                <a:sysClr val="windowText" lastClr="000000"/>
              </a:solidFill>
              <a:effectLst/>
              <a:highlight>
                <a:srgbClr val="FFFFFF"/>
              </a:highlight>
              <a:uLnTx/>
              <a:uFillTx/>
              <a:latin typeface="Aptos" panose="02110004020202020204"/>
              <a:ea typeface="+mn-ea"/>
              <a:cs typeface="+mn-cs"/>
            </a:endParaRPr>
          </a:p>
        </p:txBody>
      </p:sp>
      <p:sp>
        <p:nvSpPr>
          <p:cNvPr id="20" name="TextBox 19">
            <a:extLst>
              <a:ext uri="{FF2B5EF4-FFF2-40B4-BE49-F238E27FC236}">
                <a16:creationId xmlns:a16="http://schemas.microsoft.com/office/drawing/2014/main" id="{F40811DF-62E5-A20D-D755-B9AC036B8318}"/>
              </a:ext>
            </a:extLst>
          </p:cNvPr>
          <p:cNvSpPr txBox="1"/>
          <p:nvPr/>
        </p:nvSpPr>
        <p:spPr>
          <a:xfrm>
            <a:off x="0" y="6496293"/>
            <a:ext cx="121920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400" b="1" i="0" u="none" strike="noStrike" kern="1200" cap="none" spc="0" normalizeH="0" baseline="0" noProof="0" dirty="0">
                <a:ln>
                  <a:noFill/>
                </a:ln>
                <a:solidFill>
                  <a:prstClr val="black"/>
                </a:solidFill>
                <a:effectLst/>
                <a:uLnTx/>
                <a:uFillTx/>
                <a:latin typeface="Aptos" panose="02110004020202020204"/>
                <a:ea typeface="+mn-ea"/>
                <a:cs typeface="+mn-cs"/>
              </a:rPr>
              <a:t>* More than one method can be used in one incident.</a:t>
            </a:r>
          </a:p>
        </p:txBody>
      </p:sp>
      <p:graphicFrame>
        <p:nvGraphicFramePr>
          <p:cNvPr id="11" name="Diagram 10">
            <a:extLst>
              <a:ext uri="{FF2B5EF4-FFF2-40B4-BE49-F238E27FC236}">
                <a16:creationId xmlns:a16="http://schemas.microsoft.com/office/drawing/2014/main" id="{18F4EC9B-7C62-8D4C-0EF6-15C534D9BF37}"/>
              </a:ext>
            </a:extLst>
          </p:cNvPr>
          <p:cNvGraphicFramePr/>
          <p:nvPr/>
        </p:nvGraphicFramePr>
        <p:xfrm>
          <a:off x="237332" y="711859"/>
          <a:ext cx="11325224" cy="53131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Oval 13">
            <a:extLst>
              <a:ext uri="{FF2B5EF4-FFF2-40B4-BE49-F238E27FC236}">
                <a16:creationId xmlns:a16="http://schemas.microsoft.com/office/drawing/2014/main" id="{9732C584-B6B7-671F-BB07-CCA162CDEBBB}"/>
              </a:ext>
            </a:extLst>
          </p:cNvPr>
          <p:cNvSpPr/>
          <p:nvPr/>
        </p:nvSpPr>
        <p:spPr>
          <a:xfrm>
            <a:off x="5569823" y="2198894"/>
            <a:ext cx="471340" cy="44279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aphicFrame>
        <p:nvGraphicFramePr>
          <p:cNvPr id="15" name="Chart 14">
            <a:extLst>
              <a:ext uri="{FF2B5EF4-FFF2-40B4-BE49-F238E27FC236}">
                <a16:creationId xmlns:a16="http://schemas.microsoft.com/office/drawing/2014/main" id="{9219911B-109B-9187-A5A6-761D76EC9A17}"/>
              </a:ext>
            </a:extLst>
          </p:cNvPr>
          <p:cNvGraphicFramePr/>
          <p:nvPr/>
        </p:nvGraphicFramePr>
        <p:xfrm>
          <a:off x="7242803" y="3393818"/>
          <a:ext cx="4949197" cy="3489582"/>
        </p:xfrm>
        <a:graphic>
          <a:graphicData uri="http://schemas.openxmlformats.org/drawingml/2006/chart">
            <c:chart xmlns:c="http://schemas.openxmlformats.org/drawingml/2006/chart" xmlns:r="http://schemas.openxmlformats.org/officeDocument/2006/relationships" r:id="rId8"/>
          </a:graphicData>
        </a:graphic>
      </p:graphicFrame>
      <p:sp>
        <p:nvSpPr>
          <p:cNvPr id="16" name="TextBox 12">
            <a:extLst>
              <a:ext uri="{FF2B5EF4-FFF2-40B4-BE49-F238E27FC236}">
                <a16:creationId xmlns:a16="http://schemas.microsoft.com/office/drawing/2014/main" id="{5393C6B1-93EB-529E-B011-21D078D03EBC}"/>
              </a:ext>
            </a:extLst>
          </p:cNvPr>
          <p:cNvSpPr txBox="1"/>
          <p:nvPr/>
        </p:nvSpPr>
        <p:spPr>
          <a:xfrm>
            <a:off x="9113733" y="2962870"/>
            <a:ext cx="2847966"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rgbClr val="002060"/>
                </a:solidFill>
                <a:latin typeface="+mn-lt"/>
                <a:ea typeface="+mn-ea"/>
                <a:cs typeface="+mn-cs"/>
              </a:defRPr>
            </a:pPr>
            <a:r>
              <a:rPr kumimoji="0" lang="en-ZA" sz="1400" b="1" i="0" u="none" strike="noStrike" kern="1200" cap="none" spc="0" normalizeH="0" baseline="0" noProof="0" dirty="0">
                <a:ln>
                  <a:noFill/>
                </a:ln>
                <a:solidFill>
                  <a:srgbClr val="002060"/>
                </a:solidFill>
                <a:effectLst/>
                <a:uLnTx/>
                <a:uFillTx/>
                <a:latin typeface="Aptos" panose="02110004020202020204"/>
                <a:ea typeface="+mn-ea"/>
                <a:cs typeface="+mn-cs"/>
              </a:rPr>
              <a:t>Method used to gain control of AV &amp; access to assets (money)</a:t>
            </a:r>
          </a:p>
        </p:txBody>
      </p:sp>
      <p:sp>
        <p:nvSpPr>
          <p:cNvPr id="22" name="TextBox 14">
            <a:extLst>
              <a:ext uri="{FF2B5EF4-FFF2-40B4-BE49-F238E27FC236}">
                <a16:creationId xmlns:a16="http://schemas.microsoft.com/office/drawing/2014/main" id="{F58D7F84-D651-06E3-A21A-E667ED8B0EF7}"/>
              </a:ext>
            </a:extLst>
          </p:cNvPr>
          <p:cNvSpPr txBox="1"/>
          <p:nvPr/>
        </p:nvSpPr>
        <p:spPr>
          <a:xfrm>
            <a:off x="5569823" y="2241660"/>
            <a:ext cx="471340"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33</a:t>
            </a:r>
            <a:endParaRPr kumimoji="0" lang="en-ZA"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23" name="Picture 22">
            <a:extLst>
              <a:ext uri="{FF2B5EF4-FFF2-40B4-BE49-F238E27FC236}">
                <a16:creationId xmlns:a16="http://schemas.microsoft.com/office/drawing/2014/main" id="{E9780523-7FE9-84A3-3D99-115430CB4EAA}"/>
              </a:ext>
            </a:extLst>
          </p:cNvPr>
          <p:cNvPicPr>
            <a:picLocks noChangeAspect="1"/>
          </p:cNvPicPr>
          <p:nvPr/>
        </p:nvPicPr>
        <p:blipFill>
          <a:blip r:embed="rId9"/>
          <a:stretch>
            <a:fillRect/>
          </a:stretch>
        </p:blipFill>
        <p:spPr>
          <a:xfrm>
            <a:off x="10370987" y="3777658"/>
            <a:ext cx="424546" cy="385540"/>
          </a:xfrm>
          <a:prstGeom prst="rect">
            <a:avLst/>
          </a:prstGeom>
        </p:spPr>
      </p:pic>
      <p:pic>
        <p:nvPicPr>
          <p:cNvPr id="5" name="Picture 4">
            <a:extLst>
              <a:ext uri="{FF2B5EF4-FFF2-40B4-BE49-F238E27FC236}">
                <a16:creationId xmlns:a16="http://schemas.microsoft.com/office/drawing/2014/main" id="{89D460DE-934B-E7C0-4E73-A32C45D95C88}"/>
              </a:ext>
            </a:extLst>
          </p:cNvPr>
          <p:cNvPicPr>
            <a:picLocks noChangeAspect="1"/>
          </p:cNvPicPr>
          <p:nvPr/>
        </p:nvPicPr>
        <p:blipFill>
          <a:blip r:embed="rId9"/>
          <a:stretch>
            <a:fillRect/>
          </a:stretch>
        </p:blipFill>
        <p:spPr>
          <a:xfrm>
            <a:off x="10113170" y="5374741"/>
            <a:ext cx="424546" cy="385540"/>
          </a:xfrm>
          <a:prstGeom prst="rect">
            <a:avLst/>
          </a:prstGeom>
        </p:spPr>
      </p:pic>
      <p:sp>
        <p:nvSpPr>
          <p:cNvPr id="6" name="TextBox 16">
            <a:extLst>
              <a:ext uri="{FF2B5EF4-FFF2-40B4-BE49-F238E27FC236}">
                <a16:creationId xmlns:a16="http://schemas.microsoft.com/office/drawing/2014/main" id="{FA2C9F7A-E837-9221-9309-7C9B39122165}"/>
              </a:ext>
            </a:extLst>
          </p:cNvPr>
          <p:cNvSpPr txBox="1"/>
          <p:nvPr/>
        </p:nvSpPr>
        <p:spPr>
          <a:xfrm>
            <a:off x="237333" y="5001252"/>
            <a:ext cx="4258468" cy="1323439"/>
          </a:xfrm>
          <a:prstGeom prst="rect">
            <a:avLst/>
          </a:prstGeom>
          <a:solidFill>
            <a:schemeClr val="accent2">
              <a:lumMod val="75000"/>
            </a:schemeClr>
          </a:solidFill>
          <a:effectLst/>
          <a:scene3d>
            <a:camera prst="orthographicFront"/>
            <a:lightRig rig="threePt" dir="t"/>
          </a:scene3d>
          <a:sp3d>
            <a:bevelT/>
          </a:sp3d>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Aptos" panose="02110004020202020204"/>
                <a:ea typeface="+mn-ea"/>
                <a:cs typeface="+mn-cs"/>
              </a:rPr>
              <a:t>Of the fourteen (14) cross-pavement robberies recorded, security guards were shot at in five (5) incidents and threatened or pointed at with firearms in nine (9) incidents. One (1) of these robberies occurred at an ATM site.</a:t>
            </a:r>
            <a:endParaRPr kumimoji="0" lang="en-ZA" sz="16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 name="Arrow: Down 7">
            <a:extLst>
              <a:ext uri="{FF2B5EF4-FFF2-40B4-BE49-F238E27FC236}">
                <a16:creationId xmlns:a16="http://schemas.microsoft.com/office/drawing/2014/main" id="{7D25EE30-92AC-D4D7-52DC-C07D904905EE}"/>
              </a:ext>
            </a:extLst>
          </p:cNvPr>
          <p:cNvSpPr/>
          <p:nvPr/>
        </p:nvSpPr>
        <p:spPr>
          <a:xfrm>
            <a:off x="679548" y="1313592"/>
            <a:ext cx="554182" cy="1172359"/>
          </a:xfrm>
          <a:prstGeom prst="downArrow">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0" name="TextBox 9">
            <a:extLst>
              <a:ext uri="{FF2B5EF4-FFF2-40B4-BE49-F238E27FC236}">
                <a16:creationId xmlns:a16="http://schemas.microsoft.com/office/drawing/2014/main" id="{E4AE138D-B2CA-5CFB-1B43-1905A4E7A4FE}"/>
              </a:ext>
            </a:extLst>
          </p:cNvPr>
          <p:cNvSpPr txBox="1"/>
          <p:nvPr/>
        </p:nvSpPr>
        <p:spPr>
          <a:xfrm>
            <a:off x="237331" y="2561834"/>
            <a:ext cx="1881314" cy="369332"/>
          </a:xfrm>
          <a:prstGeom prst="rect">
            <a:avLst/>
          </a:prstGeom>
          <a:noFill/>
        </p:spPr>
        <p:txBody>
          <a:bodyPr wrap="square" rtlCol="0">
            <a:spAutoFit/>
          </a:bodyPr>
          <a:lstStyle/>
          <a:p>
            <a:r>
              <a:rPr lang="en-ZA" b="1" dirty="0">
                <a:solidFill>
                  <a:srgbClr val="00B050"/>
                </a:solidFill>
              </a:rPr>
              <a:t>2 counts down</a:t>
            </a:r>
          </a:p>
        </p:txBody>
      </p:sp>
    </p:spTree>
    <p:extLst>
      <p:ext uri="{BB962C8B-B14F-4D97-AF65-F5344CB8AC3E}">
        <p14:creationId xmlns:p14="http://schemas.microsoft.com/office/powerpoint/2010/main" val="221048720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Robbery of cash in transit</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GB" b="1" dirty="0"/>
              <a:t>April 2026 to June 2026</a:t>
            </a:r>
            <a:r>
              <a:rPr lang="en-ZA" b="1" dirty="0"/>
              <a:t> – </a:t>
            </a:r>
            <a:r>
              <a:rPr lang="en-ZA" sz="1600" b="1" dirty="0"/>
              <a:t>Type</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73</a:t>
            </a:fld>
            <a:endParaRPr lang="en-ZA" dirty="0"/>
          </a:p>
        </p:txBody>
      </p:sp>
      <p:graphicFrame>
        <p:nvGraphicFramePr>
          <p:cNvPr id="5" name="Chart 4">
            <a:extLst>
              <a:ext uri="{FF2B5EF4-FFF2-40B4-BE49-F238E27FC236}">
                <a16:creationId xmlns:a16="http://schemas.microsoft.com/office/drawing/2014/main" id="{B90EB3E7-8FA1-AEE7-95E7-67450C7F4F2D}"/>
              </a:ext>
            </a:extLst>
          </p:cNvPr>
          <p:cNvGraphicFramePr/>
          <p:nvPr>
            <p:extLst>
              <p:ext uri="{D42A27DB-BD31-4B8C-83A1-F6EECF244321}">
                <p14:modId xmlns:p14="http://schemas.microsoft.com/office/powerpoint/2010/main" val="2286012281"/>
              </p:ext>
            </p:extLst>
          </p:nvPr>
        </p:nvGraphicFramePr>
        <p:xfrm>
          <a:off x="254000" y="952500"/>
          <a:ext cx="11747500" cy="57785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70063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Truck hijacking</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74</a:t>
            </a:fld>
            <a:endParaRPr lang="en-ZA" dirty="0"/>
          </a:p>
        </p:txBody>
      </p:sp>
      <p:pic>
        <p:nvPicPr>
          <p:cNvPr id="5" name="Picture 4">
            <a:extLst>
              <a:ext uri="{FF2B5EF4-FFF2-40B4-BE49-F238E27FC236}">
                <a16:creationId xmlns:a16="http://schemas.microsoft.com/office/drawing/2014/main" id="{ADB301BA-CE40-93C7-288B-8E0F5D5C978C}"/>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393025151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Truck hijacking</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sz="1600" b="1" dirty="0"/>
              <a:t>TOP 30 stations</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75</a:t>
            </a:fld>
            <a:endParaRPr lang="en-ZA" dirty="0"/>
          </a:p>
        </p:txBody>
      </p:sp>
      <p:pic>
        <p:nvPicPr>
          <p:cNvPr id="6" name="Picture 5">
            <a:extLst>
              <a:ext uri="{FF2B5EF4-FFF2-40B4-BE49-F238E27FC236}">
                <a16:creationId xmlns:a16="http://schemas.microsoft.com/office/drawing/2014/main" id="{DDB0A05E-E3DC-218D-C537-C333A9AE67CB}"/>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71456243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Kidnapping</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76</a:t>
            </a:fld>
            <a:endParaRPr lang="en-ZA" dirty="0"/>
          </a:p>
        </p:txBody>
      </p:sp>
      <p:pic>
        <p:nvPicPr>
          <p:cNvPr id="5" name="Picture 4">
            <a:extLst>
              <a:ext uri="{FF2B5EF4-FFF2-40B4-BE49-F238E27FC236}">
                <a16:creationId xmlns:a16="http://schemas.microsoft.com/office/drawing/2014/main" id="{90CA3694-6CE6-1601-E87C-C449AAF71560}"/>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225837208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Kidnapping</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sz="1600" b="1" dirty="0"/>
              <a:t>TOP 30 stations</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77</a:t>
            </a:fld>
            <a:endParaRPr lang="en-ZA" dirty="0"/>
          </a:p>
        </p:txBody>
      </p:sp>
      <p:pic>
        <p:nvPicPr>
          <p:cNvPr id="6" name="Picture 5">
            <a:extLst>
              <a:ext uri="{FF2B5EF4-FFF2-40B4-BE49-F238E27FC236}">
                <a16:creationId xmlns:a16="http://schemas.microsoft.com/office/drawing/2014/main" id="{130028EA-7B95-E991-53FF-E3100891C9BA}"/>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169082270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Kidnapping: Circumstances / causative factors</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GB" b="1" dirty="0"/>
              <a:t>April 2026 to June 2026</a:t>
            </a:r>
            <a:endParaRPr lang="en-ZA" b="1"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78</a:t>
            </a:fld>
            <a:endParaRPr lang="en-ZA" dirty="0"/>
          </a:p>
        </p:txBody>
      </p:sp>
      <p:graphicFrame>
        <p:nvGraphicFramePr>
          <p:cNvPr id="6" name="Table 5">
            <a:extLst>
              <a:ext uri="{FF2B5EF4-FFF2-40B4-BE49-F238E27FC236}">
                <a16:creationId xmlns:a16="http://schemas.microsoft.com/office/drawing/2014/main" id="{79FC6B57-8A7B-3FBC-4794-D08CBBB113B5}"/>
              </a:ext>
            </a:extLst>
          </p:cNvPr>
          <p:cNvGraphicFramePr>
            <a:graphicFrameLocks noGrp="1"/>
          </p:cNvGraphicFramePr>
          <p:nvPr>
            <p:extLst>
              <p:ext uri="{D42A27DB-BD31-4B8C-83A1-F6EECF244321}">
                <p14:modId xmlns:p14="http://schemas.microsoft.com/office/powerpoint/2010/main" val="694509874"/>
              </p:ext>
            </p:extLst>
          </p:nvPr>
        </p:nvGraphicFramePr>
        <p:xfrm>
          <a:off x="379383" y="1099225"/>
          <a:ext cx="11264628" cy="3929974"/>
        </p:xfrm>
        <a:graphic>
          <a:graphicData uri="http://schemas.openxmlformats.org/drawingml/2006/table">
            <a:tbl>
              <a:tblPr/>
              <a:tblGrid>
                <a:gridCol w="2345103">
                  <a:extLst>
                    <a:ext uri="{9D8B030D-6E8A-4147-A177-3AD203B41FA5}">
                      <a16:colId xmlns:a16="http://schemas.microsoft.com/office/drawing/2014/main" val="4078125318"/>
                    </a:ext>
                  </a:extLst>
                </a:gridCol>
                <a:gridCol w="881108">
                  <a:extLst>
                    <a:ext uri="{9D8B030D-6E8A-4147-A177-3AD203B41FA5}">
                      <a16:colId xmlns:a16="http://schemas.microsoft.com/office/drawing/2014/main" val="1653104670"/>
                    </a:ext>
                  </a:extLst>
                </a:gridCol>
                <a:gridCol w="881108">
                  <a:extLst>
                    <a:ext uri="{9D8B030D-6E8A-4147-A177-3AD203B41FA5}">
                      <a16:colId xmlns:a16="http://schemas.microsoft.com/office/drawing/2014/main" val="2343142524"/>
                    </a:ext>
                  </a:extLst>
                </a:gridCol>
                <a:gridCol w="881108">
                  <a:extLst>
                    <a:ext uri="{9D8B030D-6E8A-4147-A177-3AD203B41FA5}">
                      <a16:colId xmlns:a16="http://schemas.microsoft.com/office/drawing/2014/main" val="883984266"/>
                    </a:ext>
                  </a:extLst>
                </a:gridCol>
                <a:gridCol w="989553">
                  <a:extLst>
                    <a:ext uri="{9D8B030D-6E8A-4147-A177-3AD203B41FA5}">
                      <a16:colId xmlns:a16="http://schemas.microsoft.com/office/drawing/2014/main" val="1240189758"/>
                    </a:ext>
                  </a:extLst>
                </a:gridCol>
                <a:gridCol w="881108">
                  <a:extLst>
                    <a:ext uri="{9D8B030D-6E8A-4147-A177-3AD203B41FA5}">
                      <a16:colId xmlns:a16="http://schemas.microsoft.com/office/drawing/2014/main" val="692257698"/>
                    </a:ext>
                  </a:extLst>
                </a:gridCol>
                <a:gridCol w="881108">
                  <a:extLst>
                    <a:ext uri="{9D8B030D-6E8A-4147-A177-3AD203B41FA5}">
                      <a16:colId xmlns:a16="http://schemas.microsoft.com/office/drawing/2014/main" val="1632364382"/>
                    </a:ext>
                  </a:extLst>
                </a:gridCol>
                <a:gridCol w="881108">
                  <a:extLst>
                    <a:ext uri="{9D8B030D-6E8A-4147-A177-3AD203B41FA5}">
                      <a16:colId xmlns:a16="http://schemas.microsoft.com/office/drawing/2014/main" val="855029756"/>
                    </a:ext>
                  </a:extLst>
                </a:gridCol>
                <a:gridCol w="881108">
                  <a:extLst>
                    <a:ext uri="{9D8B030D-6E8A-4147-A177-3AD203B41FA5}">
                      <a16:colId xmlns:a16="http://schemas.microsoft.com/office/drawing/2014/main" val="1411730311"/>
                    </a:ext>
                  </a:extLst>
                </a:gridCol>
                <a:gridCol w="881108">
                  <a:extLst>
                    <a:ext uri="{9D8B030D-6E8A-4147-A177-3AD203B41FA5}">
                      <a16:colId xmlns:a16="http://schemas.microsoft.com/office/drawing/2014/main" val="758755790"/>
                    </a:ext>
                  </a:extLst>
                </a:gridCol>
                <a:gridCol w="881108">
                  <a:extLst>
                    <a:ext uri="{9D8B030D-6E8A-4147-A177-3AD203B41FA5}">
                      <a16:colId xmlns:a16="http://schemas.microsoft.com/office/drawing/2014/main" val="2275003072"/>
                    </a:ext>
                  </a:extLst>
                </a:gridCol>
              </a:tblGrid>
              <a:tr h="774697">
                <a:tc>
                  <a:txBody>
                    <a:bodyPr/>
                    <a:lstStyle/>
                    <a:p>
                      <a:pPr algn="ctr" fontAlgn="b"/>
                      <a:r>
                        <a:rPr lang="en-ZA" sz="1600" b="1" i="0" u="none" strike="noStrike" dirty="0">
                          <a:solidFill>
                            <a:srgbClr val="000000"/>
                          </a:solidFill>
                          <a:effectLst/>
                          <a:latin typeface="Arial" panose="020B0604020202020204" pitchFamily="34" charset="0"/>
                          <a:cs typeface="Arial" panose="020B0604020202020204" pitchFamily="34" charset="0"/>
                        </a:rPr>
                        <a:t> </a:t>
                      </a:r>
                    </a:p>
                  </a:txBody>
                  <a:tcPr marL="7592" marR="7592" marT="7592" marB="0" anchor="ctr">
                    <a:lnL w="12700" cap="flat" cmpd="sng" algn="ctr">
                      <a:no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ZA" sz="1600" b="1" i="1" u="none" strike="noStrike">
                          <a:solidFill>
                            <a:srgbClr val="000000"/>
                          </a:solidFill>
                          <a:effectLst/>
                          <a:latin typeface="Arial" panose="020B0604020202020204" pitchFamily="34" charset="0"/>
                          <a:cs typeface="Arial" panose="020B0604020202020204" pitchFamily="34" charset="0"/>
                        </a:rPr>
                        <a:t>EC</a:t>
                      </a:r>
                      <a:endParaRPr lang="en-ZA" sz="1600" b="1" i="1" u="none" strike="noStrike" dirty="0">
                        <a:solidFill>
                          <a:srgbClr val="000000"/>
                        </a:solidFill>
                        <a:effectLst/>
                        <a:latin typeface="Arial" panose="020B0604020202020204" pitchFamily="34" charset="0"/>
                        <a:cs typeface="Arial" panose="020B0604020202020204" pitchFamily="34" charset="0"/>
                      </a:endParaRPr>
                    </a:p>
                  </a:txBody>
                  <a:tcPr marL="7592" marR="7592" marT="7592"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1" i="1" u="none" strike="noStrike">
                          <a:solidFill>
                            <a:srgbClr val="000000"/>
                          </a:solidFill>
                          <a:effectLst/>
                          <a:latin typeface="Arial" panose="020B0604020202020204" pitchFamily="34" charset="0"/>
                          <a:cs typeface="Arial" panose="020B0604020202020204" pitchFamily="34" charset="0"/>
                        </a:rPr>
                        <a:t>FS</a:t>
                      </a:r>
                      <a:endParaRPr lang="en-ZA" sz="1600" b="1" i="1" u="none" strike="noStrike" dirty="0">
                        <a:solidFill>
                          <a:srgbClr val="000000"/>
                        </a:solidFill>
                        <a:effectLst/>
                        <a:latin typeface="Arial" panose="020B0604020202020204" pitchFamily="34" charset="0"/>
                        <a:cs typeface="Arial" panose="020B0604020202020204" pitchFamily="34" charset="0"/>
                      </a:endParaRPr>
                    </a:p>
                  </a:txBody>
                  <a:tcPr marL="7592" marR="7592" marT="7592"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1" i="1" u="none" strike="noStrike">
                          <a:solidFill>
                            <a:srgbClr val="000000"/>
                          </a:solidFill>
                          <a:effectLst/>
                          <a:latin typeface="Arial" panose="020B0604020202020204" pitchFamily="34" charset="0"/>
                          <a:cs typeface="Arial" panose="020B0604020202020204" pitchFamily="34" charset="0"/>
                        </a:rPr>
                        <a:t>GP</a:t>
                      </a:r>
                      <a:endParaRPr lang="en-ZA" sz="1600" b="1" i="1" u="none" strike="noStrike" dirty="0">
                        <a:solidFill>
                          <a:srgbClr val="000000"/>
                        </a:solidFill>
                        <a:effectLst/>
                        <a:latin typeface="Arial" panose="020B0604020202020204" pitchFamily="34" charset="0"/>
                        <a:cs typeface="Arial" panose="020B0604020202020204" pitchFamily="34" charset="0"/>
                      </a:endParaRPr>
                    </a:p>
                  </a:txBody>
                  <a:tcPr marL="7592" marR="7592" marT="7592"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1" i="1" u="none" strike="noStrike">
                          <a:solidFill>
                            <a:srgbClr val="000000"/>
                          </a:solidFill>
                          <a:effectLst/>
                          <a:latin typeface="Arial" panose="020B0604020202020204" pitchFamily="34" charset="0"/>
                          <a:cs typeface="Arial" panose="020B0604020202020204" pitchFamily="34" charset="0"/>
                        </a:rPr>
                        <a:t>KZN</a:t>
                      </a:r>
                      <a:endParaRPr lang="en-ZA" sz="1600" b="1" i="1" u="none" strike="noStrike" dirty="0">
                        <a:solidFill>
                          <a:srgbClr val="000000"/>
                        </a:solidFill>
                        <a:effectLst/>
                        <a:latin typeface="Arial" panose="020B0604020202020204" pitchFamily="34" charset="0"/>
                        <a:cs typeface="Arial" panose="020B0604020202020204" pitchFamily="34" charset="0"/>
                      </a:endParaRPr>
                    </a:p>
                  </a:txBody>
                  <a:tcPr marL="7592" marR="7592" marT="7592"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1" i="1" u="none" strike="noStrike">
                          <a:solidFill>
                            <a:srgbClr val="000000"/>
                          </a:solidFill>
                          <a:effectLst/>
                          <a:latin typeface="Arial" panose="020B0604020202020204" pitchFamily="34" charset="0"/>
                          <a:cs typeface="Arial" panose="020B0604020202020204" pitchFamily="34" charset="0"/>
                        </a:rPr>
                        <a:t>LP</a:t>
                      </a:r>
                      <a:endParaRPr lang="en-ZA" sz="1600" b="1" i="1" u="none" strike="noStrike" dirty="0">
                        <a:solidFill>
                          <a:srgbClr val="000000"/>
                        </a:solidFill>
                        <a:effectLst/>
                        <a:latin typeface="Arial" panose="020B0604020202020204" pitchFamily="34" charset="0"/>
                        <a:cs typeface="Arial" panose="020B0604020202020204" pitchFamily="34" charset="0"/>
                      </a:endParaRPr>
                    </a:p>
                  </a:txBody>
                  <a:tcPr marL="7592" marR="7592" marT="7592"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1" i="1" u="none" strike="noStrike">
                          <a:solidFill>
                            <a:srgbClr val="000000"/>
                          </a:solidFill>
                          <a:effectLst/>
                          <a:latin typeface="Arial" panose="020B0604020202020204" pitchFamily="34" charset="0"/>
                          <a:cs typeface="Arial" panose="020B0604020202020204" pitchFamily="34" charset="0"/>
                        </a:rPr>
                        <a:t>MP</a:t>
                      </a:r>
                      <a:endParaRPr lang="en-ZA" sz="1600" b="1" i="1" u="none" strike="noStrike" dirty="0">
                        <a:solidFill>
                          <a:srgbClr val="000000"/>
                        </a:solidFill>
                        <a:effectLst/>
                        <a:latin typeface="Arial" panose="020B0604020202020204" pitchFamily="34" charset="0"/>
                        <a:cs typeface="Arial" panose="020B0604020202020204" pitchFamily="34" charset="0"/>
                      </a:endParaRPr>
                    </a:p>
                  </a:txBody>
                  <a:tcPr marL="7592" marR="7592" marT="7592"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1" i="1" u="none" strike="noStrike">
                          <a:solidFill>
                            <a:srgbClr val="000000"/>
                          </a:solidFill>
                          <a:effectLst/>
                          <a:latin typeface="Arial" panose="020B0604020202020204" pitchFamily="34" charset="0"/>
                          <a:cs typeface="Arial" panose="020B0604020202020204" pitchFamily="34" charset="0"/>
                        </a:rPr>
                        <a:t>NW</a:t>
                      </a:r>
                      <a:endParaRPr lang="en-ZA" sz="1600" b="1" i="1" u="none" strike="noStrike" dirty="0">
                        <a:solidFill>
                          <a:srgbClr val="000000"/>
                        </a:solidFill>
                        <a:effectLst/>
                        <a:latin typeface="Arial" panose="020B0604020202020204" pitchFamily="34" charset="0"/>
                        <a:cs typeface="Arial" panose="020B0604020202020204" pitchFamily="34" charset="0"/>
                      </a:endParaRPr>
                    </a:p>
                  </a:txBody>
                  <a:tcPr marL="7592" marR="7592" marT="7592"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1" i="1" u="none" strike="noStrike">
                          <a:solidFill>
                            <a:srgbClr val="000000"/>
                          </a:solidFill>
                          <a:effectLst/>
                          <a:latin typeface="Arial" panose="020B0604020202020204" pitchFamily="34" charset="0"/>
                          <a:cs typeface="Arial" panose="020B0604020202020204" pitchFamily="34" charset="0"/>
                        </a:rPr>
                        <a:t>NC</a:t>
                      </a:r>
                      <a:endParaRPr lang="en-ZA" sz="1600" b="1" i="1" u="none" strike="noStrike" dirty="0">
                        <a:solidFill>
                          <a:srgbClr val="000000"/>
                        </a:solidFill>
                        <a:effectLst/>
                        <a:latin typeface="Arial" panose="020B0604020202020204" pitchFamily="34" charset="0"/>
                        <a:cs typeface="Arial" panose="020B0604020202020204" pitchFamily="34" charset="0"/>
                      </a:endParaRPr>
                    </a:p>
                  </a:txBody>
                  <a:tcPr marL="7592" marR="7592" marT="7592"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1" i="1" u="none" strike="noStrike">
                          <a:solidFill>
                            <a:srgbClr val="000000"/>
                          </a:solidFill>
                          <a:effectLst/>
                          <a:latin typeface="Arial" panose="020B0604020202020204" pitchFamily="34" charset="0"/>
                          <a:cs typeface="Arial" panose="020B0604020202020204" pitchFamily="34" charset="0"/>
                        </a:rPr>
                        <a:t>WC</a:t>
                      </a:r>
                      <a:endParaRPr lang="en-ZA" sz="1600" b="1" i="1" u="none" strike="noStrike" dirty="0">
                        <a:solidFill>
                          <a:srgbClr val="000000"/>
                        </a:solidFill>
                        <a:effectLst/>
                        <a:latin typeface="Arial" panose="020B0604020202020204" pitchFamily="34" charset="0"/>
                        <a:cs typeface="Arial" panose="020B0604020202020204" pitchFamily="34" charset="0"/>
                      </a:endParaRPr>
                    </a:p>
                  </a:txBody>
                  <a:tcPr marL="7592" marR="7592" marT="7592"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1" i="1" u="none" strike="noStrike">
                          <a:solidFill>
                            <a:srgbClr val="FFFFFF"/>
                          </a:solidFill>
                          <a:effectLst/>
                          <a:latin typeface="Arial" panose="020B0604020202020204" pitchFamily="34" charset="0"/>
                          <a:cs typeface="Arial" panose="020B0604020202020204" pitchFamily="34" charset="0"/>
                        </a:rPr>
                        <a:t>RSA</a:t>
                      </a:r>
                      <a:endParaRPr lang="en-ZA" sz="1600" b="1" i="1" u="none" strike="noStrike" dirty="0">
                        <a:solidFill>
                          <a:srgbClr val="FFFFFF"/>
                        </a:solidFill>
                        <a:effectLst/>
                        <a:latin typeface="Arial" panose="020B0604020202020204" pitchFamily="34" charset="0"/>
                        <a:cs typeface="Arial" panose="020B0604020202020204" pitchFamily="34" charset="0"/>
                      </a:endParaRPr>
                    </a:p>
                  </a:txBody>
                  <a:tcPr marL="7592" marR="7592" marT="7592"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tx2">
                        <a:lumMod val="75000"/>
                        <a:lumOff val="25000"/>
                      </a:schemeClr>
                    </a:solidFill>
                  </a:tcPr>
                </a:tc>
                <a:extLst>
                  <a:ext uri="{0D108BD9-81ED-4DB2-BD59-A6C34878D82A}">
                    <a16:rowId xmlns:a16="http://schemas.microsoft.com/office/drawing/2014/main" val="1093402443"/>
                  </a:ext>
                </a:extLst>
              </a:tr>
              <a:tr h="774697">
                <a:tc>
                  <a:txBody>
                    <a:bodyPr/>
                    <a:lstStyle/>
                    <a:p>
                      <a:pPr algn="ctr" fontAlgn="ctr"/>
                      <a:r>
                        <a:rPr lang="en-ZA" sz="1600" b="1" i="0" u="none" strike="noStrike" dirty="0">
                          <a:solidFill>
                            <a:schemeClr val="bg1"/>
                          </a:solidFill>
                          <a:effectLst/>
                          <a:latin typeface="Arial" panose="020B0604020202020204" pitchFamily="34" charset="0"/>
                        </a:rPr>
                        <a:t>Sample size</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rgbClr val="1F4E78"/>
                    </a:solidFill>
                  </a:tcPr>
                </a:tc>
                <a:tc>
                  <a:txBody>
                    <a:bodyPr/>
                    <a:lstStyle/>
                    <a:p>
                      <a:pPr algn="ctr" fontAlgn="b"/>
                      <a:r>
                        <a:rPr lang="en-ZA" sz="1600" b="1" i="0" u="none" strike="noStrike" dirty="0">
                          <a:solidFill>
                            <a:srgbClr val="FFFFFF"/>
                          </a:solidFill>
                          <a:effectLst/>
                          <a:latin typeface="Arial" panose="020B0604020202020204" pitchFamily="34" charset="0"/>
                          <a:cs typeface="Arial" panose="020B0604020202020204" pitchFamily="34" charset="0"/>
                        </a:rPr>
                        <a:t>186</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rgbClr val="1F4E78"/>
                    </a:solidFill>
                  </a:tcPr>
                </a:tc>
                <a:tc>
                  <a:txBody>
                    <a:bodyPr/>
                    <a:lstStyle/>
                    <a:p>
                      <a:pPr algn="ctr" fontAlgn="b"/>
                      <a:r>
                        <a:rPr lang="en-ZA" sz="1600" b="1" i="0" u="none" strike="noStrike" dirty="0">
                          <a:solidFill>
                            <a:srgbClr val="FFFFFF"/>
                          </a:solidFill>
                          <a:effectLst/>
                          <a:latin typeface="Arial" panose="020B0604020202020204" pitchFamily="34" charset="0"/>
                          <a:cs typeface="Arial" panose="020B0604020202020204" pitchFamily="34" charset="0"/>
                        </a:rPr>
                        <a:t>123</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rgbClr val="1F4E78"/>
                    </a:solidFill>
                  </a:tcPr>
                </a:tc>
                <a:tc>
                  <a:txBody>
                    <a:bodyPr/>
                    <a:lstStyle/>
                    <a:p>
                      <a:pPr algn="ctr" fontAlgn="b"/>
                      <a:r>
                        <a:rPr lang="en-ZA" sz="1600" b="1" i="0" u="none" strike="noStrike">
                          <a:solidFill>
                            <a:srgbClr val="FFFFFF"/>
                          </a:solidFill>
                          <a:effectLst/>
                          <a:latin typeface="Arial" panose="020B0604020202020204" pitchFamily="34" charset="0"/>
                          <a:cs typeface="Arial" panose="020B0604020202020204" pitchFamily="34" charset="0"/>
                        </a:rPr>
                        <a:t>2 267</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rgbClr val="1F4E78"/>
                    </a:solidFill>
                  </a:tcPr>
                </a:tc>
                <a:tc>
                  <a:txBody>
                    <a:bodyPr/>
                    <a:lstStyle/>
                    <a:p>
                      <a:pPr algn="ctr" fontAlgn="b"/>
                      <a:r>
                        <a:rPr lang="en-ZA" sz="1600" b="1" i="0" u="none" strike="noStrike" dirty="0">
                          <a:solidFill>
                            <a:srgbClr val="FFFFFF"/>
                          </a:solidFill>
                          <a:effectLst/>
                          <a:latin typeface="Arial" panose="020B0604020202020204" pitchFamily="34" charset="0"/>
                          <a:cs typeface="Arial" panose="020B0604020202020204" pitchFamily="34" charset="0"/>
                        </a:rPr>
                        <a:t>821</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rgbClr val="1F4E78"/>
                    </a:solidFill>
                  </a:tcPr>
                </a:tc>
                <a:tc>
                  <a:txBody>
                    <a:bodyPr/>
                    <a:lstStyle/>
                    <a:p>
                      <a:pPr algn="ctr" fontAlgn="b"/>
                      <a:r>
                        <a:rPr lang="en-ZA" sz="1600" b="1" i="0" u="none" strike="noStrike" dirty="0">
                          <a:solidFill>
                            <a:srgbClr val="FFFFFF"/>
                          </a:solidFill>
                          <a:effectLst/>
                          <a:latin typeface="Arial" panose="020B0604020202020204" pitchFamily="34" charset="0"/>
                          <a:cs typeface="Arial" panose="020B0604020202020204" pitchFamily="34" charset="0"/>
                        </a:rPr>
                        <a:t>138</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rgbClr val="1F4E78"/>
                    </a:solidFill>
                  </a:tcPr>
                </a:tc>
                <a:tc>
                  <a:txBody>
                    <a:bodyPr/>
                    <a:lstStyle/>
                    <a:p>
                      <a:pPr algn="ctr" fontAlgn="b"/>
                      <a:r>
                        <a:rPr lang="en-ZA" sz="1600" b="1" i="0" u="none" strike="noStrike" dirty="0">
                          <a:solidFill>
                            <a:srgbClr val="FFFFFF"/>
                          </a:solidFill>
                          <a:effectLst/>
                          <a:latin typeface="Arial" panose="020B0604020202020204" pitchFamily="34" charset="0"/>
                          <a:cs typeface="Arial" panose="020B0604020202020204" pitchFamily="34" charset="0"/>
                        </a:rPr>
                        <a:t>237</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rgbClr val="1F4E78"/>
                    </a:solidFill>
                  </a:tcPr>
                </a:tc>
                <a:tc>
                  <a:txBody>
                    <a:bodyPr/>
                    <a:lstStyle/>
                    <a:p>
                      <a:pPr algn="ctr" fontAlgn="b"/>
                      <a:r>
                        <a:rPr lang="en-ZA" sz="1600" b="1" i="0" u="none" strike="noStrike" dirty="0">
                          <a:solidFill>
                            <a:srgbClr val="FFFFFF"/>
                          </a:solidFill>
                          <a:effectLst/>
                          <a:latin typeface="Arial" panose="020B0604020202020204" pitchFamily="34" charset="0"/>
                          <a:cs typeface="Arial" panose="020B0604020202020204" pitchFamily="34" charset="0"/>
                        </a:rPr>
                        <a:t>218</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rgbClr val="1F4E78"/>
                    </a:solidFill>
                  </a:tcPr>
                </a:tc>
                <a:tc>
                  <a:txBody>
                    <a:bodyPr/>
                    <a:lstStyle/>
                    <a:p>
                      <a:pPr algn="ctr" fontAlgn="b"/>
                      <a:r>
                        <a:rPr lang="en-ZA" sz="1600" b="1" i="0" u="none" strike="noStrike" dirty="0">
                          <a:solidFill>
                            <a:srgbClr val="FFFFFF"/>
                          </a:solidFill>
                          <a:effectLst/>
                          <a:latin typeface="Arial" panose="020B0604020202020204" pitchFamily="34" charset="0"/>
                          <a:cs typeface="Arial" panose="020B0604020202020204" pitchFamily="34" charset="0"/>
                        </a:rPr>
                        <a:t>36</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rgbClr val="1F4E78"/>
                    </a:solidFill>
                  </a:tcPr>
                </a:tc>
                <a:tc>
                  <a:txBody>
                    <a:bodyPr/>
                    <a:lstStyle/>
                    <a:p>
                      <a:pPr algn="ctr" fontAlgn="b"/>
                      <a:r>
                        <a:rPr lang="en-ZA" sz="1600" b="1" i="0" u="none" strike="noStrike" dirty="0">
                          <a:solidFill>
                            <a:srgbClr val="FFFFFF"/>
                          </a:solidFill>
                          <a:effectLst/>
                          <a:latin typeface="Arial" panose="020B0604020202020204" pitchFamily="34" charset="0"/>
                          <a:cs typeface="Arial" panose="020B0604020202020204" pitchFamily="34" charset="0"/>
                        </a:rPr>
                        <a:t>225</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rgbClr val="1F4E78"/>
                    </a:solidFill>
                  </a:tcPr>
                </a:tc>
                <a:tc>
                  <a:txBody>
                    <a:bodyPr/>
                    <a:lstStyle/>
                    <a:p>
                      <a:pPr algn="ctr" fontAlgn="b"/>
                      <a:r>
                        <a:rPr lang="en-ZA" sz="1600" b="1" i="0" u="none" strike="noStrike" dirty="0">
                          <a:solidFill>
                            <a:srgbClr val="FFFFFF"/>
                          </a:solidFill>
                          <a:effectLst/>
                          <a:latin typeface="Arial" panose="020B0604020202020204" pitchFamily="34" charset="0"/>
                          <a:cs typeface="Arial" panose="020B0604020202020204" pitchFamily="34" charset="0"/>
                        </a:rPr>
                        <a:t>4 251</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tx2">
                        <a:lumMod val="75000"/>
                        <a:lumOff val="25000"/>
                      </a:schemeClr>
                    </a:solidFill>
                  </a:tcPr>
                </a:tc>
                <a:extLst>
                  <a:ext uri="{0D108BD9-81ED-4DB2-BD59-A6C34878D82A}">
                    <a16:rowId xmlns:a16="http://schemas.microsoft.com/office/drawing/2014/main" val="2650445970"/>
                  </a:ext>
                </a:extLst>
              </a:tr>
              <a:tr h="774697">
                <a:tc>
                  <a:txBody>
                    <a:bodyPr/>
                    <a:lstStyle/>
                    <a:p>
                      <a:pPr algn="r" fontAlgn="ctr"/>
                      <a:r>
                        <a:rPr lang="en-ZA" sz="1600" b="0" i="1" u="none" strike="noStrike">
                          <a:solidFill>
                            <a:srgbClr val="000000"/>
                          </a:solidFill>
                          <a:effectLst/>
                          <a:latin typeface="Arial" panose="020B0604020202020204" pitchFamily="34" charset="0"/>
                        </a:rPr>
                        <a:t>Ransom demanded</a:t>
                      </a:r>
                    </a:p>
                  </a:txBody>
                  <a:tcPr marL="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0" i="1" u="none" strike="noStrike">
                          <a:solidFill>
                            <a:srgbClr val="000000"/>
                          </a:solidFill>
                          <a:effectLst/>
                          <a:latin typeface="Arial" panose="020B0604020202020204" pitchFamily="34" charset="0"/>
                          <a:cs typeface="Arial" panose="020B0604020202020204" pitchFamily="34" charset="0"/>
                        </a:rPr>
                        <a:t>8</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0" i="1" u="none" strike="noStrike">
                          <a:solidFill>
                            <a:srgbClr val="000000"/>
                          </a:solidFill>
                          <a:effectLst/>
                          <a:latin typeface="Arial" panose="020B0604020202020204" pitchFamily="34" charset="0"/>
                          <a:cs typeface="Arial" panose="020B0604020202020204" pitchFamily="34" charset="0"/>
                        </a:rPr>
                        <a:t>140</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0" i="1" u="none" strike="noStrike">
                          <a:solidFill>
                            <a:srgbClr val="000000"/>
                          </a:solidFill>
                          <a:effectLst/>
                          <a:latin typeface="Arial" panose="020B0604020202020204" pitchFamily="34" charset="0"/>
                          <a:cs typeface="Arial" panose="020B0604020202020204" pitchFamily="34" charset="0"/>
                        </a:rPr>
                        <a:t>48</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0" i="1" u="none" strike="noStrike">
                          <a:solidFill>
                            <a:srgbClr val="000000"/>
                          </a:solidFill>
                          <a:effectLst/>
                          <a:latin typeface="Arial" panose="020B0604020202020204" pitchFamily="34" charset="0"/>
                          <a:cs typeface="Arial" panose="020B0604020202020204" pitchFamily="34" charset="0"/>
                        </a:rPr>
                        <a:t>4</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0" i="1" u="none" strike="noStrike">
                          <a:solidFill>
                            <a:srgbClr val="000000"/>
                          </a:solidFill>
                          <a:effectLst/>
                          <a:latin typeface="Arial" panose="020B0604020202020204" pitchFamily="34" charset="0"/>
                          <a:cs typeface="Arial" panose="020B0604020202020204" pitchFamily="34" charset="0"/>
                        </a:rPr>
                        <a:t>10</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0" i="1" u="none" strike="noStrike">
                          <a:solidFill>
                            <a:srgbClr val="000000"/>
                          </a:solidFill>
                          <a:effectLst/>
                          <a:latin typeface="Arial" panose="020B0604020202020204" pitchFamily="34" charset="0"/>
                          <a:cs typeface="Arial" panose="020B0604020202020204" pitchFamily="34" charset="0"/>
                        </a:rPr>
                        <a:t>10</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0" i="1" u="none" strike="noStrike">
                          <a:solidFill>
                            <a:srgbClr val="000000"/>
                          </a:solidFill>
                          <a:effectLst/>
                          <a:latin typeface="Arial" panose="020B0604020202020204" pitchFamily="34" charset="0"/>
                          <a:cs typeface="Arial" panose="020B0604020202020204" pitchFamily="34" charset="0"/>
                        </a:rPr>
                        <a:t>10</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1" i="1" u="none" strike="noStrike">
                          <a:solidFill>
                            <a:srgbClr val="FFFFFF"/>
                          </a:solidFill>
                          <a:effectLst/>
                          <a:latin typeface="Arial" panose="020B0604020202020204" pitchFamily="34" charset="0"/>
                          <a:cs typeface="Arial" panose="020B0604020202020204" pitchFamily="34" charset="0"/>
                        </a:rPr>
                        <a:t>231</a:t>
                      </a:r>
                    </a:p>
                  </a:txBody>
                  <a:tcPr marL="7620" marR="7620" marT="7620" marB="0" anchor="b">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tx2">
                        <a:lumMod val="75000"/>
                        <a:lumOff val="25000"/>
                      </a:schemeClr>
                    </a:solidFill>
                  </a:tcPr>
                </a:tc>
                <a:extLst>
                  <a:ext uri="{0D108BD9-81ED-4DB2-BD59-A6C34878D82A}">
                    <a16:rowId xmlns:a16="http://schemas.microsoft.com/office/drawing/2014/main" val="2674366352"/>
                  </a:ext>
                </a:extLst>
              </a:tr>
              <a:tr h="831186">
                <a:tc>
                  <a:txBody>
                    <a:bodyPr/>
                    <a:lstStyle/>
                    <a:p>
                      <a:pPr algn="r" fontAlgn="ctr"/>
                      <a:r>
                        <a:rPr lang="en-ZA" sz="1600" b="0" i="1" u="none" strike="noStrike">
                          <a:solidFill>
                            <a:srgbClr val="000000"/>
                          </a:solidFill>
                          <a:effectLst/>
                          <a:latin typeface="Arial" panose="020B0604020202020204" pitchFamily="34" charset="0"/>
                        </a:rPr>
                        <a:t>Extortion</a:t>
                      </a:r>
                    </a:p>
                  </a:txBody>
                  <a:tcPr marL="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0" i="1" u="none" strike="noStrike">
                          <a:solidFill>
                            <a:srgbClr val="000000"/>
                          </a:solidFill>
                          <a:effectLst/>
                          <a:latin typeface="Arial" panose="020B0604020202020204" pitchFamily="34" charset="0"/>
                          <a:cs typeface="Arial" panose="020B0604020202020204" pitchFamily="34" charset="0"/>
                        </a:rPr>
                        <a:t>17</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0" i="1" u="none" strike="noStrike">
                          <a:solidFill>
                            <a:srgbClr val="000000"/>
                          </a:solidFill>
                          <a:effectLst/>
                          <a:latin typeface="Arial" panose="020B0604020202020204" pitchFamily="34" charset="0"/>
                          <a:cs typeface="Arial" panose="020B0604020202020204" pitchFamily="34" charset="0"/>
                        </a:rPr>
                        <a:t>3</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0" i="1" u="none" strike="noStrike">
                          <a:solidFill>
                            <a:srgbClr val="000000"/>
                          </a:solidFill>
                          <a:effectLst/>
                          <a:latin typeface="Arial" panose="020B0604020202020204" pitchFamily="34" charset="0"/>
                          <a:cs typeface="Arial" panose="020B0604020202020204" pitchFamily="34" charset="0"/>
                        </a:rPr>
                        <a:t>2</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1" i="1" u="none" strike="noStrike">
                          <a:solidFill>
                            <a:srgbClr val="FFFFFF"/>
                          </a:solidFill>
                          <a:effectLst/>
                          <a:latin typeface="Arial" panose="020B0604020202020204" pitchFamily="34" charset="0"/>
                          <a:cs typeface="Arial" panose="020B0604020202020204" pitchFamily="34" charset="0"/>
                        </a:rPr>
                        <a:t>24</a:t>
                      </a:r>
                    </a:p>
                  </a:txBody>
                  <a:tcPr marL="7620" marR="7620" marT="7620" marB="0" anchor="b">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tx2">
                        <a:lumMod val="75000"/>
                        <a:lumOff val="25000"/>
                      </a:schemeClr>
                    </a:solidFill>
                  </a:tcPr>
                </a:tc>
                <a:extLst>
                  <a:ext uri="{0D108BD9-81ED-4DB2-BD59-A6C34878D82A}">
                    <a16:rowId xmlns:a16="http://schemas.microsoft.com/office/drawing/2014/main" val="4223080489"/>
                  </a:ext>
                </a:extLst>
              </a:tr>
              <a:tr h="774697">
                <a:tc>
                  <a:txBody>
                    <a:bodyPr/>
                    <a:lstStyle/>
                    <a:p>
                      <a:pPr algn="r" fontAlgn="ctr"/>
                      <a:r>
                        <a:rPr lang="en-ZA" sz="1600" b="0" i="1" u="none" strike="noStrike">
                          <a:solidFill>
                            <a:srgbClr val="000000"/>
                          </a:solidFill>
                          <a:effectLst/>
                          <a:latin typeface="Arial" panose="020B0604020202020204" pitchFamily="34" charset="0"/>
                        </a:rPr>
                        <a:t>Human trafficking</a:t>
                      </a:r>
                    </a:p>
                  </a:txBody>
                  <a:tcPr marL="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0" i="1" u="none" strike="noStrike">
                          <a:solidFill>
                            <a:srgbClr val="000000"/>
                          </a:solidFill>
                          <a:effectLst/>
                          <a:latin typeface="Arial" panose="020B0604020202020204" pitchFamily="34" charset="0"/>
                          <a:cs typeface="Arial" panose="020B0604020202020204" pitchFamily="34" charset="0"/>
                        </a:rPr>
                        <a:t>6</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0" i="1" u="none" strike="noStrike">
                          <a:solidFill>
                            <a:srgbClr val="000000"/>
                          </a:solidFill>
                          <a:effectLst/>
                          <a:latin typeface="Arial" panose="020B0604020202020204" pitchFamily="34" charset="0"/>
                          <a:cs typeface="Arial" panose="020B0604020202020204" pitchFamily="34" charset="0"/>
                        </a:rPr>
                        <a:t>1</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0" i="1" u="none" strike="noStrike">
                          <a:solidFill>
                            <a:srgbClr val="000000"/>
                          </a:solidFill>
                          <a:effectLst/>
                          <a:latin typeface="Arial" panose="020B0604020202020204" pitchFamily="34" charset="0"/>
                          <a:cs typeface="Arial" panose="020B0604020202020204" pitchFamily="34" charset="0"/>
                        </a:rPr>
                        <a:t>0</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0" i="1" u="none" strike="noStrike" dirty="0">
                          <a:solidFill>
                            <a:srgbClr val="000000"/>
                          </a:solidFill>
                          <a:effectLst/>
                          <a:latin typeface="Arial" panose="020B0604020202020204" pitchFamily="34" charset="0"/>
                          <a:cs typeface="Arial" panose="020B0604020202020204" pitchFamily="34" charset="0"/>
                        </a:rPr>
                        <a:t>3</a:t>
                      </a: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b"/>
                      <a:r>
                        <a:rPr lang="en-ZA" sz="1600" b="1" i="1" u="none" strike="noStrike" dirty="0">
                          <a:solidFill>
                            <a:srgbClr val="FFFFFF"/>
                          </a:solidFill>
                          <a:effectLst/>
                          <a:latin typeface="Arial" panose="020B0604020202020204" pitchFamily="34" charset="0"/>
                          <a:cs typeface="Arial" panose="020B0604020202020204" pitchFamily="34" charset="0"/>
                        </a:rPr>
                        <a:t>10</a:t>
                      </a:r>
                    </a:p>
                  </a:txBody>
                  <a:tcPr marL="7620" marR="7620" marT="7620" marB="0" anchor="b">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tx2">
                        <a:lumMod val="75000"/>
                        <a:lumOff val="25000"/>
                      </a:schemeClr>
                    </a:solidFill>
                  </a:tcPr>
                </a:tc>
                <a:extLst>
                  <a:ext uri="{0D108BD9-81ED-4DB2-BD59-A6C34878D82A}">
                    <a16:rowId xmlns:a16="http://schemas.microsoft.com/office/drawing/2014/main" val="1256880023"/>
                  </a:ext>
                </a:extLst>
              </a:tr>
            </a:tbl>
          </a:graphicData>
        </a:graphic>
      </p:graphicFrame>
    </p:spTree>
    <p:extLst>
      <p:ext uri="{BB962C8B-B14F-4D97-AF65-F5344CB8AC3E}">
        <p14:creationId xmlns:p14="http://schemas.microsoft.com/office/powerpoint/2010/main" val="230761018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Kidnapping: RANSOM RELATED</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GB" sz="1600" b="1" dirty="0"/>
              <a:t>April 2026 to June 2026</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79</a:t>
            </a:fld>
            <a:endParaRPr lang="en-ZA" dirty="0"/>
          </a:p>
        </p:txBody>
      </p:sp>
      <p:pic>
        <p:nvPicPr>
          <p:cNvPr id="6" name="Picture 5">
            <a:extLst>
              <a:ext uri="{FF2B5EF4-FFF2-40B4-BE49-F238E27FC236}">
                <a16:creationId xmlns:a16="http://schemas.microsoft.com/office/drawing/2014/main" id="{2C77FD64-136F-2297-6ABD-1A7BCB07BAF7}"/>
              </a:ext>
            </a:extLst>
          </p:cNvPr>
          <p:cNvPicPr>
            <a:picLocks noChangeAspect="1"/>
          </p:cNvPicPr>
          <p:nvPr/>
        </p:nvPicPr>
        <p:blipFill>
          <a:blip r:embed="rId3"/>
          <a:stretch>
            <a:fillRect/>
          </a:stretch>
        </p:blipFill>
        <p:spPr>
          <a:xfrm>
            <a:off x="190500" y="952501"/>
            <a:ext cx="11874500" cy="5550279"/>
          </a:xfrm>
          <a:prstGeom prst="rect">
            <a:avLst/>
          </a:prstGeom>
        </p:spPr>
      </p:pic>
    </p:spTree>
    <p:extLst>
      <p:ext uri="{BB962C8B-B14F-4D97-AF65-F5344CB8AC3E}">
        <p14:creationId xmlns:p14="http://schemas.microsoft.com/office/powerpoint/2010/main" val="2328795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Republic of South Africa</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Crime situation</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8</a:t>
            </a:fld>
            <a:endParaRPr lang="en-ZA" dirty="0"/>
          </a:p>
        </p:txBody>
      </p:sp>
      <p:pic>
        <p:nvPicPr>
          <p:cNvPr id="6" name="Picture 5">
            <a:extLst>
              <a:ext uri="{FF2B5EF4-FFF2-40B4-BE49-F238E27FC236}">
                <a16:creationId xmlns:a16="http://schemas.microsoft.com/office/drawing/2014/main" id="{5EC74846-84CF-567A-7CE8-3254F96C63DC}"/>
              </a:ext>
            </a:extLst>
          </p:cNvPr>
          <p:cNvPicPr>
            <a:picLocks noChangeAspect="1"/>
          </p:cNvPicPr>
          <p:nvPr/>
        </p:nvPicPr>
        <p:blipFill>
          <a:blip r:embed="rId2"/>
          <a:stretch>
            <a:fillRect/>
          </a:stretch>
        </p:blipFill>
        <p:spPr>
          <a:xfrm>
            <a:off x="190500" y="952500"/>
            <a:ext cx="11874500" cy="4842029"/>
          </a:xfrm>
          <a:prstGeom prst="rect">
            <a:avLst/>
          </a:prstGeom>
        </p:spPr>
      </p:pic>
    </p:spTree>
    <p:extLst>
      <p:ext uri="{BB962C8B-B14F-4D97-AF65-F5344CB8AC3E}">
        <p14:creationId xmlns:p14="http://schemas.microsoft.com/office/powerpoint/2010/main" val="417409933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D3512-1B86-8468-30DD-715B0303970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73B32EA-1FE0-529D-23A5-0C4F71D24EA3}"/>
              </a:ext>
            </a:extLst>
          </p:cNvPr>
          <p:cNvSpPr>
            <a:spLocks noGrp="1"/>
          </p:cNvSpPr>
          <p:nvPr>
            <p:ph type="title"/>
          </p:nvPr>
        </p:nvSpPr>
        <p:spPr/>
        <p:txBody>
          <a:bodyPr>
            <a:normAutofit fontScale="90000"/>
          </a:bodyPr>
          <a:lstStyle/>
          <a:p>
            <a:r>
              <a:rPr lang="en-ZA" dirty="0"/>
              <a:t>Extortion: Types of extortion</a:t>
            </a:r>
          </a:p>
        </p:txBody>
      </p:sp>
      <p:sp>
        <p:nvSpPr>
          <p:cNvPr id="4" name="Text Placeholder 3">
            <a:extLst>
              <a:ext uri="{FF2B5EF4-FFF2-40B4-BE49-F238E27FC236}">
                <a16:creationId xmlns:a16="http://schemas.microsoft.com/office/drawing/2014/main" id="{CF3FC598-6645-133E-15B6-ACD93529520B}"/>
              </a:ext>
            </a:extLst>
          </p:cNvPr>
          <p:cNvSpPr>
            <a:spLocks noGrp="1"/>
          </p:cNvSpPr>
          <p:nvPr>
            <p:ph idx="1"/>
          </p:nvPr>
        </p:nvSpPr>
        <p:spPr/>
        <p:txBody>
          <a:bodyPr>
            <a:normAutofit/>
          </a:bodyPr>
          <a:lstStyle/>
          <a:p>
            <a:r>
              <a:rPr lang="en-GB" b="1" dirty="0"/>
              <a:t>April 2026 to June 2026</a:t>
            </a:r>
            <a:endParaRPr lang="en-ZA" b="1" dirty="0"/>
          </a:p>
        </p:txBody>
      </p:sp>
      <p:sp>
        <p:nvSpPr>
          <p:cNvPr id="2" name="Slide Number Placeholder 1">
            <a:extLst>
              <a:ext uri="{FF2B5EF4-FFF2-40B4-BE49-F238E27FC236}">
                <a16:creationId xmlns:a16="http://schemas.microsoft.com/office/drawing/2014/main" id="{9E4D23A0-A1BB-32EB-37BA-A81E4401024D}"/>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80</a:t>
            </a:fld>
            <a:endParaRPr lang="en-ZA" dirty="0"/>
          </a:p>
        </p:txBody>
      </p:sp>
      <p:graphicFrame>
        <p:nvGraphicFramePr>
          <p:cNvPr id="7" name="Table 6">
            <a:extLst>
              <a:ext uri="{FF2B5EF4-FFF2-40B4-BE49-F238E27FC236}">
                <a16:creationId xmlns:a16="http://schemas.microsoft.com/office/drawing/2014/main" id="{63836B8A-49A7-B0C1-2C56-974A84C92C7C}"/>
              </a:ext>
            </a:extLst>
          </p:cNvPr>
          <p:cNvGraphicFramePr>
            <a:graphicFrameLocks noGrp="1"/>
          </p:cNvGraphicFramePr>
          <p:nvPr/>
        </p:nvGraphicFramePr>
        <p:xfrm>
          <a:off x="168676" y="881452"/>
          <a:ext cx="11767960" cy="5520931"/>
        </p:xfrm>
        <a:graphic>
          <a:graphicData uri="http://schemas.openxmlformats.org/drawingml/2006/table">
            <a:tbl>
              <a:tblPr/>
              <a:tblGrid>
                <a:gridCol w="1450574">
                  <a:extLst>
                    <a:ext uri="{9D8B030D-6E8A-4147-A177-3AD203B41FA5}">
                      <a16:colId xmlns:a16="http://schemas.microsoft.com/office/drawing/2014/main" val="2513536446"/>
                    </a:ext>
                  </a:extLst>
                </a:gridCol>
                <a:gridCol w="5036733">
                  <a:extLst>
                    <a:ext uri="{9D8B030D-6E8A-4147-A177-3AD203B41FA5}">
                      <a16:colId xmlns:a16="http://schemas.microsoft.com/office/drawing/2014/main" val="2654061188"/>
                    </a:ext>
                  </a:extLst>
                </a:gridCol>
                <a:gridCol w="524283">
                  <a:extLst>
                    <a:ext uri="{9D8B030D-6E8A-4147-A177-3AD203B41FA5}">
                      <a16:colId xmlns:a16="http://schemas.microsoft.com/office/drawing/2014/main" val="3360945925"/>
                    </a:ext>
                  </a:extLst>
                </a:gridCol>
                <a:gridCol w="524283">
                  <a:extLst>
                    <a:ext uri="{9D8B030D-6E8A-4147-A177-3AD203B41FA5}">
                      <a16:colId xmlns:a16="http://schemas.microsoft.com/office/drawing/2014/main" val="16938009"/>
                    </a:ext>
                  </a:extLst>
                </a:gridCol>
                <a:gridCol w="524283">
                  <a:extLst>
                    <a:ext uri="{9D8B030D-6E8A-4147-A177-3AD203B41FA5}">
                      <a16:colId xmlns:a16="http://schemas.microsoft.com/office/drawing/2014/main" val="4258058059"/>
                    </a:ext>
                  </a:extLst>
                </a:gridCol>
                <a:gridCol w="524283">
                  <a:extLst>
                    <a:ext uri="{9D8B030D-6E8A-4147-A177-3AD203B41FA5}">
                      <a16:colId xmlns:a16="http://schemas.microsoft.com/office/drawing/2014/main" val="1747620590"/>
                    </a:ext>
                  </a:extLst>
                </a:gridCol>
                <a:gridCol w="524283">
                  <a:extLst>
                    <a:ext uri="{9D8B030D-6E8A-4147-A177-3AD203B41FA5}">
                      <a16:colId xmlns:a16="http://schemas.microsoft.com/office/drawing/2014/main" val="2647890980"/>
                    </a:ext>
                  </a:extLst>
                </a:gridCol>
                <a:gridCol w="524283">
                  <a:extLst>
                    <a:ext uri="{9D8B030D-6E8A-4147-A177-3AD203B41FA5}">
                      <a16:colId xmlns:a16="http://schemas.microsoft.com/office/drawing/2014/main" val="480547564"/>
                    </a:ext>
                  </a:extLst>
                </a:gridCol>
                <a:gridCol w="524283">
                  <a:extLst>
                    <a:ext uri="{9D8B030D-6E8A-4147-A177-3AD203B41FA5}">
                      <a16:colId xmlns:a16="http://schemas.microsoft.com/office/drawing/2014/main" val="1867852059"/>
                    </a:ext>
                  </a:extLst>
                </a:gridCol>
                <a:gridCol w="524283">
                  <a:extLst>
                    <a:ext uri="{9D8B030D-6E8A-4147-A177-3AD203B41FA5}">
                      <a16:colId xmlns:a16="http://schemas.microsoft.com/office/drawing/2014/main" val="3249596653"/>
                    </a:ext>
                  </a:extLst>
                </a:gridCol>
                <a:gridCol w="524283">
                  <a:extLst>
                    <a:ext uri="{9D8B030D-6E8A-4147-A177-3AD203B41FA5}">
                      <a16:colId xmlns:a16="http://schemas.microsoft.com/office/drawing/2014/main" val="2535440134"/>
                    </a:ext>
                  </a:extLst>
                </a:gridCol>
                <a:gridCol w="562106">
                  <a:extLst>
                    <a:ext uri="{9D8B030D-6E8A-4147-A177-3AD203B41FA5}">
                      <a16:colId xmlns:a16="http://schemas.microsoft.com/office/drawing/2014/main" val="2039957553"/>
                    </a:ext>
                  </a:extLst>
                </a:gridCol>
              </a:tblGrid>
              <a:tr h="181704">
                <a:tc>
                  <a:txBody>
                    <a:bodyPr/>
                    <a:lstStyle/>
                    <a:p>
                      <a:pPr algn="ctr" fontAlgn="b">
                        <a:buNone/>
                      </a:pPr>
                      <a:r>
                        <a:rPr lang="en-ZA" sz="1200" b="1" i="0" u="none" strike="noStrike" kern="1200" dirty="0">
                          <a:solidFill>
                            <a:srgbClr val="000000"/>
                          </a:solidFill>
                          <a:effectLst/>
                          <a:latin typeface="Arial" panose="020B0604020202020204" pitchFamily="34" charset="0"/>
                          <a:ea typeface="+mn-ea"/>
                          <a:cs typeface="+mn-cs"/>
                        </a:rPr>
                        <a:t>Type of extortion</a:t>
                      </a:r>
                    </a:p>
                  </a:txBody>
                  <a:tcPr marL="4051" marR="72000" marT="40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ZA" sz="1200" b="1" i="0" u="none" strike="noStrike" kern="1200" dirty="0">
                          <a:solidFill>
                            <a:srgbClr val="000000"/>
                          </a:solidFill>
                          <a:effectLst/>
                          <a:latin typeface="Arial" panose="020B0604020202020204" pitchFamily="34" charset="0"/>
                          <a:ea typeface="+mn-ea"/>
                          <a:cs typeface="+mn-cs"/>
                        </a:rPr>
                        <a:t>Modus operandi/ Method</a:t>
                      </a:r>
                    </a:p>
                  </a:txBody>
                  <a:tcPr marL="4051" marR="72000" marT="40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ZA" sz="1400" b="1" i="0" u="none" strike="noStrike" kern="1200" dirty="0">
                          <a:solidFill>
                            <a:srgbClr val="000000"/>
                          </a:solidFill>
                          <a:effectLst/>
                          <a:latin typeface="Arial" panose="020B0604020202020204" pitchFamily="34" charset="0"/>
                          <a:ea typeface="+mn-ea"/>
                          <a:cs typeface="+mn-cs"/>
                        </a:rPr>
                        <a:t>EC</a:t>
                      </a:r>
                    </a:p>
                  </a:txBody>
                  <a:tcPr marL="4051" marR="72000" marT="40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ZA" sz="1400" b="1" i="0" u="none" strike="noStrike" kern="1200" dirty="0">
                          <a:solidFill>
                            <a:srgbClr val="000000"/>
                          </a:solidFill>
                          <a:effectLst/>
                          <a:latin typeface="Arial" panose="020B0604020202020204" pitchFamily="34" charset="0"/>
                          <a:ea typeface="+mn-ea"/>
                          <a:cs typeface="+mn-cs"/>
                        </a:rPr>
                        <a:t>FS</a:t>
                      </a:r>
                    </a:p>
                  </a:txBody>
                  <a:tcPr marL="4051" marR="72000" marT="40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ZA" sz="1400" b="1" i="0" u="none" strike="noStrike" kern="1200" dirty="0">
                          <a:solidFill>
                            <a:srgbClr val="000000"/>
                          </a:solidFill>
                          <a:effectLst/>
                          <a:latin typeface="Arial" panose="020B0604020202020204" pitchFamily="34" charset="0"/>
                          <a:ea typeface="+mn-ea"/>
                          <a:cs typeface="+mn-cs"/>
                        </a:rPr>
                        <a:t>GP</a:t>
                      </a:r>
                    </a:p>
                  </a:txBody>
                  <a:tcPr marL="4051" marR="72000" marT="40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ZA" sz="1400" b="1" i="0" u="none" strike="noStrike" kern="1200" dirty="0">
                          <a:solidFill>
                            <a:srgbClr val="000000"/>
                          </a:solidFill>
                          <a:effectLst/>
                          <a:latin typeface="Arial" panose="020B0604020202020204" pitchFamily="34" charset="0"/>
                          <a:ea typeface="+mn-ea"/>
                          <a:cs typeface="+mn-cs"/>
                        </a:rPr>
                        <a:t>KZN</a:t>
                      </a:r>
                    </a:p>
                  </a:txBody>
                  <a:tcPr marL="4051" marR="72000" marT="40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ZA" sz="1400" b="1" i="0" u="none" strike="noStrike" kern="1200" dirty="0">
                          <a:solidFill>
                            <a:srgbClr val="000000"/>
                          </a:solidFill>
                          <a:effectLst/>
                          <a:latin typeface="Arial" panose="020B0604020202020204" pitchFamily="34" charset="0"/>
                          <a:ea typeface="+mn-ea"/>
                          <a:cs typeface="+mn-cs"/>
                        </a:rPr>
                        <a:t>LP</a:t>
                      </a:r>
                    </a:p>
                  </a:txBody>
                  <a:tcPr marL="4051" marR="72000" marT="40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ZA" sz="1400" b="1" i="0" u="none" strike="noStrike" kern="1200" dirty="0">
                          <a:solidFill>
                            <a:srgbClr val="000000"/>
                          </a:solidFill>
                          <a:effectLst/>
                          <a:latin typeface="Arial" panose="020B0604020202020204" pitchFamily="34" charset="0"/>
                          <a:ea typeface="+mn-ea"/>
                          <a:cs typeface="+mn-cs"/>
                        </a:rPr>
                        <a:t>MP</a:t>
                      </a:r>
                    </a:p>
                  </a:txBody>
                  <a:tcPr marL="4051" marR="72000" marT="40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ZA" sz="1400" b="1" i="0" u="none" strike="noStrike" kern="1200" dirty="0">
                          <a:solidFill>
                            <a:srgbClr val="000000"/>
                          </a:solidFill>
                          <a:effectLst/>
                          <a:latin typeface="Arial" panose="020B0604020202020204" pitchFamily="34" charset="0"/>
                          <a:ea typeface="+mn-ea"/>
                          <a:cs typeface="+mn-cs"/>
                        </a:rPr>
                        <a:t>NW</a:t>
                      </a:r>
                    </a:p>
                  </a:txBody>
                  <a:tcPr marL="4051" marR="72000" marT="40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ZA" sz="1400" b="1" i="0" u="none" strike="noStrike" kern="1200" dirty="0">
                          <a:solidFill>
                            <a:srgbClr val="000000"/>
                          </a:solidFill>
                          <a:effectLst/>
                          <a:latin typeface="Arial" panose="020B0604020202020204" pitchFamily="34" charset="0"/>
                          <a:ea typeface="+mn-ea"/>
                          <a:cs typeface="+mn-cs"/>
                        </a:rPr>
                        <a:t>NC</a:t>
                      </a:r>
                    </a:p>
                  </a:txBody>
                  <a:tcPr marL="4051" marR="72000" marT="40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ZA" sz="1400" b="1" i="0" u="none" strike="noStrike" kern="1200" dirty="0">
                          <a:solidFill>
                            <a:srgbClr val="000000"/>
                          </a:solidFill>
                          <a:effectLst/>
                          <a:latin typeface="Arial" panose="020B0604020202020204" pitchFamily="34" charset="0"/>
                          <a:ea typeface="+mn-ea"/>
                          <a:cs typeface="+mn-cs"/>
                        </a:rPr>
                        <a:t>WC</a:t>
                      </a:r>
                    </a:p>
                  </a:txBody>
                  <a:tcPr marL="4051" marR="72000" marT="40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ZA" sz="1400" b="1" i="0" u="none" strike="noStrike" kern="1200" dirty="0">
                          <a:solidFill>
                            <a:srgbClr val="000000"/>
                          </a:solidFill>
                          <a:effectLst/>
                          <a:latin typeface="Arial" panose="020B0604020202020204" pitchFamily="34" charset="0"/>
                          <a:ea typeface="+mn-ea"/>
                          <a:cs typeface="+mn-cs"/>
                        </a:rPr>
                        <a:t>RSA</a:t>
                      </a:r>
                    </a:p>
                  </a:txBody>
                  <a:tcPr marL="4051" marR="72000" marT="40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4534325"/>
                  </a:ext>
                </a:extLst>
              </a:tr>
              <a:tr h="159213">
                <a:tc rowSpan="8">
                  <a:txBody>
                    <a:bodyPr/>
                    <a:lstStyle/>
                    <a:p>
                      <a:pPr algn="ctr" fontAlgn="ctr">
                        <a:buNone/>
                      </a:pPr>
                      <a:r>
                        <a:rPr lang="en-ZA" sz="1200" b="1" i="1" u="none" strike="noStrike" dirty="0">
                          <a:solidFill>
                            <a:srgbClr val="000000"/>
                          </a:solidFill>
                          <a:effectLst/>
                          <a:latin typeface="Arial" panose="020B0604020202020204" pitchFamily="34" charset="0"/>
                        </a:rPr>
                        <a:t>Financial extortion</a:t>
                      </a:r>
                    </a:p>
                  </a:txBody>
                  <a:tcPr marL="4051" marR="72000" marT="4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ZA" sz="1200" b="0" i="1" u="none" strike="noStrike" dirty="0">
                          <a:solidFill>
                            <a:srgbClr val="000000"/>
                          </a:solidFill>
                          <a:effectLst/>
                          <a:latin typeface="Calibri" panose="020F0502020204030204" pitchFamily="34" charset="0"/>
                        </a:rPr>
                        <a:t>Ransom demanded</a:t>
                      </a:r>
                      <a:endParaRPr lang="en-ZA" sz="1200" b="1" i="1" u="none" strike="noStrike" dirty="0">
                        <a:solidFill>
                          <a:srgbClr val="000000"/>
                        </a:solidFill>
                        <a:effectLst/>
                        <a:latin typeface="Arial" panose="020B0604020202020204" pitchFamily="34" charset="0"/>
                      </a:endParaRPr>
                    </a:p>
                  </a:txBody>
                  <a:tcPr marL="7620" marR="7200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dirty="0">
                          <a:solidFill>
                            <a:srgbClr val="000000"/>
                          </a:solidFill>
                          <a:effectLst/>
                          <a:latin typeface="Calibri" panose="020F0502020204030204" pitchFamily="34" charset="0"/>
                        </a:rPr>
                        <a:t>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45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10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1" u="none" strike="noStrike" dirty="0">
                          <a:solidFill>
                            <a:srgbClr val="FFFFFF"/>
                          </a:solidFill>
                          <a:effectLst/>
                          <a:latin typeface="Calibri" panose="020F0502020204030204" pitchFamily="34" charset="0"/>
                        </a:rPr>
                        <a:t>73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extLst>
                  <a:ext uri="{0D108BD9-81ED-4DB2-BD59-A6C34878D82A}">
                    <a16:rowId xmlns:a16="http://schemas.microsoft.com/office/drawing/2014/main" val="1391018172"/>
                  </a:ext>
                </a:extLst>
              </a:tr>
              <a:tr h="159213">
                <a:tc vMerge="1">
                  <a:txBody>
                    <a:bodyPr/>
                    <a:lstStyle/>
                    <a:p>
                      <a:endParaRPr lang="en-ZA"/>
                    </a:p>
                  </a:txBody>
                  <a:tcPr/>
                </a:tc>
                <a:tc>
                  <a:txBody>
                    <a:bodyPr/>
                    <a:lstStyle/>
                    <a:p>
                      <a:pPr algn="r"/>
                      <a:r>
                        <a:rPr lang="en-GB" sz="1200" b="0" i="1" u="none" strike="noStrike" dirty="0">
                          <a:solidFill>
                            <a:srgbClr val="000000"/>
                          </a:solidFill>
                          <a:effectLst/>
                          <a:latin typeface="Calibri" panose="020F0502020204030204" pitchFamily="34" charset="0"/>
                        </a:rPr>
                        <a:t>Misuse of power (e.g. corruption related)</a:t>
                      </a:r>
                      <a:endParaRPr lang="en-ZA" dirty="0"/>
                    </a:p>
                  </a:txBody>
                  <a:tcPr marL="7620" marR="7200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dirty="0">
                          <a:solidFill>
                            <a:srgbClr val="000000"/>
                          </a:solidFill>
                          <a:effectLst/>
                          <a:latin typeface="Calibri" panose="020F0502020204030204" pitchFamily="34" charset="0"/>
                        </a:rPr>
                        <a:t>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36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11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1" u="none" strike="noStrike">
                          <a:solidFill>
                            <a:srgbClr val="FFFFFF"/>
                          </a:solidFill>
                          <a:effectLst/>
                          <a:latin typeface="Calibri" panose="020F0502020204030204" pitchFamily="34" charset="0"/>
                        </a:rPr>
                        <a:t>67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extLst>
                  <a:ext uri="{0D108BD9-81ED-4DB2-BD59-A6C34878D82A}">
                    <a16:rowId xmlns:a16="http://schemas.microsoft.com/office/drawing/2014/main" val="2069363116"/>
                  </a:ext>
                </a:extLst>
              </a:tr>
              <a:tr h="159213">
                <a:tc vMerge="1">
                  <a:txBody>
                    <a:bodyPr/>
                    <a:lstStyle/>
                    <a:p>
                      <a:endParaRPr lang="en-ZA"/>
                    </a:p>
                  </a:txBody>
                  <a:tcPr/>
                </a:tc>
                <a:tc>
                  <a:txBody>
                    <a:bodyPr/>
                    <a:lstStyle/>
                    <a:p>
                      <a:pPr algn="r"/>
                      <a:r>
                        <a:rPr lang="en-ZA" sz="1200" b="0" i="1" u="none" strike="noStrike" dirty="0">
                          <a:solidFill>
                            <a:srgbClr val="000000"/>
                          </a:solidFill>
                          <a:effectLst/>
                          <a:latin typeface="Calibri" panose="020F0502020204030204" pitchFamily="34" charset="0"/>
                        </a:rPr>
                        <a:t>Hit/assassination-related</a:t>
                      </a:r>
                      <a:endParaRPr lang="en-ZA" dirty="0"/>
                    </a:p>
                  </a:txBody>
                  <a:tcPr marL="7620" marR="7200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dirty="0">
                          <a:solidFill>
                            <a:srgbClr val="000000"/>
                          </a:solidFill>
                          <a:effectLst/>
                          <a:latin typeface="Calibri" panose="020F0502020204030204" pitchFamily="34" charset="0"/>
                        </a:rPr>
                        <a:t>11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28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1" u="none" strike="noStrike">
                          <a:solidFill>
                            <a:srgbClr val="FFFFFF"/>
                          </a:solidFill>
                          <a:effectLst/>
                          <a:latin typeface="Calibri" panose="020F0502020204030204" pitchFamily="34" charset="0"/>
                        </a:rPr>
                        <a:t>64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extLst>
                  <a:ext uri="{0D108BD9-81ED-4DB2-BD59-A6C34878D82A}">
                    <a16:rowId xmlns:a16="http://schemas.microsoft.com/office/drawing/2014/main" val="4271744986"/>
                  </a:ext>
                </a:extLst>
              </a:tr>
              <a:tr h="159213">
                <a:tc vMerge="1">
                  <a:txBody>
                    <a:bodyPr/>
                    <a:lstStyle/>
                    <a:p>
                      <a:endParaRPr lang="en-ZA"/>
                    </a:p>
                  </a:txBody>
                  <a:tcPr/>
                </a:tc>
                <a:tc>
                  <a:txBody>
                    <a:bodyPr/>
                    <a:lstStyle/>
                    <a:p>
                      <a:pPr algn="r"/>
                      <a:r>
                        <a:rPr lang="en-GB" sz="1200" b="0" i="1" u="none" strike="noStrike" dirty="0">
                          <a:solidFill>
                            <a:srgbClr val="000000"/>
                          </a:solidFill>
                          <a:effectLst/>
                          <a:latin typeface="Calibri" panose="020F0502020204030204" pitchFamily="34" charset="0"/>
                        </a:rPr>
                        <a:t>Threaten to harm victim or others (family, friends, etc.)</a:t>
                      </a:r>
                      <a:endParaRPr lang="en-ZA" dirty="0"/>
                    </a:p>
                  </a:txBody>
                  <a:tcPr marL="7620" marR="7200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dirty="0">
                          <a:solidFill>
                            <a:srgbClr val="000000"/>
                          </a:solidFill>
                          <a:effectLst/>
                          <a:latin typeface="Calibri" panose="020F0502020204030204" pitchFamily="34" charset="0"/>
                        </a:rPr>
                        <a:t>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21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13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1" u="none" strike="noStrike">
                          <a:solidFill>
                            <a:srgbClr val="FFFFFF"/>
                          </a:solidFill>
                          <a:effectLst/>
                          <a:latin typeface="Calibri" panose="020F0502020204030204" pitchFamily="34" charset="0"/>
                        </a:rPr>
                        <a:t>56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extLst>
                  <a:ext uri="{0D108BD9-81ED-4DB2-BD59-A6C34878D82A}">
                    <a16:rowId xmlns:a16="http://schemas.microsoft.com/office/drawing/2014/main" val="3378274334"/>
                  </a:ext>
                </a:extLst>
              </a:tr>
              <a:tr h="159213">
                <a:tc vMerge="1">
                  <a:txBody>
                    <a:bodyPr/>
                    <a:lstStyle/>
                    <a:p>
                      <a:endParaRPr lang="en-ZA"/>
                    </a:p>
                  </a:txBody>
                  <a:tcPr/>
                </a:tc>
                <a:tc>
                  <a:txBody>
                    <a:bodyPr/>
                    <a:lstStyle/>
                    <a:p>
                      <a:pPr algn="r"/>
                      <a:r>
                        <a:rPr lang="en-GB" sz="1200" b="0" i="1" u="none" strike="noStrike" dirty="0">
                          <a:solidFill>
                            <a:srgbClr val="000000"/>
                          </a:solidFill>
                          <a:effectLst/>
                          <a:latin typeface="Calibri" panose="020F0502020204030204" pitchFamily="34" charset="0"/>
                        </a:rPr>
                        <a:t>Threaten to damage/ take/ keep victim's property</a:t>
                      </a:r>
                      <a:endParaRPr lang="en-ZA" dirty="0"/>
                    </a:p>
                  </a:txBody>
                  <a:tcPr marL="7620" marR="7200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dirty="0">
                          <a:solidFill>
                            <a:srgbClr val="000000"/>
                          </a:solidFill>
                          <a:effectLst/>
                          <a:latin typeface="Calibri" panose="020F0502020204030204" pitchFamily="34" charset="0"/>
                        </a:rPr>
                        <a:t>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1" u="none" strike="noStrike">
                          <a:solidFill>
                            <a:srgbClr val="FFFFFF"/>
                          </a:solidFill>
                          <a:effectLst/>
                          <a:latin typeface="Calibri" panose="020F0502020204030204" pitchFamily="34" charset="0"/>
                        </a:rPr>
                        <a:t>19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extLst>
                  <a:ext uri="{0D108BD9-81ED-4DB2-BD59-A6C34878D82A}">
                    <a16:rowId xmlns:a16="http://schemas.microsoft.com/office/drawing/2014/main" val="2449327235"/>
                  </a:ext>
                </a:extLst>
              </a:tr>
              <a:tr h="159213">
                <a:tc vMerge="1">
                  <a:txBody>
                    <a:bodyPr/>
                    <a:lstStyle/>
                    <a:p>
                      <a:endParaRPr lang="en-ZA"/>
                    </a:p>
                  </a:txBody>
                  <a:tcPr/>
                </a:tc>
                <a:tc>
                  <a:txBody>
                    <a:bodyPr/>
                    <a:lstStyle/>
                    <a:p>
                      <a:pPr algn="r"/>
                      <a:r>
                        <a:rPr lang="en-ZA" sz="1200" b="0" i="1" u="none" strike="noStrike" dirty="0">
                          <a:solidFill>
                            <a:srgbClr val="000000"/>
                          </a:solidFill>
                          <a:effectLst/>
                          <a:latin typeface="Calibri" panose="020F0502020204030204" pitchFamily="34" charset="0"/>
                        </a:rPr>
                        <a:t>Civil dispute related (e.g. eviction, damage claims, etc.)</a:t>
                      </a:r>
                      <a:endParaRPr lang="en-ZA" dirty="0"/>
                    </a:p>
                  </a:txBody>
                  <a:tcPr marL="7620" marR="7200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1" u="none" strike="noStrike">
                          <a:solidFill>
                            <a:srgbClr val="FFFFFF"/>
                          </a:solidFill>
                          <a:effectLst/>
                          <a:latin typeface="Calibri" panose="020F0502020204030204" pitchFamily="34" charset="0"/>
                        </a:rPr>
                        <a:t>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extLst>
                  <a:ext uri="{0D108BD9-81ED-4DB2-BD59-A6C34878D82A}">
                    <a16:rowId xmlns:a16="http://schemas.microsoft.com/office/drawing/2014/main" val="2321852829"/>
                  </a:ext>
                </a:extLst>
              </a:tr>
              <a:tr h="312058">
                <a:tc vMerge="1">
                  <a:txBody>
                    <a:bodyPr/>
                    <a:lstStyle/>
                    <a:p>
                      <a:endParaRPr lang="en-ZA"/>
                    </a:p>
                  </a:txBody>
                  <a:tcPr/>
                </a:tc>
                <a:tc>
                  <a:txBody>
                    <a:bodyPr/>
                    <a:lstStyle/>
                    <a:p>
                      <a:pPr algn="r"/>
                      <a:r>
                        <a:rPr lang="en-GB" sz="1200" b="0" i="1" u="none" strike="noStrike" dirty="0">
                          <a:solidFill>
                            <a:srgbClr val="000000"/>
                          </a:solidFill>
                          <a:effectLst/>
                          <a:latin typeface="Calibri" panose="020F0502020204030204" pitchFamily="34" charset="0"/>
                        </a:rPr>
                        <a:t>Disrupting operations/intimidating workers/ demanding contracts or employment (excluding construction)</a:t>
                      </a:r>
                      <a:endParaRPr lang="en-ZA" dirty="0"/>
                    </a:p>
                  </a:txBody>
                  <a:tcPr marL="7620" marR="7200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1" u="none" strike="noStrike">
                          <a:solidFill>
                            <a:srgbClr val="FFFFFF"/>
                          </a:solidFill>
                          <a:effectLst/>
                          <a:latin typeface="Calibri" panose="020F0502020204030204" pitchFamily="34" charset="0"/>
                        </a:rPr>
                        <a:t>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extLst>
                  <a:ext uri="{0D108BD9-81ED-4DB2-BD59-A6C34878D82A}">
                    <a16:rowId xmlns:a16="http://schemas.microsoft.com/office/drawing/2014/main" val="2660592495"/>
                  </a:ext>
                </a:extLst>
              </a:tr>
              <a:tr h="159213">
                <a:tc vMerge="1">
                  <a:txBody>
                    <a:bodyPr/>
                    <a:lstStyle/>
                    <a:p>
                      <a:endParaRPr lang="en-ZA"/>
                    </a:p>
                  </a:txBody>
                  <a:tcPr/>
                </a:tc>
                <a:tc>
                  <a:txBody>
                    <a:bodyPr/>
                    <a:lstStyle/>
                    <a:p>
                      <a:pPr algn="r"/>
                      <a:r>
                        <a:rPr lang="en-GB" sz="1200" b="0" i="1" u="none" strike="noStrike" dirty="0">
                          <a:solidFill>
                            <a:srgbClr val="000000"/>
                          </a:solidFill>
                          <a:effectLst/>
                          <a:latin typeface="Calibri" panose="020F0502020204030204" pitchFamily="34" charset="0"/>
                        </a:rPr>
                        <a:t>Labour dispute/Protest related (excluding protection rackets)</a:t>
                      </a:r>
                      <a:endParaRPr lang="en-ZA" dirty="0"/>
                    </a:p>
                  </a:txBody>
                  <a:tcPr marL="7620" marR="7200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1" u="none" strike="noStrike" dirty="0">
                          <a:solidFill>
                            <a:srgbClr val="FFFFFF"/>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extLst>
                  <a:ext uri="{0D108BD9-81ED-4DB2-BD59-A6C34878D82A}">
                    <a16:rowId xmlns:a16="http://schemas.microsoft.com/office/drawing/2014/main" val="2093211047"/>
                  </a:ext>
                </a:extLst>
              </a:tr>
              <a:tr h="159213">
                <a:tc gridSpan="2">
                  <a:txBody>
                    <a:bodyPr/>
                    <a:lstStyle/>
                    <a:p>
                      <a:pPr algn="r" fontAlgn="b">
                        <a:buNone/>
                      </a:pPr>
                      <a:r>
                        <a:rPr lang="en-ZA" sz="1200" b="1" i="0" u="none" strike="noStrike" kern="1200" dirty="0">
                          <a:solidFill>
                            <a:schemeClr val="bg1"/>
                          </a:solidFill>
                          <a:effectLst/>
                          <a:latin typeface="Arial" panose="020B0604020202020204" pitchFamily="34" charset="0"/>
                          <a:ea typeface="+mn-ea"/>
                          <a:cs typeface="+mn-cs"/>
                        </a:rPr>
                        <a:t> Total</a:t>
                      </a:r>
                    </a:p>
                  </a:txBody>
                  <a:tcPr marL="4051" marR="72000" marT="40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hMerge="1">
                  <a:txBody>
                    <a:bodyPr/>
                    <a:lstStyle/>
                    <a:p>
                      <a:endParaRPr lang="en-ZA"/>
                    </a:p>
                  </a:txBody>
                  <a:tcPr/>
                </a:tc>
                <a:tc>
                  <a:txBody>
                    <a:bodyPr/>
                    <a:lstStyle/>
                    <a:p>
                      <a:pPr algn="ctr" fontAlgn="b"/>
                      <a:r>
                        <a:rPr lang="en-ZA" sz="1200" b="1" i="0" u="none" strike="noStrike">
                          <a:solidFill>
                            <a:srgbClr val="FFFFFF"/>
                          </a:solidFill>
                          <a:effectLst/>
                          <a:latin typeface="Calibri" panose="020F0502020204030204" pitchFamily="34" charset="0"/>
                        </a:rPr>
                        <a:t>25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141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39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12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10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12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38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1" u="none" strike="noStrike" dirty="0">
                          <a:solidFill>
                            <a:srgbClr val="FFFFFF"/>
                          </a:solidFill>
                          <a:effectLst/>
                          <a:latin typeface="Calibri" panose="020F0502020204030204" pitchFamily="34" charset="0"/>
                        </a:rPr>
                        <a:t>291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extLst>
                  <a:ext uri="{0D108BD9-81ED-4DB2-BD59-A6C34878D82A}">
                    <a16:rowId xmlns:a16="http://schemas.microsoft.com/office/drawing/2014/main" val="3421624606"/>
                  </a:ext>
                </a:extLst>
              </a:tr>
              <a:tr h="159213">
                <a:tc rowSpan="5">
                  <a:txBody>
                    <a:bodyPr/>
                    <a:lstStyle/>
                    <a:p>
                      <a:pPr algn="ctr" fontAlgn="ctr">
                        <a:buNone/>
                      </a:pPr>
                      <a:r>
                        <a:rPr lang="en-ZA" sz="1200" b="1" i="1" u="none" strike="noStrike" dirty="0">
                          <a:solidFill>
                            <a:srgbClr val="000000"/>
                          </a:solidFill>
                          <a:effectLst/>
                          <a:latin typeface="Arial" panose="020B0604020202020204" pitchFamily="34" charset="0"/>
                        </a:rPr>
                        <a:t>Protection rackets (including construction mafia/ business/ taxi/ mining etc.)</a:t>
                      </a:r>
                    </a:p>
                  </a:txBody>
                  <a:tcPr marL="4051" marR="72000" marT="4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ZA" sz="1200" b="0" i="0" u="none" strike="noStrike" dirty="0">
                          <a:solidFill>
                            <a:srgbClr val="000000"/>
                          </a:solidFill>
                          <a:effectLst/>
                          <a:latin typeface="Calibri" panose="020F0502020204030204" pitchFamily="34" charset="0"/>
                        </a:rPr>
                        <a:t>Protection fee was demanded</a:t>
                      </a:r>
                      <a:endParaRPr lang="en-ZA" sz="1200" b="1" i="1" u="none" strike="noStrike" dirty="0">
                        <a:solidFill>
                          <a:srgbClr val="000000"/>
                        </a:solidFill>
                        <a:effectLst/>
                        <a:latin typeface="Arial" panose="020B0604020202020204" pitchFamily="34" charset="0"/>
                      </a:endParaRPr>
                    </a:p>
                  </a:txBody>
                  <a:tcPr marL="7620" marR="7200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11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46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1" u="none" strike="noStrike">
                          <a:solidFill>
                            <a:srgbClr val="FFFFFF"/>
                          </a:solidFill>
                          <a:effectLst/>
                          <a:latin typeface="Calibri" panose="020F0502020204030204" pitchFamily="34" charset="0"/>
                        </a:rPr>
                        <a:t>85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extLst>
                  <a:ext uri="{0D108BD9-81ED-4DB2-BD59-A6C34878D82A}">
                    <a16:rowId xmlns:a16="http://schemas.microsoft.com/office/drawing/2014/main" val="2814632088"/>
                  </a:ext>
                </a:extLst>
              </a:tr>
              <a:tr h="184351">
                <a:tc vMerge="1">
                  <a:txBody>
                    <a:bodyPr/>
                    <a:lstStyle/>
                    <a:p>
                      <a:endParaRPr lang="en-ZA"/>
                    </a:p>
                  </a:txBody>
                  <a:tcPr/>
                </a:tc>
                <a:tc>
                  <a:txBody>
                    <a:bodyPr/>
                    <a:lstStyle/>
                    <a:p>
                      <a:pPr algn="r"/>
                      <a:r>
                        <a:rPr lang="en-GB" sz="1200" b="0" i="0" u="none" strike="noStrike" dirty="0">
                          <a:solidFill>
                            <a:srgbClr val="000000"/>
                          </a:solidFill>
                          <a:effectLst/>
                          <a:latin typeface="Calibri" panose="020F0502020204030204" pitchFamily="34" charset="0"/>
                        </a:rPr>
                        <a:t>Taxi-related (Demand fee/"fine" from motorists for transporting passengers)</a:t>
                      </a:r>
                      <a:endParaRPr lang="en-ZA" dirty="0"/>
                    </a:p>
                  </a:txBody>
                  <a:tcPr marL="7620" marR="7200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dirty="0">
                          <a:solidFill>
                            <a:srgbClr val="000000"/>
                          </a:solidFill>
                          <a:effectLst/>
                          <a:latin typeface="Calibri" panose="020F0502020204030204" pitchFamily="34" charset="0"/>
                        </a:rPr>
                        <a:t>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1" u="none" strike="noStrike">
                          <a:solidFill>
                            <a:srgbClr val="FFFFFF"/>
                          </a:solidFill>
                          <a:effectLst/>
                          <a:latin typeface="Calibri" panose="020F0502020204030204" pitchFamily="34" charset="0"/>
                        </a:rPr>
                        <a:t>13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extLst>
                  <a:ext uri="{0D108BD9-81ED-4DB2-BD59-A6C34878D82A}">
                    <a16:rowId xmlns:a16="http://schemas.microsoft.com/office/drawing/2014/main" val="84008119"/>
                  </a:ext>
                </a:extLst>
              </a:tr>
              <a:tr h="159213">
                <a:tc vMerge="1">
                  <a:txBody>
                    <a:bodyPr/>
                    <a:lstStyle/>
                    <a:p>
                      <a:endParaRPr lang="en-ZA"/>
                    </a:p>
                  </a:txBody>
                  <a:tcPr/>
                </a:tc>
                <a:tc>
                  <a:txBody>
                    <a:bodyPr/>
                    <a:lstStyle/>
                    <a:p>
                      <a:pPr algn="r"/>
                      <a:r>
                        <a:rPr lang="en-ZA" sz="1200" b="0" i="0" u="none" strike="noStrike">
                          <a:solidFill>
                            <a:srgbClr val="000000"/>
                          </a:solidFill>
                          <a:effectLst/>
                          <a:latin typeface="Calibri" panose="020F0502020204030204" pitchFamily="34" charset="0"/>
                        </a:rPr>
                        <a:t>Construction mafia related</a:t>
                      </a:r>
                      <a:endParaRPr lang="en-ZA"/>
                    </a:p>
                  </a:txBody>
                  <a:tcPr marL="7620" marR="7200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dirty="0">
                          <a:solidFill>
                            <a:srgbClr val="000000"/>
                          </a:solidFill>
                          <a:effectLst/>
                          <a:latin typeface="Calibri" panose="020F0502020204030204" pitchFamily="34" charset="0"/>
                        </a:rPr>
                        <a:t>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1" u="none" strike="noStrike">
                          <a:solidFill>
                            <a:srgbClr val="FFFFFF"/>
                          </a:solidFill>
                          <a:effectLst/>
                          <a:latin typeface="Calibri" panose="020F0502020204030204" pitchFamily="34" charset="0"/>
                        </a:rPr>
                        <a:t>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extLst>
                  <a:ext uri="{0D108BD9-81ED-4DB2-BD59-A6C34878D82A}">
                    <a16:rowId xmlns:a16="http://schemas.microsoft.com/office/drawing/2014/main" val="512337150"/>
                  </a:ext>
                </a:extLst>
              </a:tr>
              <a:tr h="312058">
                <a:tc vMerge="1">
                  <a:txBody>
                    <a:bodyPr/>
                    <a:lstStyle/>
                    <a:p>
                      <a:endParaRPr lang="en-ZA"/>
                    </a:p>
                  </a:txBody>
                  <a:tcPr/>
                </a:tc>
                <a:tc>
                  <a:txBody>
                    <a:bodyPr/>
                    <a:lstStyle/>
                    <a:p>
                      <a:pPr algn="r"/>
                      <a:r>
                        <a:rPr lang="en-GB" sz="1200" b="0" i="0" u="none" strike="noStrike" dirty="0">
                          <a:solidFill>
                            <a:srgbClr val="000000"/>
                          </a:solidFill>
                          <a:effectLst/>
                          <a:latin typeface="Calibri" panose="020F0502020204030204" pitchFamily="34" charset="0"/>
                        </a:rPr>
                        <a:t>Disrupting operations/intimidating workers/ demanding contracts or employment (excluding construction)</a:t>
                      </a:r>
                      <a:endParaRPr lang="en-ZA" dirty="0"/>
                    </a:p>
                  </a:txBody>
                  <a:tcPr marL="7620" marR="7200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dirty="0">
                          <a:solidFill>
                            <a:srgbClr val="000000"/>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1" u="none" strike="noStrike">
                          <a:solidFill>
                            <a:srgbClr val="FFFFFF"/>
                          </a:solidFill>
                          <a:effectLst/>
                          <a:latin typeface="Calibri" panose="020F0502020204030204" pitchFamily="34" charset="0"/>
                        </a:rPr>
                        <a:t>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extLst>
                  <a:ext uri="{0D108BD9-81ED-4DB2-BD59-A6C34878D82A}">
                    <a16:rowId xmlns:a16="http://schemas.microsoft.com/office/drawing/2014/main" val="210919687"/>
                  </a:ext>
                </a:extLst>
              </a:tr>
              <a:tr h="312058">
                <a:tc vMerge="1">
                  <a:txBody>
                    <a:bodyPr/>
                    <a:lstStyle/>
                    <a:p>
                      <a:endParaRPr lang="en-ZA"/>
                    </a:p>
                  </a:txBody>
                  <a:tcPr/>
                </a:tc>
                <a:tc>
                  <a:txBody>
                    <a:bodyPr/>
                    <a:lstStyle/>
                    <a:p>
                      <a:pPr algn="r"/>
                      <a:r>
                        <a:rPr lang="en-GB" sz="1200" b="0" i="0" u="none" strike="noStrike" dirty="0">
                          <a:solidFill>
                            <a:srgbClr val="000000"/>
                          </a:solidFill>
                          <a:effectLst/>
                          <a:latin typeface="Calibri" panose="020F0502020204030204" pitchFamily="34" charset="0"/>
                        </a:rPr>
                        <a:t>Demand fee (“toll”) for safe passage from motorists/ pedestrians/ residents, etc.</a:t>
                      </a:r>
                      <a:endParaRPr lang="en-ZA" dirty="0"/>
                    </a:p>
                  </a:txBody>
                  <a:tcPr marL="7620" marR="7200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1" u="none" strike="noStrike" dirty="0">
                          <a:solidFill>
                            <a:srgbClr val="FFFFFF"/>
                          </a:solidFill>
                          <a:effectLst/>
                          <a:latin typeface="Calibri" panose="020F0502020204030204" pitchFamily="34" charset="0"/>
                        </a:rPr>
                        <a:t>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extLst>
                  <a:ext uri="{0D108BD9-81ED-4DB2-BD59-A6C34878D82A}">
                    <a16:rowId xmlns:a16="http://schemas.microsoft.com/office/drawing/2014/main" val="3100597719"/>
                  </a:ext>
                </a:extLst>
              </a:tr>
              <a:tr h="159213">
                <a:tc gridSpan="2">
                  <a:txBody>
                    <a:bodyPr/>
                    <a:lstStyle/>
                    <a:p>
                      <a:pPr marL="0" algn="r" defTabSz="914400" rtl="0" eaLnBrk="1" fontAlgn="b" latinLnBrk="0" hangingPunct="1">
                        <a:buNone/>
                      </a:pPr>
                      <a:r>
                        <a:rPr lang="en-ZA" sz="1200" b="1" i="0" u="none" strike="noStrike" kern="1200" dirty="0">
                          <a:solidFill>
                            <a:schemeClr val="bg1"/>
                          </a:solidFill>
                          <a:effectLst/>
                          <a:latin typeface="Arial" panose="020B0604020202020204" pitchFamily="34" charset="0"/>
                          <a:ea typeface="+mn-ea"/>
                          <a:cs typeface="+mn-cs"/>
                        </a:rPr>
                        <a:t> Total</a:t>
                      </a:r>
                    </a:p>
                  </a:txBody>
                  <a:tcPr marL="4051" marR="72000" marT="40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hMerge="1">
                  <a:txBody>
                    <a:bodyPr/>
                    <a:lstStyle/>
                    <a:p>
                      <a:endParaRPr lang="en-ZA"/>
                    </a:p>
                  </a:txBody>
                  <a:tcPr/>
                </a:tc>
                <a:tc>
                  <a:txBody>
                    <a:bodyPr/>
                    <a:lstStyle/>
                    <a:p>
                      <a:pPr algn="ctr" fontAlgn="b"/>
                      <a:r>
                        <a:rPr lang="en-ZA" sz="1200" b="1" i="0" u="none" strike="noStrike" dirty="0">
                          <a:solidFill>
                            <a:srgbClr val="FFFFFF"/>
                          </a:solidFill>
                          <a:effectLst/>
                          <a:latin typeface="Calibri" panose="020F0502020204030204" pitchFamily="34" charset="0"/>
                        </a:rPr>
                        <a:t>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15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14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dirty="0">
                          <a:solidFill>
                            <a:srgbClr val="FFFFFF"/>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52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1" u="none" strike="noStrike" dirty="0">
                          <a:solidFill>
                            <a:srgbClr val="FFFFFF"/>
                          </a:solidFill>
                          <a:effectLst/>
                          <a:latin typeface="Calibri" panose="020F0502020204030204" pitchFamily="34" charset="0"/>
                        </a:rPr>
                        <a:t>112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extLst>
                  <a:ext uri="{0D108BD9-81ED-4DB2-BD59-A6C34878D82A}">
                    <a16:rowId xmlns:a16="http://schemas.microsoft.com/office/drawing/2014/main" val="1179990584"/>
                  </a:ext>
                </a:extLst>
              </a:tr>
              <a:tr h="159213">
                <a:tc rowSpan="2">
                  <a:txBody>
                    <a:bodyPr/>
                    <a:lstStyle/>
                    <a:p>
                      <a:pPr algn="ctr" fontAlgn="ctr">
                        <a:buNone/>
                      </a:pPr>
                      <a:r>
                        <a:rPr lang="en-ZA" sz="1200" b="1" i="1" u="none" strike="noStrike" dirty="0">
                          <a:solidFill>
                            <a:srgbClr val="000000"/>
                          </a:solidFill>
                          <a:effectLst/>
                          <a:latin typeface="Arial" panose="020B0604020202020204" pitchFamily="34" charset="0"/>
                        </a:rPr>
                        <a:t>Blackmail</a:t>
                      </a:r>
                    </a:p>
                  </a:txBody>
                  <a:tcPr marL="4051" marR="72000" marT="4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200" b="0" i="0" u="none" strike="noStrike">
                          <a:solidFill>
                            <a:srgbClr val="000000"/>
                          </a:solidFill>
                          <a:effectLst/>
                          <a:latin typeface="Calibri" panose="020F0502020204030204" pitchFamily="34" charset="0"/>
                        </a:rPr>
                        <a:t>Threaten to reveal/ publish compromising information/photos/ footage</a:t>
                      </a:r>
                      <a:endParaRPr lang="en-ZA" sz="1200" b="1" i="1" u="none" strike="noStrike" dirty="0">
                        <a:solidFill>
                          <a:srgbClr val="000000"/>
                        </a:solidFill>
                        <a:effectLst/>
                        <a:latin typeface="Arial" panose="020B0604020202020204" pitchFamily="34" charset="0"/>
                      </a:endParaRPr>
                    </a:p>
                  </a:txBody>
                  <a:tcPr marL="7620" marR="3600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11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35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10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dirty="0">
                          <a:solidFill>
                            <a:srgbClr val="000000"/>
                          </a:solidFill>
                          <a:effectLst/>
                          <a:latin typeface="Calibri" panose="020F0502020204030204" pitchFamily="34" charset="0"/>
                        </a:rPr>
                        <a:t>13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1" u="none" strike="noStrike">
                          <a:solidFill>
                            <a:srgbClr val="FFFFFF"/>
                          </a:solidFill>
                          <a:effectLst/>
                          <a:latin typeface="Calibri" panose="020F0502020204030204" pitchFamily="34" charset="0"/>
                        </a:rPr>
                        <a:t>84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extLst>
                  <a:ext uri="{0D108BD9-81ED-4DB2-BD59-A6C34878D82A}">
                    <a16:rowId xmlns:a16="http://schemas.microsoft.com/office/drawing/2014/main" val="3750444516"/>
                  </a:ext>
                </a:extLst>
              </a:tr>
              <a:tr h="312058">
                <a:tc vMerge="1">
                  <a:txBody>
                    <a:bodyPr/>
                    <a:lstStyle/>
                    <a:p>
                      <a:endParaRPr lang="en-ZA"/>
                    </a:p>
                  </a:txBody>
                  <a:tcPr/>
                </a:tc>
                <a:tc>
                  <a:txBody>
                    <a:bodyPr/>
                    <a:lstStyle/>
                    <a:p>
                      <a:pPr algn="r"/>
                      <a:r>
                        <a:rPr lang="en-GB" sz="1200" b="0" i="0" u="none" strike="noStrike" dirty="0">
                          <a:solidFill>
                            <a:srgbClr val="000000"/>
                          </a:solidFill>
                          <a:effectLst/>
                          <a:latin typeface="Calibri" panose="020F0502020204030204" pitchFamily="34" charset="0"/>
                        </a:rPr>
                        <a:t>Demand money not to open or withdraw a criminal case/ not to testify in proceedings, etc. </a:t>
                      </a:r>
                      <a:endParaRPr lang="en-ZA" dirty="0"/>
                    </a:p>
                  </a:txBody>
                  <a:tcPr marL="7620" marR="3600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dirty="0">
                          <a:solidFill>
                            <a:srgbClr val="000000"/>
                          </a:solidFill>
                          <a:effectLst/>
                          <a:latin typeface="Calibri" panose="020F0502020204030204" pitchFamily="34" charset="0"/>
                        </a:rPr>
                        <a:t>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dirty="0">
                          <a:solidFill>
                            <a:srgbClr val="000000"/>
                          </a:solidFill>
                          <a:effectLst/>
                          <a:latin typeface="Calibri" panose="020F0502020204030204" pitchFamily="34" charset="0"/>
                        </a:rPr>
                        <a:t>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1" u="none" strike="noStrike" dirty="0">
                          <a:solidFill>
                            <a:srgbClr val="FFFFFF"/>
                          </a:solidFill>
                          <a:effectLst/>
                          <a:latin typeface="Calibri" panose="020F0502020204030204" pitchFamily="34" charset="0"/>
                        </a:rPr>
                        <a:t>22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extLst>
                  <a:ext uri="{0D108BD9-81ED-4DB2-BD59-A6C34878D82A}">
                    <a16:rowId xmlns:a16="http://schemas.microsoft.com/office/drawing/2014/main" val="2197011482"/>
                  </a:ext>
                </a:extLst>
              </a:tr>
              <a:tr h="159213">
                <a:tc gridSpan="2">
                  <a:txBody>
                    <a:bodyPr/>
                    <a:lstStyle/>
                    <a:p>
                      <a:pPr marL="0" algn="r" defTabSz="914400" rtl="0" eaLnBrk="1" fontAlgn="b" latinLnBrk="0" hangingPunct="1">
                        <a:buNone/>
                      </a:pPr>
                      <a:r>
                        <a:rPr lang="en-ZA" sz="1200" b="1" i="0" u="none" strike="noStrike" kern="1200" dirty="0">
                          <a:solidFill>
                            <a:schemeClr val="bg1"/>
                          </a:solidFill>
                          <a:effectLst/>
                          <a:latin typeface="Arial" panose="020B0604020202020204" pitchFamily="34" charset="0"/>
                          <a:ea typeface="+mn-ea"/>
                          <a:cs typeface="+mn-cs"/>
                        </a:rPr>
                        <a:t> Total</a:t>
                      </a:r>
                    </a:p>
                  </a:txBody>
                  <a:tcPr marL="4051" marR="72000" marT="40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hMerge="1">
                  <a:txBody>
                    <a:bodyPr/>
                    <a:lstStyle/>
                    <a:p>
                      <a:endParaRPr lang="en-ZA"/>
                    </a:p>
                  </a:txBody>
                  <a:tcPr/>
                </a:tc>
                <a:tc>
                  <a:txBody>
                    <a:bodyPr/>
                    <a:lstStyle/>
                    <a:p>
                      <a:pPr algn="ctr" fontAlgn="b"/>
                      <a:r>
                        <a:rPr lang="en-ZA" sz="1200" b="1" i="0" u="none" strike="noStrike">
                          <a:solidFill>
                            <a:srgbClr val="FFFFFF"/>
                          </a:solidFill>
                          <a:effectLst/>
                          <a:latin typeface="Calibri" panose="020F0502020204030204" pitchFamily="34" charset="0"/>
                        </a:rPr>
                        <a:t>13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42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10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dirty="0">
                          <a:solidFill>
                            <a:srgbClr val="FFFFFF"/>
                          </a:solidFill>
                          <a:effectLst/>
                          <a:latin typeface="Calibri" panose="020F0502020204030204" pitchFamily="34" charset="0"/>
                        </a:rPr>
                        <a:t>18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1" u="none" strike="noStrike" dirty="0">
                          <a:solidFill>
                            <a:srgbClr val="FFFFFF"/>
                          </a:solidFill>
                          <a:effectLst/>
                          <a:latin typeface="Calibri" panose="020F0502020204030204" pitchFamily="34" charset="0"/>
                        </a:rPr>
                        <a:t>106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extLst>
                  <a:ext uri="{0D108BD9-81ED-4DB2-BD59-A6C34878D82A}">
                    <a16:rowId xmlns:a16="http://schemas.microsoft.com/office/drawing/2014/main" val="1916301442"/>
                  </a:ext>
                </a:extLst>
              </a:tr>
              <a:tr h="159213">
                <a:tc>
                  <a:txBody>
                    <a:bodyPr/>
                    <a:lstStyle/>
                    <a:p>
                      <a:pPr algn="ctr" fontAlgn="b">
                        <a:buNone/>
                      </a:pPr>
                      <a:r>
                        <a:rPr lang="en-ZA" sz="1200" b="1" i="1" u="none" strike="noStrike" dirty="0">
                          <a:solidFill>
                            <a:srgbClr val="000000"/>
                          </a:solidFill>
                          <a:effectLst/>
                          <a:latin typeface="Arial" panose="020B0604020202020204" pitchFamily="34" charset="0"/>
                        </a:rPr>
                        <a:t>Cyber extortion</a:t>
                      </a:r>
                    </a:p>
                  </a:txBody>
                  <a:tcPr marL="4051" marR="72000" marT="40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ZA" sz="1200" b="0" i="0" u="none" strike="noStrike" dirty="0">
                          <a:solidFill>
                            <a:srgbClr val="000000"/>
                          </a:solidFill>
                          <a:effectLst/>
                          <a:latin typeface="Calibri" panose="020F0502020204030204" pitchFamily="34" charset="0"/>
                        </a:rPr>
                        <a:t>Cyber attack/ data theft/ hacking/ phishing, etc.</a:t>
                      </a:r>
                      <a:endParaRPr lang="en-ZA" sz="1200" b="1" i="1" u="none" strike="noStrike" dirty="0">
                        <a:solidFill>
                          <a:srgbClr val="000000"/>
                        </a:solidFill>
                        <a:effectLst/>
                        <a:latin typeface="Arial" panose="020B0604020202020204" pitchFamily="34" charset="0"/>
                      </a:endParaRPr>
                    </a:p>
                  </a:txBody>
                  <a:tcPr marL="7620" marR="7200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dirty="0">
                          <a:solidFill>
                            <a:srgbClr val="000000"/>
                          </a:solidFill>
                          <a:effectLst/>
                          <a:latin typeface="Calibri" panose="020F0502020204030204" pitchFamily="34" charset="0"/>
                        </a:rPr>
                        <a:t>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dirty="0">
                          <a:solidFill>
                            <a:srgbClr val="000000"/>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1" u="none" strike="noStrike" dirty="0">
                          <a:solidFill>
                            <a:srgbClr val="FFFFFF"/>
                          </a:solidFill>
                          <a:effectLst/>
                          <a:latin typeface="Calibri" panose="020F0502020204030204" pitchFamily="34" charset="0"/>
                        </a:rPr>
                        <a:t>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extLst>
                  <a:ext uri="{0D108BD9-81ED-4DB2-BD59-A6C34878D82A}">
                    <a16:rowId xmlns:a16="http://schemas.microsoft.com/office/drawing/2014/main" val="1950003247"/>
                  </a:ext>
                </a:extLst>
              </a:tr>
              <a:tr h="159213">
                <a:tc gridSpan="2">
                  <a:txBody>
                    <a:bodyPr/>
                    <a:lstStyle/>
                    <a:p>
                      <a:pPr marL="0" algn="r" defTabSz="914400" rtl="0" eaLnBrk="1" fontAlgn="b" latinLnBrk="0" hangingPunct="1">
                        <a:buNone/>
                      </a:pPr>
                      <a:r>
                        <a:rPr lang="en-ZA" sz="1200" b="1" i="0" u="none" strike="noStrike" kern="1200" dirty="0">
                          <a:solidFill>
                            <a:schemeClr val="bg1"/>
                          </a:solidFill>
                          <a:effectLst/>
                          <a:latin typeface="Arial" panose="020B0604020202020204" pitchFamily="34" charset="0"/>
                          <a:ea typeface="+mn-ea"/>
                          <a:cs typeface="+mn-cs"/>
                        </a:rPr>
                        <a:t> Total</a:t>
                      </a:r>
                    </a:p>
                  </a:txBody>
                  <a:tcPr marL="4051" marR="72000" marT="40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hMerge="1">
                  <a:txBody>
                    <a:bodyPr/>
                    <a:lstStyle/>
                    <a:p>
                      <a:endParaRPr lang="en-ZA"/>
                    </a:p>
                  </a:txBody>
                  <a:tcPr/>
                </a:tc>
                <a:tc>
                  <a:txBody>
                    <a:bodyPr/>
                    <a:lstStyle/>
                    <a:p>
                      <a:pPr algn="ctr" fontAlgn="b"/>
                      <a:r>
                        <a:rPr lang="en-ZA" sz="1200" b="1" i="0" u="none" strike="noStrike">
                          <a:solidFill>
                            <a:srgbClr val="FFFFFF"/>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dirty="0">
                          <a:solidFill>
                            <a:srgbClr val="FFFFFF"/>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1" u="none" strike="noStrike" dirty="0">
                          <a:solidFill>
                            <a:srgbClr val="FFFFFF"/>
                          </a:solidFill>
                          <a:effectLst/>
                          <a:latin typeface="Calibri" panose="020F0502020204030204" pitchFamily="34" charset="0"/>
                        </a:rPr>
                        <a:t>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extLst>
                  <a:ext uri="{0D108BD9-81ED-4DB2-BD59-A6C34878D82A}">
                    <a16:rowId xmlns:a16="http://schemas.microsoft.com/office/drawing/2014/main" val="603515419"/>
                  </a:ext>
                </a:extLst>
              </a:tr>
              <a:tr h="159213">
                <a:tc rowSpan="3">
                  <a:txBody>
                    <a:bodyPr/>
                    <a:lstStyle/>
                    <a:p>
                      <a:pPr algn="ctr" fontAlgn="ctr">
                        <a:buNone/>
                      </a:pPr>
                      <a:r>
                        <a:rPr lang="en-ZA" sz="1200" b="1" i="1" u="none" strike="noStrike" dirty="0">
                          <a:solidFill>
                            <a:srgbClr val="000000"/>
                          </a:solidFill>
                          <a:effectLst/>
                          <a:latin typeface="Arial" panose="020B0604020202020204" pitchFamily="34" charset="0"/>
                        </a:rPr>
                        <a:t>Other (e.g. non-monetary related, etc.)</a:t>
                      </a:r>
                    </a:p>
                  </a:txBody>
                  <a:tcPr marL="4051" marR="72000" marT="4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200" b="0" i="0" u="none" strike="noStrike">
                          <a:solidFill>
                            <a:srgbClr val="000000"/>
                          </a:solidFill>
                          <a:effectLst/>
                          <a:latin typeface="Calibri" panose="020F0502020204030204" pitchFamily="34" charset="0"/>
                        </a:rPr>
                        <a:t>Threaten to harm victim or others (family, friends, etc.)</a:t>
                      </a:r>
                      <a:endParaRPr lang="en-ZA" sz="1200" b="1" i="1" u="none" strike="noStrike" dirty="0">
                        <a:solidFill>
                          <a:srgbClr val="000000"/>
                        </a:solidFill>
                        <a:effectLst/>
                        <a:latin typeface="Arial" panose="020B0604020202020204" pitchFamily="34" charset="0"/>
                      </a:endParaRPr>
                    </a:p>
                  </a:txBody>
                  <a:tcPr marL="7620" marR="7200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1" u="none" strike="noStrike" dirty="0">
                          <a:solidFill>
                            <a:srgbClr val="FFFFFF"/>
                          </a:solidFill>
                          <a:effectLst/>
                          <a:latin typeface="Calibri" panose="020F0502020204030204" pitchFamily="34" charset="0"/>
                        </a:rPr>
                        <a:t>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extLst>
                  <a:ext uri="{0D108BD9-81ED-4DB2-BD59-A6C34878D82A}">
                    <a16:rowId xmlns:a16="http://schemas.microsoft.com/office/drawing/2014/main" val="1593662583"/>
                  </a:ext>
                </a:extLst>
              </a:tr>
              <a:tr h="159213">
                <a:tc vMerge="1">
                  <a:txBody>
                    <a:bodyPr/>
                    <a:lstStyle/>
                    <a:p>
                      <a:endParaRPr lang="en-ZA"/>
                    </a:p>
                  </a:txBody>
                  <a:tcPr/>
                </a:tc>
                <a:tc>
                  <a:txBody>
                    <a:bodyPr/>
                    <a:lstStyle/>
                    <a:p>
                      <a:pPr algn="r"/>
                      <a:r>
                        <a:rPr lang="en-GB" sz="1200" b="0" i="0" u="none" strike="noStrike">
                          <a:solidFill>
                            <a:srgbClr val="000000"/>
                          </a:solidFill>
                          <a:effectLst/>
                          <a:latin typeface="Calibri" panose="020F0502020204030204" pitchFamily="34" charset="0"/>
                        </a:rPr>
                        <a:t>Compel another to commit or omit an act</a:t>
                      </a:r>
                      <a:endParaRPr lang="en-ZA"/>
                    </a:p>
                  </a:txBody>
                  <a:tcPr marL="7620" marR="7200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1" u="none" strike="noStrike" dirty="0">
                          <a:solidFill>
                            <a:srgbClr val="FFFFFF"/>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extLst>
                  <a:ext uri="{0D108BD9-81ED-4DB2-BD59-A6C34878D82A}">
                    <a16:rowId xmlns:a16="http://schemas.microsoft.com/office/drawing/2014/main" val="2868574679"/>
                  </a:ext>
                </a:extLst>
              </a:tr>
              <a:tr h="159213">
                <a:tc vMerge="1">
                  <a:txBody>
                    <a:bodyPr/>
                    <a:lstStyle/>
                    <a:p>
                      <a:pPr algn="ctr" fontAlgn="ctr">
                        <a:buNone/>
                      </a:pPr>
                      <a:endParaRPr lang="en-ZA" sz="1200" b="1" i="0" u="none" strike="noStrike" dirty="0">
                        <a:solidFill>
                          <a:srgbClr val="000000"/>
                        </a:solidFill>
                        <a:effectLst/>
                        <a:latin typeface="Arial" panose="020B0604020202020204" pitchFamily="34" charset="0"/>
                      </a:endParaRPr>
                    </a:p>
                  </a:txBody>
                  <a:tcPr marL="4051" marR="72000" marT="40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200" b="0" i="0" u="none" strike="noStrike" dirty="0">
                          <a:solidFill>
                            <a:srgbClr val="000000"/>
                          </a:solidFill>
                          <a:effectLst/>
                          <a:latin typeface="Calibri" panose="020F0502020204030204" pitchFamily="34" charset="0"/>
                        </a:rPr>
                        <a:t>Labour dispute/Protest related (excluding protection rackets)</a:t>
                      </a:r>
                      <a:endParaRPr lang="en-ZA" dirty="0"/>
                    </a:p>
                  </a:txBody>
                  <a:tcPr marL="7620" marR="7200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0" i="0" u="none" strike="noStrike">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ZA" sz="1200" b="1" i="1" u="none" strike="noStrike" dirty="0">
                          <a:solidFill>
                            <a:srgbClr val="FFFFFF"/>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extLst>
                  <a:ext uri="{0D108BD9-81ED-4DB2-BD59-A6C34878D82A}">
                    <a16:rowId xmlns:a16="http://schemas.microsoft.com/office/drawing/2014/main" val="1017602817"/>
                  </a:ext>
                </a:extLst>
              </a:tr>
              <a:tr h="159213">
                <a:tc gridSpan="2">
                  <a:txBody>
                    <a:bodyPr/>
                    <a:lstStyle/>
                    <a:p>
                      <a:pPr algn="r" fontAlgn="b">
                        <a:buNone/>
                      </a:pPr>
                      <a:r>
                        <a:rPr lang="en-ZA" sz="1200" b="1" i="0" u="none" strike="noStrike" dirty="0">
                          <a:solidFill>
                            <a:schemeClr val="bg1"/>
                          </a:solidFill>
                          <a:effectLst/>
                          <a:latin typeface="Arial" panose="020B0604020202020204" pitchFamily="34" charset="0"/>
                        </a:rPr>
                        <a:t> Total</a:t>
                      </a:r>
                    </a:p>
                  </a:txBody>
                  <a:tcPr marL="4051" marR="72000" marT="40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hMerge="1">
                  <a:txBody>
                    <a:bodyPr/>
                    <a:lstStyle/>
                    <a:p>
                      <a:endParaRPr lang="en-ZA"/>
                    </a:p>
                  </a:txBody>
                  <a:tcPr/>
                </a:tc>
                <a:tc>
                  <a:txBody>
                    <a:bodyPr/>
                    <a:lstStyle/>
                    <a:p>
                      <a:pPr algn="ctr" fontAlgn="b"/>
                      <a:r>
                        <a:rPr lang="en-ZA" sz="1200" b="1" i="0" u="none" strike="noStrike">
                          <a:solidFill>
                            <a:srgbClr val="FFFFFF"/>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a:solidFill>
                            <a:srgbClr val="FFFFFF"/>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dirty="0">
                          <a:solidFill>
                            <a:srgbClr val="FFFFFF"/>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0" u="none" strike="noStrike" dirty="0">
                          <a:solidFill>
                            <a:srgbClr val="FFFFFF"/>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b"/>
                      <a:r>
                        <a:rPr lang="en-ZA" sz="1200" b="1" i="1" u="none" strike="noStrike" dirty="0">
                          <a:solidFill>
                            <a:srgbClr val="FFFFFF"/>
                          </a:solidFill>
                          <a:effectLst/>
                          <a:latin typeface="Calibri" panose="020F0502020204030204" pitchFamily="34" charset="0"/>
                        </a:rPr>
                        <a:t>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extLst>
                  <a:ext uri="{0D108BD9-81ED-4DB2-BD59-A6C34878D82A}">
                    <a16:rowId xmlns:a16="http://schemas.microsoft.com/office/drawing/2014/main" val="1534801772"/>
                  </a:ext>
                </a:extLst>
              </a:tr>
            </a:tbl>
          </a:graphicData>
        </a:graphic>
      </p:graphicFrame>
      <p:sp>
        <p:nvSpPr>
          <p:cNvPr id="6" name="TextBox 5">
            <a:extLst>
              <a:ext uri="{FF2B5EF4-FFF2-40B4-BE49-F238E27FC236}">
                <a16:creationId xmlns:a16="http://schemas.microsoft.com/office/drawing/2014/main" id="{9F5201A3-2F3A-F7F0-2096-19417797C5D4}"/>
              </a:ext>
            </a:extLst>
          </p:cNvPr>
          <p:cNvSpPr txBox="1"/>
          <p:nvPr/>
        </p:nvSpPr>
        <p:spPr>
          <a:xfrm>
            <a:off x="88136" y="6501683"/>
            <a:ext cx="11767960" cy="276999"/>
          </a:xfrm>
          <a:prstGeom prst="rect">
            <a:avLst/>
          </a:prstGeom>
          <a:noFill/>
        </p:spPr>
        <p:txBody>
          <a:bodyPr wrap="square" rtlCol="0">
            <a:spAutoFit/>
          </a:bodyPr>
          <a:lstStyle/>
          <a:p>
            <a:r>
              <a:rPr lang="en-ZA" sz="1200" b="1" dirty="0"/>
              <a:t>Sample size: Extortion = 519 counts</a:t>
            </a:r>
          </a:p>
        </p:txBody>
      </p:sp>
    </p:spTree>
    <p:extLst>
      <p:ext uri="{BB962C8B-B14F-4D97-AF65-F5344CB8AC3E}">
        <p14:creationId xmlns:p14="http://schemas.microsoft.com/office/powerpoint/2010/main" val="223310621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78D84-60D8-24F0-EB20-F18E9E9C0B8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ED8CE36-123D-2347-BD3F-32A9490A40AA}"/>
              </a:ext>
            </a:extLst>
          </p:cNvPr>
          <p:cNvSpPr>
            <a:spLocks noGrp="1"/>
          </p:cNvSpPr>
          <p:nvPr>
            <p:ph type="title"/>
          </p:nvPr>
        </p:nvSpPr>
        <p:spPr/>
        <p:txBody>
          <a:bodyPr>
            <a:normAutofit fontScale="90000"/>
          </a:bodyPr>
          <a:lstStyle/>
          <a:p>
            <a:r>
              <a:rPr lang="en-ZA" dirty="0"/>
              <a:t>Type of business/premises targeted – protection rackets</a:t>
            </a:r>
          </a:p>
        </p:txBody>
      </p:sp>
      <p:sp>
        <p:nvSpPr>
          <p:cNvPr id="4" name="Text Placeholder 3">
            <a:extLst>
              <a:ext uri="{FF2B5EF4-FFF2-40B4-BE49-F238E27FC236}">
                <a16:creationId xmlns:a16="http://schemas.microsoft.com/office/drawing/2014/main" id="{243548EE-868F-78CA-54CD-3C449CE75148}"/>
              </a:ext>
            </a:extLst>
          </p:cNvPr>
          <p:cNvSpPr>
            <a:spLocks noGrp="1"/>
          </p:cNvSpPr>
          <p:nvPr>
            <p:ph idx="1"/>
          </p:nvPr>
        </p:nvSpPr>
        <p:spPr/>
        <p:txBody>
          <a:bodyPr>
            <a:normAutofit/>
          </a:bodyPr>
          <a:lstStyle/>
          <a:p>
            <a:r>
              <a:rPr lang="en-GB" b="1" dirty="0"/>
              <a:t>April 2026 to June 2026</a:t>
            </a:r>
            <a:endParaRPr lang="en-ZA" b="1" dirty="0"/>
          </a:p>
        </p:txBody>
      </p:sp>
      <p:sp>
        <p:nvSpPr>
          <p:cNvPr id="2" name="Slide Number Placeholder 1">
            <a:extLst>
              <a:ext uri="{FF2B5EF4-FFF2-40B4-BE49-F238E27FC236}">
                <a16:creationId xmlns:a16="http://schemas.microsoft.com/office/drawing/2014/main" id="{1C01B410-CD14-4914-3E78-7C94F257C03D}"/>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81</a:t>
            </a:fld>
            <a:endParaRPr lang="en-ZA" dirty="0"/>
          </a:p>
        </p:txBody>
      </p:sp>
      <p:graphicFrame>
        <p:nvGraphicFramePr>
          <p:cNvPr id="8" name="Table 7">
            <a:extLst>
              <a:ext uri="{FF2B5EF4-FFF2-40B4-BE49-F238E27FC236}">
                <a16:creationId xmlns:a16="http://schemas.microsoft.com/office/drawing/2014/main" id="{2E1BD095-4337-20FD-225F-DDB74650D9A2}"/>
              </a:ext>
            </a:extLst>
          </p:cNvPr>
          <p:cNvGraphicFramePr>
            <a:graphicFrameLocks noGrp="1"/>
          </p:cNvGraphicFramePr>
          <p:nvPr>
            <p:extLst>
              <p:ext uri="{D42A27DB-BD31-4B8C-83A1-F6EECF244321}">
                <p14:modId xmlns:p14="http://schemas.microsoft.com/office/powerpoint/2010/main" val="1943675257"/>
              </p:ext>
            </p:extLst>
          </p:nvPr>
        </p:nvGraphicFramePr>
        <p:xfrm>
          <a:off x="297272" y="881449"/>
          <a:ext cx="11608975" cy="5639434"/>
        </p:xfrm>
        <a:graphic>
          <a:graphicData uri="http://schemas.openxmlformats.org/drawingml/2006/table">
            <a:tbl>
              <a:tblPr/>
              <a:tblGrid>
                <a:gridCol w="5312585">
                  <a:extLst>
                    <a:ext uri="{9D8B030D-6E8A-4147-A177-3AD203B41FA5}">
                      <a16:colId xmlns:a16="http://schemas.microsoft.com/office/drawing/2014/main" val="727204404"/>
                    </a:ext>
                  </a:extLst>
                </a:gridCol>
                <a:gridCol w="629639">
                  <a:extLst>
                    <a:ext uri="{9D8B030D-6E8A-4147-A177-3AD203B41FA5}">
                      <a16:colId xmlns:a16="http://schemas.microsoft.com/office/drawing/2014/main" val="850300171"/>
                    </a:ext>
                  </a:extLst>
                </a:gridCol>
                <a:gridCol w="629639">
                  <a:extLst>
                    <a:ext uri="{9D8B030D-6E8A-4147-A177-3AD203B41FA5}">
                      <a16:colId xmlns:a16="http://schemas.microsoft.com/office/drawing/2014/main" val="2170583947"/>
                    </a:ext>
                  </a:extLst>
                </a:gridCol>
                <a:gridCol w="629639">
                  <a:extLst>
                    <a:ext uri="{9D8B030D-6E8A-4147-A177-3AD203B41FA5}">
                      <a16:colId xmlns:a16="http://schemas.microsoft.com/office/drawing/2014/main" val="925906430"/>
                    </a:ext>
                  </a:extLst>
                </a:gridCol>
                <a:gridCol w="629639">
                  <a:extLst>
                    <a:ext uri="{9D8B030D-6E8A-4147-A177-3AD203B41FA5}">
                      <a16:colId xmlns:a16="http://schemas.microsoft.com/office/drawing/2014/main" val="4197735300"/>
                    </a:ext>
                  </a:extLst>
                </a:gridCol>
                <a:gridCol w="629639">
                  <a:extLst>
                    <a:ext uri="{9D8B030D-6E8A-4147-A177-3AD203B41FA5}">
                      <a16:colId xmlns:a16="http://schemas.microsoft.com/office/drawing/2014/main" val="3318622011"/>
                    </a:ext>
                  </a:extLst>
                </a:gridCol>
                <a:gridCol w="629639">
                  <a:extLst>
                    <a:ext uri="{9D8B030D-6E8A-4147-A177-3AD203B41FA5}">
                      <a16:colId xmlns:a16="http://schemas.microsoft.com/office/drawing/2014/main" val="4098407695"/>
                    </a:ext>
                  </a:extLst>
                </a:gridCol>
                <a:gridCol w="629639">
                  <a:extLst>
                    <a:ext uri="{9D8B030D-6E8A-4147-A177-3AD203B41FA5}">
                      <a16:colId xmlns:a16="http://schemas.microsoft.com/office/drawing/2014/main" val="1781689604"/>
                    </a:ext>
                  </a:extLst>
                </a:gridCol>
                <a:gridCol w="629639">
                  <a:extLst>
                    <a:ext uri="{9D8B030D-6E8A-4147-A177-3AD203B41FA5}">
                      <a16:colId xmlns:a16="http://schemas.microsoft.com/office/drawing/2014/main" val="593243234"/>
                    </a:ext>
                  </a:extLst>
                </a:gridCol>
                <a:gridCol w="629639">
                  <a:extLst>
                    <a:ext uri="{9D8B030D-6E8A-4147-A177-3AD203B41FA5}">
                      <a16:colId xmlns:a16="http://schemas.microsoft.com/office/drawing/2014/main" val="1384232031"/>
                    </a:ext>
                  </a:extLst>
                </a:gridCol>
                <a:gridCol w="629639">
                  <a:extLst>
                    <a:ext uri="{9D8B030D-6E8A-4147-A177-3AD203B41FA5}">
                      <a16:colId xmlns:a16="http://schemas.microsoft.com/office/drawing/2014/main" val="1480383307"/>
                    </a:ext>
                  </a:extLst>
                </a:gridCol>
              </a:tblGrid>
              <a:tr h="173165">
                <a:tc>
                  <a:txBody>
                    <a:bodyPr/>
                    <a:lstStyle/>
                    <a:p>
                      <a:pPr algn="ctr" rtl="0" fontAlgn="ctr"/>
                      <a:r>
                        <a:rPr lang="en-GB" sz="1400" b="1" i="0" u="none" strike="noStrike">
                          <a:solidFill>
                            <a:srgbClr val="000000"/>
                          </a:solidFill>
                          <a:effectLst/>
                          <a:latin typeface="Arial" panose="020B0604020202020204" pitchFamily="34" charset="0"/>
                        </a:rPr>
                        <a:t>Type of business/ premises targeted </a:t>
                      </a:r>
                    </a:p>
                  </a:txBody>
                  <a:tcPr marL="4440" marR="4440" marT="444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ctr"/>
                      <a:r>
                        <a:rPr lang="en-ZA" sz="1400" b="1" i="0" u="none" strike="noStrike">
                          <a:solidFill>
                            <a:srgbClr val="000000"/>
                          </a:solidFill>
                          <a:effectLst/>
                          <a:latin typeface="Arial" panose="020B0604020202020204" pitchFamily="34" charset="0"/>
                        </a:rPr>
                        <a:t>EC</a:t>
                      </a:r>
                    </a:p>
                  </a:txBody>
                  <a:tcPr marL="4440" marR="4440" marT="444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ctr"/>
                      <a:r>
                        <a:rPr lang="en-ZA" sz="1400" b="1" i="0" u="none" strike="noStrike">
                          <a:solidFill>
                            <a:srgbClr val="000000"/>
                          </a:solidFill>
                          <a:effectLst/>
                          <a:latin typeface="Arial" panose="020B0604020202020204" pitchFamily="34" charset="0"/>
                        </a:rPr>
                        <a:t>FS</a:t>
                      </a:r>
                    </a:p>
                  </a:txBody>
                  <a:tcPr marL="4440" marR="4440" marT="444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ctr"/>
                      <a:r>
                        <a:rPr lang="en-ZA" sz="1400" b="1" i="0" u="none" strike="noStrike">
                          <a:solidFill>
                            <a:srgbClr val="000000"/>
                          </a:solidFill>
                          <a:effectLst/>
                          <a:latin typeface="Arial" panose="020B0604020202020204" pitchFamily="34" charset="0"/>
                        </a:rPr>
                        <a:t>GP</a:t>
                      </a:r>
                    </a:p>
                  </a:txBody>
                  <a:tcPr marL="4440" marR="4440" marT="444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ctr"/>
                      <a:r>
                        <a:rPr lang="en-ZA" sz="1400" b="1" i="0" u="none" strike="noStrike">
                          <a:solidFill>
                            <a:srgbClr val="000000"/>
                          </a:solidFill>
                          <a:effectLst/>
                          <a:latin typeface="Arial" panose="020B0604020202020204" pitchFamily="34" charset="0"/>
                        </a:rPr>
                        <a:t>KZN</a:t>
                      </a:r>
                    </a:p>
                  </a:txBody>
                  <a:tcPr marL="4440" marR="4440" marT="444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ctr"/>
                      <a:r>
                        <a:rPr lang="en-ZA" sz="1400" b="1" i="0" u="none" strike="noStrike">
                          <a:solidFill>
                            <a:srgbClr val="000000"/>
                          </a:solidFill>
                          <a:effectLst/>
                          <a:latin typeface="Arial" panose="020B0604020202020204" pitchFamily="34" charset="0"/>
                        </a:rPr>
                        <a:t>LP</a:t>
                      </a:r>
                    </a:p>
                  </a:txBody>
                  <a:tcPr marL="4440" marR="4440" marT="444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ctr"/>
                      <a:r>
                        <a:rPr lang="en-ZA" sz="1400" b="1" i="0" u="none" strike="noStrike">
                          <a:solidFill>
                            <a:srgbClr val="000000"/>
                          </a:solidFill>
                          <a:effectLst/>
                          <a:latin typeface="Arial" panose="020B0604020202020204" pitchFamily="34" charset="0"/>
                        </a:rPr>
                        <a:t>MP</a:t>
                      </a:r>
                    </a:p>
                  </a:txBody>
                  <a:tcPr marL="4440" marR="4440" marT="444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ctr"/>
                      <a:r>
                        <a:rPr lang="en-ZA" sz="1400" b="1" i="0" u="none" strike="noStrike">
                          <a:solidFill>
                            <a:srgbClr val="000000"/>
                          </a:solidFill>
                          <a:effectLst/>
                          <a:latin typeface="Arial" panose="020B0604020202020204" pitchFamily="34" charset="0"/>
                        </a:rPr>
                        <a:t>NW</a:t>
                      </a:r>
                    </a:p>
                  </a:txBody>
                  <a:tcPr marL="4440" marR="4440" marT="444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ctr"/>
                      <a:r>
                        <a:rPr lang="en-ZA" sz="1400" b="1" i="0" u="none" strike="noStrike">
                          <a:solidFill>
                            <a:srgbClr val="000000"/>
                          </a:solidFill>
                          <a:effectLst/>
                          <a:latin typeface="Arial" panose="020B0604020202020204" pitchFamily="34" charset="0"/>
                        </a:rPr>
                        <a:t>NC</a:t>
                      </a:r>
                    </a:p>
                  </a:txBody>
                  <a:tcPr marL="4440" marR="4440" marT="444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ctr"/>
                      <a:r>
                        <a:rPr lang="en-ZA" sz="1400" b="1" i="0" u="none" strike="noStrike">
                          <a:solidFill>
                            <a:srgbClr val="000000"/>
                          </a:solidFill>
                          <a:effectLst/>
                          <a:latin typeface="Arial" panose="020B0604020202020204" pitchFamily="34" charset="0"/>
                        </a:rPr>
                        <a:t>WC</a:t>
                      </a:r>
                    </a:p>
                  </a:txBody>
                  <a:tcPr marL="4440" marR="4440" marT="444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ctr"/>
                      <a:r>
                        <a:rPr lang="en-ZA" sz="1400" b="1" i="0" u="none" strike="noStrike">
                          <a:solidFill>
                            <a:srgbClr val="002060"/>
                          </a:solidFill>
                          <a:effectLst/>
                          <a:latin typeface="Arial" panose="020B0604020202020204" pitchFamily="34" charset="0"/>
                        </a:rPr>
                        <a:t>RSA</a:t>
                      </a:r>
                    </a:p>
                  </a:txBody>
                  <a:tcPr marL="4440" marR="4440" marT="444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618861007"/>
                  </a:ext>
                </a:extLst>
              </a:tr>
              <a:tr h="155405">
                <a:tc>
                  <a:txBody>
                    <a:bodyPr/>
                    <a:lstStyle/>
                    <a:p>
                      <a:pPr algn="r" rtl="0" fontAlgn="b"/>
                      <a:r>
                        <a:rPr lang="en-ZA" sz="1400" b="0" i="1" u="none" strike="noStrike" dirty="0">
                          <a:solidFill>
                            <a:srgbClr val="000000"/>
                          </a:solidFill>
                          <a:effectLst/>
                          <a:latin typeface="Arial" panose="020B0604020202020204" pitchFamily="34" charset="0"/>
                        </a:rPr>
                        <a:t>Spaza/ tuck shop</a:t>
                      </a:r>
                    </a:p>
                  </a:txBody>
                  <a:tcPr marL="4440" marR="7200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3</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2</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3</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4</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4</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13</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1" i="1" u="none" strike="noStrike">
                          <a:solidFill>
                            <a:srgbClr val="000000"/>
                          </a:solidFill>
                          <a:effectLst/>
                          <a:latin typeface="Arial" panose="020B0604020202020204" pitchFamily="34" charset="0"/>
                        </a:rPr>
                        <a:t>31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57050121"/>
                  </a:ext>
                </a:extLst>
              </a:tr>
              <a:tr h="155405">
                <a:tc>
                  <a:txBody>
                    <a:bodyPr/>
                    <a:lstStyle/>
                    <a:p>
                      <a:pPr algn="r" rtl="0" fontAlgn="b"/>
                      <a:r>
                        <a:rPr lang="en-ZA" sz="1400" b="0" i="1" u="none" strike="noStrike">
                          <a:solidFill>
                            <a:srgbClr val="000000"/>
                          </a:solidFill>
                          <a:effectLst/>
                          <a:latin typeface="Arial" panose="020B0604020202020204" pitchFamily="34" charset="0"/>
                        </a:rPr>
                        <a:t>Residential/rental properties/real estate</a:t>
                      </a:r>
                    </a:p>
                  </a:txBody>
                  <a:tcPr marL="4440" marR="7200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2</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10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1" i="1" u="none" strike="noStrike">
                          <a:solidFill>
                            <a:srgbClr val="000000"/>
                          </a:solidFill>
                          <a:effectLst/>
                          <a:latin typeface="Arial" panose="020B0604020202020204" pitchFamily="34" charset="0"/>
                        </a:rPr>
                        <a:t>13</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38858646"/>
                  </a:ext>
                </a:extLst>
              </a:tr>
              <a:tr h="155405">
                <a:tc>
                  <a:txBody>
                    <a:bodyPr/>
                    <a:lstStyle/>
                    <a:p>
                      <a:pPr algn="r" rtl="0" fontAlgn="b"/>
                      <a:r>
                        <a:rPr lang="en-ZA" sz="1400" b="0" i="1" u="none" strike="noStrike" dirty="0">
                          <a:solidFill>
                            <a:srgbClr val="000000"/>
                          </a:solidFill>
                          <a:effectLst/>
                          <a:latin typeface="Arial" panose="020B0604020202020204" pitchFamily="34" charset="0"/>
                        </a:rPr>
                        <a:t>Taxi-related</a:t>
                      </a:r>
                    </a:p>
                  </a:txBody>
                  <a:tcPr marL="4440" marR="7200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3</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2</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3</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3</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1" i="1" u="none" strike="noStrike">
                          <a:solidFill>
                            <a:srgbClr val="000000"/>
                          </a:solidFill>
                          <a:effectLst/>
                          <a:latin typeface="Arial" panose="020B0604020202020204" pitchFamily="34" charset="0"/>
                        </a:rPr>
                        <a:t>13</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595918884"/>
                  </a:ext>
                </a:extLst>
              </a:tr>
              <a:tr h="306370">
                <a:tc>
                  <a:txBody>
                    <a:bodyPr/>
                    <a:lstStyle/>
                    <a:p>
                      <a:pPr algn="r" rtl="0" fontAlgn="b"/>
                      <a:r>
                        <a:rPr lang="en-ZA" sz="1400" b="0" i="1" u="none" strike="noStrike">
                          <a:solidFill>
                            <a:srgbClr val="000000"/>
                          </a:solidFill>
                          <a:effectLst/>
                          <a:latin typeface="Arial" panose="020B0604020202020204" pitchFamily="34" charset="0"/>
                        </a:rPr>
                        <a:t>Construction (including infrastructure maintenance and services, etc.)</a:t>
                      </a:r>
                    </a:p>
                  </a:txBody>
                  <a:tcPr marL="4440" marR="7200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2</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3</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2</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1" i="1" u="none" strike="noStrike">
                          <a:solidFill>
                            <a:srgbClr val="000000"/>
                          </a:solidFill>
                          <a:effectLst/>
                          <a:latin typeface="Arial" panose="020B0604020202020204" pitchFamily="34" charset="0"/>
                        </a:rPr>
                        <a:t>9</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310921165"/>
                  </a:ext>
                </a:extLst>
              </a:tr>
              <a:tr h="155405">
                <a:tc>
                  <a:txBody>
                    <a:bodyPr/>
                    <a:lstStyle/>
                    <a:p>
                      <a:pPr algn="r" rtl="0" fontAlgn="b"/>
                      <a:r>
                        <a:rPr lang="en-GB" sz="1400" b="0" i="1" u="none" strike="noStrike" dirty="0">
                          <a:solidFill>
                            <a:srgbClr val="000000"/>
                          </a:solidFill>
                          <a:effectLst/>
                          <a:latin typeface="Arial" panose="020B0604020202020204" pitchFamily="34" charset="0"/>
                        </a:rPr>
                        <a:t>Individual targeted - not business related</a:t>
                      </a:r>
                    </a:p>
                  </a:txBody>
                  <a:tcPr marL="4440" marR="7200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4</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1" i="1" u="none" strike="noStrike">
                          <a:solidFill>
                            <a:srgbClr val="000000"/>
                          </a:solidFill>
                          <a:effectLst/>
                          <a:latin typeface="Arial" panose="020B0604020202020204" pitchFamily="34" charset="0"/>
                        </a:rPr>
                        <a:t>8</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16635457"/>
                  </a:ext>
                </a:extLst>
              </a:tr>
              <a:tr h="155405">
                <a:tc>
                  <a:txBody>
                    <a:bodyPr/>
                    <a:lstStyle/>
                    <a:p>
                      <a:pPr algn="r" rtl="0" fontAlgn="b"/>
                      <a:r>
                        <a:rPr lang="en-ZA" sz="1400" b="0" i="1" u="none" strike="noStrike">
                          <a:solidFill>
                            <a:srgbClr val="000000"/>
                          </a:solidFill>
                          <a:effectLst/>
                          <a:latin typeface="Arial" panose="020B0604020202020204" pitchFamily="34" charset="0"/>
                        </a:rPr>
                        <a:t>Not specified</a:t>
                      </a:r>
                    </a:p>
                  </a:txBody>
                  <a:tcPr marL="4440" marR="7200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3</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2</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1" i="1" u="none" strike="noStrike">
                          <a:solidFill>
                            <a:srgbClr val="000000"/>
                          </a:solidFill>
                          <a:effectLst/>
                          <a:latin typeface="Arial" panose="020B0604020202020204" pitchFamily="34" charset="0"/>
                        </a:rPr>
                        <a:t>7</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045646924"/>
                  </a:ext>
                </a:extLst>
              </a:tr>
              <a:tr h="155405">
                <a:tc>
                  <a:txBody>
                    <a:bodyPr/>
                    <a:lstStyle/>
                    <a:p>
                      <a:pPr algn="r" rtl="0" fontAlgn="b"/>
                      <a:r>
                        <a:rPr lang="en-ZA" sz="1400" b="0" i="1" u="none" strike="noStrike">
                          <a:solidFill>
                            <a:srgbClr val="000000"/>
                          </a:solidFill>
                          <a:effectLst/>
                          <a:latin typeface="Arial" panose="020B0604020202020204" pitchFamily="34" charset="0"/>
                        </a:rPr>
                        <a:t>Supermarket/ shop/ general dealer</a:t>
                      </a:r>
                    </a:p>
                  </a:txBody>
                  <a:tcPr marL="4440" marR="7200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2</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5</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1" i="1" u="none" strike="noStrike">
                          <a:solidFill>
                            <a:srgbClr val="000000"/>
                          </a:solidFill>
                          <a:effectLst/>
                          <a:latin typeface="Arial" panose="020B0604020202020204" pitchFamily="34" charset="0"/>
                        </a:rPr>
                        <a:t>7</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970316721"/>
                  </a:ext>
                </a:extLst>
              </a:tr>
              <a:tr h="155405">
                <a:tc>
                  <a:txBody>
                    <a:bodyPr/>
                    <a:lstStyle/>
                    <a:p>
                      <a:pPr algn="r" rtl="0" fontAlgn="b"/>
                      <a:r>
                        <a:rPr lang="en-ZA" sz="1400" b="0" i="1" u="none" strike="noStrike" dirty="0">
                          <a:solidFill>
                            <a:srgbClr val="000000"/>
                          </a:solidFill>
                          <a:effectLst/>
                          <a:latin typeface="Arial" panose="020B0604020202020204" pitchFamily="34" charset="0"/>
                        </a:rPr>
                        <a:t>Transport/Logistics/ Deliveries</a:t>
                      </a:r>
                    </a:p>
                  </a:txBody>
                  <a:tcPr marL="4440" marR="7200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3</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1" i="1" u="none" strike="noStrike">
                          <a:solidFill>
                            <a:srgbClr val="000000"/>
                          </a:solidFill>
                          <a:effectLst/>
                          <a:latin typeface="Arial" panose="020B0604020202020204" pitchFamily="34" charset="0"/>
                        </a:rPr>
                        <a:t>5</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1341078504"/>
                  </a:ext>
                </a:extLst>
              </a:tr>
              <a:tr h="155405">
                <a:tc>
                  <a:txBody>
                    <a:bodyPr/>
                    <a:lstStyle/>
                    <a:p>
                      <a:pPr algn="r" rtl="0" fontAlgn="b"/>
                      <a:r>
                        <a:rPr lang="en-GB" sz="1400" b="0" i="1" u="none" strike="noStrike">
                          <a:solidFill>
                            <a:srgbClr val="000000"/>
                          </a:solidFill>
                          <a:effectLst/>
                          <a:latin typeface="Arial" panose="020B0604020202020204" pitchFamily="34" charset="0"/>
                        </a:rPr>
                        <a:t>Barber shop/ salon/beauty parlour</a:t>
                      </a:r>
                    </a:p>
                  </a:txBody>
                  <a:tcPr marL="4440" marR="7200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3</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1" i="1" u="none" strike="noStrike">
                          <a:solidFill>
                            <a:srgbClr val="000000"/>
                          </a:solidFill>
                          <a:effectLst/>
                          <a:latin typeface="Arial" panose="020B0604020202020204" pitchFamily="34" charset="0"/>
                        </a:rPr>
                        <a:t>4</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4051575743"/>
                  </a:ext>
                </a:extLst>
              </a:tr>
              <a:tr h="457334">
                <a:tc>
                  <a:txBody>
                    <a:bodyPr/>
                    <a:lstStyle/>
                    <a:p>
                      <a:pPr algn="r" rtl="0" fontAlgn="b"/>
                      <a:r>
                        <a:rPr lang="en-GB" sz="1400" b="0" i="1" u="none" strike="noStrike" dirty="0">
                          <a:solidFill>
                            <a:srgbClr val="000000"/>
                          </a:solidFill>
                          <a:effectLst/>
                          <a:latin typeface="Arial" panose="020B0604020202020204" pitchFamily="34" charset="0"/>
                        </a:rPr>
                        <a:t>Maintenance/repair/cleaning services - excluding construction mafia (e.g. electrician/ plumber/cleaning/garden services, etc.)</a:t>
                      </a:r>
                    </a:p>
                  </a:txBody>
                  <a:tcPr marL="4440" marR="7200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2</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1" i="1" u="none" strike="noStrike">
                          <a:solidFill>
                            <a:srgbClr val="000000"/>
                          </a:solidFill>
                          <a:effectLst/>
                          <a:latin typeface="Arial" panose="020B0604020202020204" pitchFamily="34" charset="0"/>
                        </a:rPr>
                        <a:t>3</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45593187"/>
                  </a:ext>
                </a:extLst>
              </a:tr>
              <a:tr h="155405">
                <a:tc>
                  <a:txBody>
                    <a:bodyPr/>
                    <a:lstStyle/>
                    <a:p>
                      <a:pPr algn="r" rtl="0" fontAlgn="b"/>
                      <a:r>
                        <a:rPr lang="en-GB" sz="1400" b="0" i="1" u="none" strike="noStrike" dirty="0">
                          <a:solidFill>
                            <a:srgbClr val="000000"/>
                          </a:solidFill>
                          <a:effectLst/>
                          <a:latin typeface="Arial" panose="020B0604020202020204" pitchFamily="34" charset="0"/>
                        </a:rPr>
                        <a:t>Restaurant/ fast food/ coffee shop, etc.</a:t>
                      </a:r>
                    </a:p>
                  </a:txBody>
                  <a:tcPr marL="4440" marR="7200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1" i="1" u="none" strike="noStrike">
                          <a:solidFill>
                            <a:srgbClr val="000000"/>
                          </a:solidFill>
                          <a:effectLst/>
                          <a:latin typeface="Arial" panose="020B0604020202020204" pitchFamily="34" charset="0"/>
                        </a:rPr>
                        <a:t>2</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817016008"/>
                  </a:ext>
                </a:extLst>
              </a:tr>
              <a:tr h="306370">
                <a:tc>
                  <a:txBody>
                    <a:bodyPr/>
                    <a:lstStyle/>
                    <a:p>
                      <a:pPr algn="r" rtl="0" fontAlgn="b"/>
                      <a:r>
                        <a:rPr lang="en-GB" sz="1400" b="0" i="1" u="none" strike="noStrike">
                          <a:solidFill>
                            <a:srgbClr val="000000"/>
                          </a:solidFill>
                          <a:effectLst/>
                          <a:latin typeface="Arial" panose="020B0604020202020204" pitchFamily="34" charset="0"/>
                        </a:rPr>
                        <a:t>Liquor outlet - on consumption (tavern/ pub/ night club,etc.)</a:t>
                      </a:r>
                    </a:p>
                  </a:txBody>
                  <a:tcPr marL="4440" marR="7200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1"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908651650"/>
                  </a:ext>
                </a:extLst>
              </a:tr>
              <a:tr h="155405">
                <a:tc>
                  <a:txBody>
                    <a:bodyPr/>
                    <a:lstStyle/>
                    <a:p>
                      <a:pPr algn="r" rtl="0" fontAlgn="b"/>
                      <a:r>
                        <a:rPr lang="en-ZA" sz="1400" b="0" i="1" u="none" strike="noStrike" dirty="0">
                          <a:solidFill>
                            <a:srgbClr val="000000"/>
                          </a:solidFill>
                          <a:effectLst/>
                          <a:latin typeface="Arial" panose="020B0604020202020204" pitchFamily="34" charset="0"/>
                        </a:rPr>
                        <a:t>Butchery</a:t>
                      </a:r>
                    </a:p>
                  </a:txBody>
                  <a:tcPr marL="4440" marR="7200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dirty="0">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1"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89684539"/>
                  </a:ext>
                </a:extLst>
              </a:tr>
              <a:tr h="155405">
                <a:tc>
                  <a:txBody>
                    <a:bodyPr/>
                    <a:lstStyle/>
                    <a:p>
                      <a:pPr algn="r" rtl="0" fontAlgn="b"/>
                      <a:r>
                        <a:rPr lang="en-ZA" sz="1400" b="0" i="1" u="none" strike="noStrike">
                          <a:solidFill>
                            <a:srgbClr val="000000"/>
                          </a:solidFill>
                          <a:effectLst/>
                          <a:latin typeface="Arial" panose="020B0604020202020204" pitchFamily="34" charset="0"/>
                        </a:rPr>
                        <a:t>Government/ municipal premises</a:t>
                      </a:r>
                    </a:p>
                  </a:txBody>
                  <a:tcPr marL="4440" marR="7200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1"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9713369"/>
                  </a:ext>
                </a:extLst>
              </a:tr>
              <a:tr h="155405">
                <a:tc>
                  <a:txBody>
                    <a:bodyPr/>
                    <a:lstStyle/>
                    <a:p>
                      <a:pPr algn="r" rtl="0" fontAlgn="b"/>
                      <a:r>
                        <a:rPr lang="en-ZA" sz="1400" b="0" i="1" u="none" strike="noStrike">
                          <a:solidFill>
                            <a:srgbClr val="000000"/>
                          </a:solidFill>
                          <a:effectLst/>
                          <a:latin typeface="Arial" panose="020B0604020202020204" pitchFamily="34" charset="0"/>
                        </a:rPr>
                        <a:t>Religious institution e.g. church, mosque etc.</a:t>
                      </a:r>
                    </a:p>
                  </a:txBody>
                  <a:tcPr marL="4440" marR="7200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1"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497730979"/>
                  </a:ext>
                </a:extLst>
              </a:tr>
              <a:tr h="155405">
                <a:tc>
                  <a:txBody>
                    <a:bodyPr/>
                    <a:lstStyle/>
                    <a:p>
                      <a:pPr algn="r" rtl="0" fontAlgn="b"/>
                      <a:r>
                        <a:rPr lang="en-ZA" sz="1400" b="0" i="1" u="none" strike="noStrike" dirty="0">
                          <a:solidFill>
                            <a:srgbClr val="000000"/>
                          </a:solidFill>
                          <a:effectLst/>
                          <a:latin typeface="Arial" panose="020B0604020202020204" pitchFamily="34" charset="0"/>
                        </a:rPr>
                        <a:t>Street vendors</a:t>
                      </a:r>
                    </a:p>
                  </a:txBody>
                  <a:tcPr marL="4440" marR="7200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1"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251877527"/>
                  </a:ext>
                </a:extLst>
              </a:tr>
              <a:tr h="155405">
                <a:tc>
                  <a:txBody>
                    <a:bodyPr/>
                    <a:lstStyle/>
                    <a:p>
                      <a:pPr algn="r" rtl="0" fontAlgn="b"/>
                      <a:r>
                        <a:rPr lang="en-ZA" sz="1400" b="0" i="1" u="none" strike="noStrike" dirty="0">
                          <a:solidFill>
                            <a:srgbClr val="000000"/>
                          </a:solidFill>
                          <a:effectLst/>
                          <a:latin typeface="Arial" panose="020B0604020202020204" pitchFamily="34" charset="0"/>
                        </a:rPr>
                        <a:t>Hardware shop (Builders etc.)</a:t>
                      </a:r>
                    </a:p>
                  </a:txBody>
                  <a:tcPr marL="4440" marR="7200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1"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3032372786"/>
                  </a:ext>
                </a:extLst>
              </a:tr>
              <a:tr h="306370">
                <a:tc>
                  <a:txBody>
                    <a:bodyPr/>
                    <a:lstStyle/>
                    <a:p>
                      <a:pPr algn="r" rtl="0" fontAlgn="b"/>
                      <a:r>
                        <a:rPr lang="en-GB" sz="1400" b="0" i="1" u="none" strike="noStrike" dirty="0">
                          <a:solidFill>
                            <a:srgbClr val="000000"/>
                          </a:solidFill>
                          <a:effectLst/>
                          <a:latin typeface="Arial" panose="020B0604020202020204" pitchFamily="34" charset="0"/>
                        </a:rPr>
                        <a:t>Educational premises e.g. school/ day care/university, etc.</a:t>
                      </a:r>
                    </a:p>
                  </a:txBody>
                  <a:tcPr marL="4440" marR="7200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FFFFFF"/>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FFFFFF"/>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FFFFFF"/>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FFFFFF"/>
                    </a:solidFill>
                  </a:tcPr>
                </a:tc>
                <a:tc>
                  <a:txBody>
                    <a:bodyPr/>
                    <a:lstStyle/>
                    <a:p>
                      <a:pPr algn="ctr" rtl="0" fontAlgn="b"/>
                      <a:r>
                        <a:rPr lang="en-ZA" sz="1400" b="0"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FFFFFF"/>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FFFFFF"/>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FFFFFF"/>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FFFFFF"/>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FFFFFF"/>
                    </a:solidFill>
                  </a:tcPr>
                </a:tc>
                <a:tc>
                  <a:txBody>
                    <a:bodyPr/>
                    <a:lstStyle/>
                    <a:p>
                      <a:pPr algn="ctr" rtl="0" fontAlgn="b"/>
                      <a:r>
                        <a:rPr lang="en-ZA" sz="1400" b="1"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988392657"/>
                  </a:ext>
                </a:extLst>
              </a:tr>
              <a:tr h="155405">
                <a:tc>
                  <a:txBody>
                    <a:bodyPr/>
                    <a:lstStyle/>
                    <a:p>
                      <a:pPr algn="r" rtl="0" fontAlgn="b"/>
                      <a:r>
                        <a:rPr lang="en-GB" sz="1400" b="0" i="1" u="none" strike="noStrike" dirty="0">
                          <a:solidFill>
                            <a:srgbClr val="000000"/>
                          </a:solidFill>
                          <a:effectLst/>
                          <a:latin typeface="Arial" panose="020B0604020202020204" pitchFamily="34" charset="0"/>
                        </a:rPr>
                        <a:t>Financial institution (e.g. cash loan/ bank, etc.)</a:t>
                      </a:r>
                    </a:p>
                  </a:txBody>
                  <a:tcPr marL="4440" marR="7200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1"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801386808"/>
                  </a:ext>
                </a:extLst>
              </a:tr>
              <a:tr h="155405">
                <a:tc>
                  <a:txBody>
                    <a:bodyPr/>
                    <a:lstStyle/>
                    <a:p>
                      <a:pPr algn="r" rtl="0" fontAlgn="b"/>
                      <a:r>
                        <a:rPr lang="en-GB" sz="1400" b="0" i="1" u="none" strike="noStrike" dirty="0">
                          <a:solidFill>
                            <a:srgbClr val="000000"/>
                          </a:solidFill>
                          <a:effectLst/>
                          <a:latin typeface="Arial" panose="020B0604020202020204" pitchFamily="34" charset="0"/>
                        </a:rPr>
                        <a:t>Retail store (Food/ clothing/ furniture) </a:t>
                      </a:r>
                    </a:p>
                  </a:txBody>
                  <a:tcPr marL="4440" marR="7200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FFFFFF"/>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FFFFFF"/>
                    </a:solidFill>
                  </a:tcPr>
                </a:tc>
                <a:tc>
                  <a:txBody>
                    <a:bodyPr/>
                    <a:lstStyle/>
                    <a:p>
                      <a:pPr algn="ctr" rtl="0" fontAlgn="b"/>
                      <a:r>
                        <a:rPr lang="en-ZA" sz="1400" b="0"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FFFFFF"/>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FFFFFF"/>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FFFFFF"/>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FFFFFF"/>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FFFFFF"/>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FFFFFF"/>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FFFFFF"/>
                    </a:solidFill>
                  </a:tcPr>
                </a:tc>
                <a:tc>
                  <a:txBody>
                    <a:bodyPr/>
                    <a:lstStyle/>
                    <a:p>
                      <a:pPr algn="ctr" rtl="0" fontAlgn="b"/>
                      <a:r>
                        <a:rPr lang="en-ZA" sz="1400" b="1"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970092752"/>
                  </a:ext>
                </a:extLst>
              </a:tr>
              <a:tr h="155405">
                <a:tc>
                  <a:txBody>
                    <a:bodyPr/>
                    <a:lstStyle/>
                    <a:p>
                      <a:pPr algn="r" rtl="0" fontAlgn="b"/>
                      <a:r>
                        <a:rPr lang="en-ZA" sz="1400" b="0" i="1" u="none" strike="noStrike" dirty="0">
                          <a:solidFill>
                            <a:srgbClr val="000000"/>
                          </a:solidFill>
                          <a:effectLst/>
                          <a:latin typeface="Arial" panose="020B0604020202020204" pitchFamily="34" charset="0"/>
                        </a:rPr>
                        <a:t>Mining</a:t>
                      </a:r>
                    </a:p>
                  </a:txBody>
                  <a:tcPr marL="4440" marR="7200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dirty="0">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dirty="0">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dirty="0">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0" i="1" u="none" strike="noStrike">
                          <a:solidFill>
                            <a:srgbClr val="000000"/>
                          </a:solidFill>
                          <a:effectLst/>
                          <a:latin typeface="Arial" panose="020B0604020202020204" pitchFamily="34" charset="0"/>
                        </a:rPr>
                        <a:t>0</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4C6E7"/>
                    </a:solidFill>
                  </a:tcPr>
                </a:tc>
                <a:tc>
                  <a:txBody>
                    <a:bodyPr/>
                    <a:lstStyle/>
                    <a:p>
                      <a:pPr algn="ctr" rtl="0" fontAlgn="b"/>
                      <a:r>
                        <a:rPr lang="en-ZA" sz="1400" b="1" i="1" u="none" strike="noStrike">
                          <a:solidFill>
                            <a:srgbClr val="000000"/>
                          </a:solidFill>
                          <a:effectLst/>
                          <a:latin typeface="Arial" panose="020B0604020202020204" pitchFamily="34" charset="0"/>
                        </a:rPr>
                        <a:t>1</a:t>
                      </a:r>
                    </a:p>
                  </a:txBody>
                  <a:tcPr marL="4440" marR="4440" marT="444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8EA9DB"/>
                    </a:solidFill>
                  </a:tcPr>
                </a:tc>
                <a:extLst>
                  <a:ext uri="{0D108BD9-81ED-4DB2-BD59-A6C34878D82A}">
                    <a16:rowId xmlns:a16="http://schemas.microsoft.com/office/drawing/2014/main" val="2508849559"/>
                  </a:ext>
                </a:extLst>
              </a:tr>
              <a:tr h="159845">
                <a:tc>
                  <a:txBody>
                    <a:bodyPr/>
                    <a:lstStyle/>
                    <a:p>
                      <a:pPr algn="r" rtl="0" fontAlgn="b"/>
                      <a:r>
                        <a:rPr lang="en-ZA" sz="1400" b="1" i="1" u="none" strike="noStrike" dirty="0">
                          <a:solidFill>
                            <a:srgbClr val="FFFFFF"/>
                          </a:solidFill>
                          <a:effectLst/>
                          <a:latin typeface="Arial" panose="020B0604020202020204" pitchFamily="34" charset="0"/>
                        </a:rPr>
                        <a:t>Total</a:t>
                      </a:r>
                    </a:p>
                  </a:txBody>
                  <a:tcPr marL="4440" marR="72000" marT="4440" marB="0" anchor="b">
                    <a:lnL w="12700" cap="flat" cmpd="sng" algn="ctr">
                      <a:solidFill>
                        <a:srgbClr val="15A9E2"/>
                      </a:solidFill>
                      <a:prstDash val="solid"/>
                      <a:round/>
                      <a:headEnd type="none" w="med" len="med"/>
                      <a:tailEnd type="none" w="med" len="med"/>
                    </a:lnL>
                    <a:lnR w="12700" cap="flat" cmpd="sng" algn="ctr">
                      <a:solidFill>
                        <a:srgbClr val="15A9E2"/>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15A9E2"/>
                      </a:solidFill>
                      <a:prstDash val="solid"/>
                      <a:round/>
                      <a:headEnd type="none" w="med" len="med"/>
                      <a:tailEnd type="none" w="med" len="med"/>
                    </a:lnB>
                    <a:solidFill>
                      <a:srgbClr val="305496"/>
                    </a:solidFill>
                  </a:tcPr>
                </a:tc>
                <a:tc>
                  <a:txBody>
                    <a:bodyPr/>
                    <a:lstStyle/>
                    <a:p>
                      <a:pPr algn="ctr" rtl="0" fontAlgn="b"/>
                      <a:r>
                        <a:rPr lang="en-ZA" sz="1400" b="1" i="0" u="none" strike="noStrike">
                          <a:solidFill>
                            <a:srgbClr val="FFFFFF"/>
                          </a:solidFill>
                          <a:effectLst/>
                          <a:latin typeface="Arial" panose="020B0604020202020204" pitchFamily="34" charset="0"/>
                        </a:rPr>
                        <a:t>6</a:t>
                      </a:r>
                    </a:p>
                  </a:txBody>
                  <a:tcPr marL="4440" marR="4440" marT="4440" marB="0" anchor="b">
                    <a:lnL w="12700" cap="flat" cmpd="sng" algn="ctr">
                      <a:solidFill>
                        <a:srgbClr val="15A9E2"/>
                      </a:solidFill>
                      <a:prstDash val="solid"/>
                      <a:round/>
                      <a:headEnd type="none" w="med" len="med"/>
                      <a:tailEnd type="none" w="med" len="med"/>
                    </a:lnL>
                    <a:lnR w="12700" cap="flat" cmpd="sng" algn="ctr">
                      <a:solidFill>
                        <a:srgbClr val="15A9E2"/>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15A9E2"/>
                      </a:solidFill>
                      <a:prstDash val="solid"/>
                      <a:round/>
                      <a:headEnd type="none" w="med" len="med"/>
                      <a:tailEnd type="none" w="med" len="med"/>
                    </a:lnB>
                    <a:solidFill>
                      <a:srgbClr val="305496"/>
                    </a:solidFill>
                  </a:tcPr>
                </a:tc>
                <a:tc>
                  <a:txBody>
                    <a:bodyPr/>
                    <a:lstStyle/>
                    <a:p>
                      <a:pPr algn="ctr" rtl="0" fontAlgn="b"/>
                      <a:r>
                        <a:rPr lang="en-ZA" sz="1400" b="1" i="0" u="none" strike="noStrike">
                          <a:solidFill>
                            <a:srgbClr val="FFFFFF"/>
                          </a:solidFill>
                          <a:effectLst/>
                          <a:latin typeface="Arial" panose="020B0604020202020204" pitchFamily="34" charset="0"/>
                        </a:rPr>
                        <a:t>3</a:t>
                      </a:r>
                    </a:p>
                  </a:txBody>
                  <a:tcPr marL="4440" marR="4440" marT="4440" marB="0" anchor="b">
                    <a:lnL w="12700" cap="flat" cmpd="sng" algn="ctr">
                      <a:solidFill>
                        <a:srgbClr val="15A9E2"/>
                      </a:solidFill>
                      <a:prstDash val="solid"/>
                      <a:round/>
                      <a:headEnd type="none" w="med" len="med"/>
                      <a:tailEnd type="none" w="med" len="med"/>
                    </a:lnL>
                    <a:lnR w="12700" cap="flat" cmpd="sng" algn="ctr">
                      <a:solidFill>
                        <a:srgbClr val="15A9E2"/>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15A9E2"/>
                      </a:solidFill>
                      <a:prstDash val="solid"/>
                      <a:round/>
                      <a:headEnd type="none" w="med" len="med"/>
                      <a:tailEnd type="none" w="med" len="med"/>
                    </a:lnB>
                    <a:solidFill>
                      <a:srgbClr val="305496"/>
                    </a:solidFill>
                  </a:tcPr>
                </a:tc>
                <a:tc>
                  <a:txBody>
                    <a:bodyPr/>
                    <a:lstStyle/>
                    <a:p>
                      <a:pPr algn="ctr" rtl="0" fontAlgn="b"/>
                      <a:r>
                        <a:rPr lang="en-ZA" sz="1400" b="1" i="0" u="none" strike="noStrike">
                          <a:solidFill>
                            <a:srgbClr val="FFFFFF"/>
                          </a:solidFill>
                          <a:effectLst/>
                          <a:latin typeface="Arial" panose="020B0604020202020204" pitchFamily="34" charset="0"/>
                        </a:rPr>
                        <a:t>15</a:t>
                      </a:r>
                    </a:p>
                  </a:txBody>
                  <a:tcPr marL="4440" marR="4440" marT="4440" marB="0" anchor="b">
                    <a:lnL w="12700" cap="flat" cmpd="sng" algn="ctr">
                      <a:solidFill>
                        <a:srgbClr val="15A9E2"/>
                      </a:solidFill>
                      <a:prstDash val="solid"/>
                      <a:round/>
                      <a:headEnd type="none" w="med" len="med"/>
                      <a:tailEnd type="none" w="med" len="med"/>
                    </a:lnL>
                    <a:lnR w="12700" cap="flat" cmpd="sng" algn="ctr">
                      <a:solidFill>
                        <a:srgbClr val="15A9E2"/>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15A9E2"/>
                      </a:solidFill>
                      <a:prstDash val="solid"/>
                      <a:round/>
                      <a:headEnd type="none" w="med" len="med"/>
                      <a:tailEnd type="none" w="med" len="med"/>
                    </a:lnB>
                    <a:solidFill>
                      <a:srgbClr val="305496"/>
                    </a:solidFill>
                  </a:tcPr>
                </a:tc>
                <a:tc>
                  <a:txBody>
                    <a:bodyPr/>
                    <a:lstStyle/>
                    <a:p>
                      <a:pPr algn="ctr" rtl="0" fontAlgn="b"/>
                      <a:r>
                        <a:rPr lang="en-ZA" sz="1400" b="1" i="0" u="none" strike="noStrike">
                          <a:solidFill>
                            <a:srgbClr val="FFFFFF"/>
                          </a:solidFill>
                          <a:effectLst/>
                          <a:latin typeface="Arial" panose="020B0604020202020204" pitchFamily="34" charset="0"/>
                        </a:rPr>
                        <a:t>9</a:t>
                      </a:r>
                    </a:p>
                  </a:txBody>
                  <a:tcPr marL="4440" marR="4440" marT="4440" marB="0" anchor="b">
                    <a:lnL w="12700" cap="flat" cmpd="sng" algn="ctr">
                      <a:solidFill>
                        <a:srgbClr val="15A9E2"/>
                      </a:solidFill>
                      <a:prstDash val="solid"/>
                      <a:round/>
                      <a:headEnd type="none" w="med" len="med"/>
                      <a:tailEnd type="none" w="med" len="med"/>
                    </a:lnL>
                    <a:lnR w="12700" cap="flat" cmpd="sng" algn="ctr">
                      <a:solidFill>
                        <a:srgbClr val="15A9E2"/>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15A9E2"/>
                      </a:solidFill>
                      <a:prstDash val="solid"/>
                      <a:round/>
                      <a:headEnd type="none" w="med" len="med"/>
                      <a:tailEnd type="none" w="med" len="med"/>
                    </a:lnB>
                    <a:solidFill>
                      <a:srgbClr val="305496"/>
                    </a:solidFill>
                  </a:tcPr>
                </a:tc>
                <a:tc>
                  <a:txBody>
                    <a:bodyPr/>
                    <a:lstStyle/>
                    <a:p>
                      <a:pPr algn="ctr" rtl="0" fontAlgn="b"/>
                      <a:r>
                        <a:rPr lang="en-ZA" sz="1400" b="1" i="0" u="none" strike="noStrike" dirty="0">
                          <a:solidFill>
                            <a:srgbClr val="FFFFFF"/>
                          </a:solidFill>
                          <a:effectLst/>
                          <a:latin typeface="Arial" panose="020B0604020202020204" pitchFamily="34" charset="0"/>
                        </a:rPr>
                        <a:t>4</a:t>
                      </a:r>
                    </a:p>
                  </a:txBody>
                  <a:tcPr marL="4440" marR="4440" marT="4440" marB="0" anchor="b">
                    <a:lnL w="12700" cap="flat" cmpd="sng" algn="ctr">
                      <a:solidFill>
                        <a:srgbClr val="15A9E2"/>
                      </a:solidFill>
                      <a:prstDash val="solid"/>
                      <a:round/>
                      <a:headEnd type="none" w="med" len="med"/>
                      <a:tailEnd type="none" w="med" len="med"/>
                    </a:lnL>
                    <a:lnR w="12700" cap="flat" cmpd="sng" algn="ctr">
                      <a:solidFill>
                        <a:srgbClr val="15A9E2"/>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15A9E2"/>
                      </a:solidFill>
                      <a:prstDash val="solid"/>
                      <a:round/>
                      <a:headEnd type="none" w="med" len="med"/>
                      <a:tailEnd type="none" w="med" len="med"/>
                    </a:lnB>
                    <a:solidFill>
                      <a:srgbClr val="305496"/>
                    </a:solidFill>
                  </a:tcPr>
                </a:tc>
                <a:tc>
                  <a:txBody>
                    <a:bodyPr/>
                    <a:lstStyle/>
                    <a:p>
                      <a:pPr algn="ctr" rtl="0" fontAlgn="b"/>
                      <a:r>
                        <a:rPr lang="en-ZA" sz="1400" b="1" i="0" u="none" strike="noStrike" dirty="0">
                          <a:solidFill>
                            <a:srgbClr val="FFFFFF"/>
                          </a:solidFill>
                          <a:effectLst/>
                          <a:latin typeface="Arial" panose="020B0604020202020204" pitchFamily="34" charset="0"/>
                        </a:rPr>
                        <a:t>8</a:t>
                      </a:r>
                    </a:p>
                  </a:txBody>
                  <a:tcPr marL="4440" marR="4440" marT="4440" marB="0" anchor="b">
                    <a:lnL w="12700" cap="flat" cmpd="sng" algn="ctr">
                      <a:solidFill>
                        <a:srgbClr val="15A9E2"/>
                      </a:solidFill>
                      <a:prstDash val="solid"/>
                      <a:round/>
                      <a:headEnd type="none" w="med" len="med"/>
                      <a:tailEnd type="none" w="med" len="med"/>
                    </a:lnL>
                    <a:lnR w="12700" cap="flat" cmpd="sng" algn="ctr">
                      <a:solidFill>
                        <a:srgbClr val="15A9E2"/>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15A9E2"/>
                      </a:solidFill>
                      <a:prstDash val="solid"/>
                      <a:round/>
                      <a:headEnd type="none" w="med" len="med"/>
                      <a:tailEnd type="none" w="med" len="med"/>
                    </a:lnB>
                    <a:solidFill>
                      <a:srgbClr val="305496"/>
                    </a:solidFill>
                  </a:tcPr>
                </a:tc>
                <a:tc>
                  <a:txBody>
                    <a:bodyPr/>
                    <a:lstStyle/>
                    <a:p>
                      <a:pPr algn="ctr" rtl="0" fontAlgn="b"/>
                      <a:r>
                        <a:rPr lang="en-ZA" sz="1400" b="1" i="0" u="none" strike="noStrike" dirty="0">
                          <a:solidFill>
                            <a:srgbClr val="FFFFFF"/>
                          </a:solidFill>
                          <a:effectLst/>
                          <a:latin typeface="Arial" panose="020B0604020202020204" pitchFamily="34" charset="0"/>
                        </a:rPr>
                        <a:t>14</a:t>
                      </a:r>
                    </a:p>
                  </a:txBody>
                  <a:tcPr marL="4440" marR="4440" marT="4440" marB="0" anchor="b">
                    <a:lnL w="12700" cap="flat" cmpd="sng" algn="ctr">
                      <a:solidFill>
                        <a:srgbClr val="15A9E2"/>
                      </a:solidFill>
                      <a:prstDash val="solid"/>
                      <a:round/>
                      <a:headEnd type="none" w="med" len="med"/>
                      <a:tailEnd type="none" w="med" len="med"/>
                    </a:lnL>
                    <a:lnR w="12700" cap="flat" cmpd="sng" algn="ctr">
                      <a:solidFill>
                        <a:srgbClr val="15A9E2"/>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15A9E2"/>
                      </a:solidFill>
                      <a:prstDash val="solid"/>
                      <a:round/>
                      <a:headEnd type="none" w="med" len="med"/>
                      <a:tailEnd type="none" w="med" len="med"/>
                    </a:lnB>
                    <a:solidFill>
                      <a:srgbClr val="305496"/>
                    </a:solidFill>
                  </a:tcPr>
                </a:tc>
                <a:tc>
                  <a:txBody>
                    <a:bodyPr/>
                    <a:lstStyle/>
                    <a:p>
                      <a:pPr algn="ctr" rtl="0" fontAlgn="b"/>
                      <a:r>
                        <a:rPr lang="en-ZA" sz="1400" b="1" i="0" u="none" strike="noStrike" dirty="0">
                          <a:solidFill>
                            <a:srgbClr val="FFFFFF"/>
                          </a:solidFill>
                          <a:effectLst/>
                          <a:latin typeface="Arial" panose="020B0604020202020204" pitchFamily="34" charset="0"/>
                        </a:rPr>
                        <a:t>1</a:t>
                      </a:r>
                    </a:p>
                  </a:txBody>
                  <a:tcPr marL="4440" marR="4440" marT="4440" marB="0" anchor="b">
                    <a:lnL w="12700" cap="flat" cmpd="sng" algn="ctr">
                      <a:solidFill>
                        <a:srgbClr val="15A9E2"/>
                      </a:solidFill>
                      <a:prstDash val="solid"/>
                      <a:round/>
                      <a:headEnd type="none" w="med" len="med"/>
                      <a:tailEnd type="none" w="med" len="med"/>
                    </a:lnL>
                    <a:lnR w="12700" cap="flat" cmpd="sng" algn="ctr">
                      <a:solidFill>
                        <a:srgbClr val="15A9E2"/>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15A9E2"/>
                      </a:solidFill>
                      <a:prstDash val="solid"/>
                      <a:round/>
                      <a:headEnd type="none" w="med" len="med"/>
                      <a:tailEnd type="none" w="med" len="med"/>
                    </a:lnB>
                    <a:solidFill>
                      <a:srgbClr val="305496"/>
                    </a:solidFill>
                  </a:tcPr>
                </a:tc>
                <a:tc>
                  <a:txBody>
                    <a:bodyPr/>
                    <a:lstStyle/>
                    <a:p>
                      <a:pPr algn="ctr" rtl="0" fontAlgn="b"/>
                      <a:r>
                        <a:rPr lang="en-ZA" sz="1400" b="1" i="0" u="none" strike="noStrike" dirty="0">
                          <a:solidFill>
                            <a:srgbClr val="FFFFFF"/>
                          </a:solidFill>
                          <a:effectLst/>
                          <a:latin typeface="Arial" panose="020B0604020202020204" pitchFamily="34" charset="0"/>
                        </a:rPr>
                        <a:t>52</a:t>
                      </a:r>
                    </a:p>
                  </a:txBody>
                  <a:tcPr marL="4440" marR="4440" marT="4440" marB="0" anchor="b">
                    <a:lnL w="12700" cap="flat" cmpd="sng" algn="ctr">
                      <a:solidFill>
                        <a:srgbClr val="15A9E2"/>
                      </a:solidFill>
                      <a:prstDash val="solid"/>
                      <a:round/>
                      <a:headEnd type="none" w="med" len="med"/>
                      <a:tailEnd type="none" w="med" len="med"/>
                    </a:lnL>
                    <a:lnR w="12700" cap="flat" cmpd="sng" algn="ctr">
                      <a:solidFill>
                        <a:srgbClr val="15A9E2"/>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15A9E2"/>
                      </a:solidFill>
                      <a:prstDash val="solid"/>
                      <a:round/>
                      <a:headEnd type="none" w="med" len="med"/>
                      <a:tailEnd type="none" w="med" len="med"/>
                    </a:lnB>
                    <a:solidFill>
                      <a:srgbClr val="305496"/>
                    </a:solidFill>
                  </a:tcPr>
                </a:tc>
                <a:tc>
                  <a:txBody>
                    <a:bodyPr/>
                    <a:lstStyle/>
                    <a:p>
                      <a:pPr algn="ctr" rtl="0" fontAlgn="b"/>
                      <a:r>
                        <a:rPr lang="en-ZA" sz="1400" b="1" i="0" u="none" strike="noStrike" dirty="0">
                          <a:solidFill>
                            <a:srgbClr val="FFFFFF"/>
                          </a:solidFill>
                          <a:effectLst/>
                          <a:latin typeface="Arial" panose="020B0604020202020204" pitchFamily="34" charset="0"/>
                        </a:rPr>
                        <a:t>112</a:t>
                      </a:r>
                    </a:p>
                  </a:txBody>
                  <a:tcPr marL="4440" marR="4440" marT="4440" marB="0" anchor="b">
                    <a:lnL w="12700" cap="flat" cmpd="sng" algn="ctr">
                      <a:solidFill>
                        <a:srgbClr val="15A9E2"/>
                      </a:solidFill>
                      <a:prstDash val="solid"/>
                      <a:round/>
                      <a:headEnd type="none" w="med" len="med"/>
                      <a:tailEnd type="none" w="med" len="med"/>
                    </a:lnL>
                    <a:lnR w="12700" cap="flat" cmpd="sng" algn="ctr">
                      <a:solidFill>
                        <a:srgbClr val="15A9E2"/>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15A9E2"/>
                      </a:solidFill>
                      <a:prstDash val="solid"/>
                      <a:round/>
                      <a:headEnd type="none" w="med" len="med"/>
                      <a:tailEnd type="none" w="med" len="med"/>
                    </a:lnB>
                    <a:solidFill>
                      <a:srgbClr val="305496"/>
                    </a:solidFill>
                  </a:tcPr>
                </a:tc>
                <a:extLst>
                  <a:ext uri="{0D108BD9-81ED-4DB2-BD59-A6C34878D82A}">
                    <a16:rowId xmlns:a16="http://schemas.microsoft.com/office/drawing/2014/main" val="2383594913"/>
                  </a:ext>
                </a:extLst>
              </a:tr>
            </a:tbl>
          </a:graphicData>
        </a:graphic>
      </p:graphicFrame>
    </p:spTree>
    <p:extLst>
      <p:ext uri="{BB962C8B-B14F-4D97-AF65-F5344CB8AC3E}">
        <p14:creationId xmlns:p14="http://schemas.microsoft.com/office/powerpoint/2010/main" val="198050135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a:bodyPr>
          <a:lstStyle/>
          <a:p>
            <a:r>
              <a:rPr lang="en-ZA" dirty="0"/>
              <a:t>Contact-related crime</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82</a:t>
            </a:fld>
            <a:endParaRPr lang="en-ZA" dirty="0"/>
          </a:p>
        </p:txBody>
      </p:sp>
      <p:sp>
        <p:nvSpPr>
          <p:cNvPr id="5" name="Content Placeholder 2">
            <a:extLst>
              <a:ext uri="{FF2B5EF4-FFF2-40B4-BE49-F238E27FC236}">
                <a16:creationId xmlns:a16="http://schemas.microsoft.com/office/drawing/2014/main" id="{2C2D73F3-AB62-2485-8FD6-243314D01DAF}"/>
              </a:ext>
            </a:extLst>
          </p:cNvPr>
          <p:cNvSpPr txBox="1">
            <a:spLocks/>
          </p:cNvSpPr>
          <p:nvPr/>
        </p:nvSpPr>
        <p:spPr>
          <a:xfrm>
            <a:off x="838200" y="878144"/>
            <a:ext cx="11192198" cy="2593189"/>
          </a:xfrm>
          <a:prstGeom prst="rect">
            <a:avLst/>
          </a:prstGeom>
        </p:spPr>
        <p:txBody>
          <a:bodyPr anchor="ctr" anchorCtr="0">
            <a:noAutofit/>
          </a:bodyPr>
          <a:lstStyle>
            <a:lvl1pPr marL="91438" indent="-91438" algn="l" defTabSz="914377"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Calibri" panose="020F0502020204030204" pitchFamily="34" charset="0"/>
                <a:ea typeface="+mn-ea"/>
                <a:cs typeface="Calibri" panose="020F0502020204030204" pitchFamily="34" charset="0"/>
              </a:defRPr>
            </a:lvl1pPr>
            <a:lvl2pPr marL="265169" indent="-137157" algn="l" defTabSz="914377"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Calibri" panose="020F0502020204030204" pitchFamily="34" charset="0"/>
                <a:ea typeface="+mn-ea"/>
                <a:cs typeface="Calibri" panose="020F0502020204030204" pitchFamily="34" charset="0"/>
              </a:defRPr>
            </a:lvl2pPr>
            <a:lvl3pPr marL="448045"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Calibri" panose="020F0502020204030204" pitchFamily="34" charset="0"/>
              </a:defRPr>
            </a:lvl3pPr>
            <a:lvl4pPr marL="594345"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Calibri" panose="020F0502020204030204" pitchFamily="34" charset="0"/>
              </a:defRPr>
            </a:lvl4pPr>
            <a:lvl5pPr marL="777221"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Calibri" panose="020F0502020204030204" pitchFamily="34" charset="0"/>
              </a:defRPr>
            </a:lvl5pPr>
            <a:lvl6pPr marL="914377"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677"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22"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22"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0" indent="0" algn="just">
              <a:buNone/>
            </a:pPr>
            <a:r>
              <a:rPr lang="en-US" sz="2000" b="0" i="0" u="none" strike="noStrike" baseline="0" dirty="0">
                <a:solidFill>
                  <a:srgbClr val="002060"/>
                </a:solidFill>
                <a:ea typeface="Calibri" panose="020F0502020204030204" pitchFamily="34" charset="0"/>
              </a:rPr>
              <a:t>Arson and Malicious Damage to Property. These two crimes are closely related and involve damage to or the destruction of another person’s property (often in order to punish such a person or entity) or to damage one’s own property for the purpose of insurance claims.</a:t>
            </a:r>
          </a:p>
          <a:p>
            <a:pPr marL="0" indent="0" algn="just">
              <a:buNone/>
            </a:pPr>
            <a:endParaRPr lang="en-US" sz="2000" b="0" i="0" u="none" strike="noStrike" baseline="0" dirty="0">
              <a:solidFill>
                <a:srgbClr val="002060"/>
              </a:solidFill>
              <a:ea typeface="Calibri" panose="020F0502020204030204" pitchFamily="34" charset="0"/>
            </a:endParaRPr>
          </a:p>
          <a:p>
            <a:pPr marL="358775" indent="-358775" algn="just">
              <a:buClrTx/>
              <a:buFont typeface="Wingdings" panose="05000000000000000000" pitchFamily="2" charset="2"/>
              <a:buChar char="q"/>
            </a:pPr>
            <a:r>
              <a:rPr lang="en-US" sz="2000" b="0" i="0" u="none" strike="noStrike" baseline="0" dirty="0">
                <a:solidFill>
                  <a:srgbClr val="002060"/>
                </a:solidFill>
                <a:ea typeface="Calibri" panose="020F0502020204030204" pitchFamily="34" charset="0"/>
              </a:rPr>
              <a:t>Arson</a:t>
            </a:r>
          </a:p>
          <a:p>
            <a:pPr marL="358775" indent="-358775" algn="just">
              <a:buClrTx/>
              <a:buFont typeface="Wingdings" panose="05000000000000000000" pitchFamily="2" charset="2"/>
              <a:buChar char="q"/>
            </a:pPr>
            <a:r>
              <a:rPr lang="en-US" sz="2000" b="0" i="0" u="none" strike="noStrike" baseline="0" dirty="0">
                <a:solidFill>
                  <a:srgbClr val="002060"/>
                </a:solidFill>
                <a:ea typeface="Calibri" panose="020F0502020204030204" pitchFamily="34" charset="0"/>
              </a:rPr>
              <a:t>Malicious Damage to Property</a:t>
            </a:r>
          </a:p>
        </p:txBody>
      </p:sp>
    </p:spTree>
    <p:extLst>
      <p:ext uri="{BB962C8B-B14F-4D97-AF65-F5344CB8AC3E}">
        <p14:creationId xmlns:p14="http://schemas.microsoft.com/office/powerpoint/2010/main" val="199240438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Contact-related crime</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83</a:t>
            </a:fld>
            <a:endParaRPr lang="en-ZA" dirty="0"/>
          </a:p>
        </p:txBody>
      </p:sp>
      <p:pic>
        <p:nvPicPr>
          <p:cNvPr id="5" name="Picture 4">
            <a:extLst>
              <a:ext uri="{FF2B5EF4-FFF2-40B4-BE49-F238E27FC236}">
                <a16:creationId xmlns:a16="http://schemas.microsoft.com/office/drawing/2014/main" id="{67607D46-AAFE-32FC-F88B-C28DF17D32BF}"/>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346608077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Contact-related crime</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sz="1600" b="1" dirty="0"/>
              <a:t>TOP 30 stations</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84</a:t>
            </a:fld>
            <a:endParaRPr lang="en-ZA" dirty="0"/>
          </a:p>
        </p:txBody>
      </p:sp>
      <p:pic>
        <p:nvPicPr>
          <p:cNvPr id="6" name="Picture 5">
            <a:extLst>
              <a:ext uri="{FF2B5EF4-FFF2-40B4-BE49-F238E27FC236}">
                <a16:creationId xmlns:a16="http://schemas.microsoft.com/office/drawing/2014/main" id="{C8A28AE8-F424-4EF6-93AE-D54F720A13C9}"/>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100544167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Arson</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85</a:t>
            </a:fld>
            <a:endParaRPr lang="en-ZA" dirty="0"/>
          </a:p>
        </p:txBody>
      </p:sp>
      <p:pic>
        <p:nvPicPr>
          <p:cNvPr id="5" name="Picture 4">
            <a:extLst>
              <a:ext uri="{FF2B5EF4-FFF2-40B4-BE49-F238E27FC236}">
                <a16:creationId xmlns:a16="http://schemas.microsoft.com/office/drawing/2014/main" id="{825664D6-FE0E-E679-D585-DD86C56D8063}"/>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166368223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Arson</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sz="1600" b="1" dirty="0"/>
              <a:t>TOP 30 stations</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86</a:t>
            </a:fld>
            <a:endParaRPr lang="en-ZA" dirty="0"/>
          </a:p>
        </p:txBody>
      </p:sp>
      <p:pic>
        <p:nvPicPr>
          <p:cNvPr id="6" name="Picture 5">
            <a:extLst>
              <a:ext uri="{FF2B5EF4-FFF2-40B4-BE49-F238E27FC236}">
                <a16:creationId xmlns:a16="http://schemas.microsoft.com/office/drawing/2014/main" id="{D6826444-6B2A-F02F-BBDD-A30736944819}"/>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348659927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Malicious damage to property</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87</a:t>
            </a:fld>
            <a:endParaRPr lang="en-ZA" dirty="0"/>
          </a:p>
        </p:txBody>
      </p:sp>
      <p:pic>
        <p:nvPicPr>
          <p:cNvPr id="5" name="Picture 4">
            <a:extLst>
              <a:ext uri="{FF2B5EF4-FFF2-40B4-BE49-F238E27FC236}">
                <a16:creationId xmlns:a16="http://schemas.microsoft.com/office/drawing/2014/main" id="{909D6261-DED1-1B8F-1CFC-CC952486AA51}"/>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255466353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Malicious damage to property</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sz="1600" b="1" dirty="0"/>
              <a:t>TOP 30 stations</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88</a:t>
            </a:fld>
            <a:endParaRPr lang="en-ZA" dirty="0"/>
          </a:p>
        </p:txBody>
      </p:sp>
      <p:pic>
        <p:nvPicPr>
          <p:cNvPr id="6" name="Picture 5">
            <a:extLst>
              <a:ext uri="{FF2B5EF4-FFF2-40B4-BE49-F238E27FC236}">
                <a16:creationId xmlns:a16="http://schemas.microsoft.com/office/drawing/2014/main" id="{51509D71-69AE-570F-FE0C-5363C050735B}"/>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402763004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a:bodyPr>
          <a:lstStyle/>
          <a:p>
            <a:r>
              <a:rPr lang="en-ZA" dirty="0"/>
              <a:t>Property-related crime</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89</a:t>
            </a:fld>
            <a:endParaRPr lang="en-ZA" dirty="0"/>
          </a:p>
        </p:txBody>
      </p:sp>
      <p:sp>
        <p:nvSpPr>
          <p:cNvPr id="5" name="Content Placeholder 2">
            <a:extLst>
              <a:ext uri="{FF2B5EF4-FFF2-40B4-BE49-F238E27FC236}">
                <a16:creationId xmlns:a16="http://schemas.microsoft.com/office/drawing/2014/main" id="{2C2D73F3-AB62-2485-8FD6-243314D01DAF}"/>
              </a:ext>
            </a:extLst>
          </p:cNvPr>
          <p:cNvSpPr txBox="1">
            <a:spLocks/>
          </p:cNvSpPr>
          <p:nvPr/>
        </p:nvSpPr>
        <p:spPr>
          <a:xfrm>
            <a:off x="838200" y="933254"/>
            <a:ext cx="11192198" cy="4516582"/>
          </a:xfrm>
          <a:prstGeom prst="rect">
            <a:avLst/>
          </a:prstGeom>
        </p:spPr>
        <p:txBody>
          <a:bodyPr anchor="ctr" anchorCtr="0">
            <a:noAutofit/>
          </a:bodyPr>
          <a:lstStyle>
            <a:lvl1pPr marL="91438" indent="-91438" algn="l" defTabSz="914377"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Calibri" panose="020F0502020204030204" pitchFamily="34" charset="0"/>
                <a:ea typeface="+mn-ea"/>
                <a:cs typeface="Calibri" panose="020F0502020204030204" pitchFamily="34" charset="0"/>
              </a:defRPr>
            </a:lvl1pPr>
            <a:lvl2pPr marL="265169" indent="-137157" algn="l" defTabSz="914377"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Calibri" panose="020F0502020204030204" pitchFamily="34" charset="0"/>
                <a:ea typeface="+mn-ea"/>
                <a:cs typeface="Calibri" panose="020F0502020204030204" pitchFamily="34" charset="0"/>
              </a:defRPr>
            </a:lvl2pPr>
            <a:lvl3pPr marL="448045"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Calibri" panose="020F0502020204030204" pitchFamily="34" charset="0"/>
              </a:defRPr>
            </a:lvl3pPr>
            <a:lvl4pPr marL="594345"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Calibri" panose="020F0502020204030204" pitchFamily="34" charset="0"/>
              </a:defRPr>
            </a:lvl4pPr>
            <a:lvl5pPr marL="777221"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Calibri" panose="020F0502020204030204" pitchFamily="34" charset="0"/>
              </a:defRPr>
            </a:lvl5pPr>
            <a:lvl6pPr marL="914377"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677"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22"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22"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0" indent="0" algn="just">
              <a:buNone/>
            </a:pPr>
            <a:r>
              <a:rPr lang="en-US" sz="2000" b="0" i="0" u="none" strike="noStrike" baseline="0" dirty="0">
                <a:solidFill>
                  <a:srgbClr val="002060"/>
                </a:solidFill>
                <a:ea typeface="Calibri" panose="020F0502020204030204" pitchFamily="34" charset="0"/>
              </a:rPr>
              <a:t>Property-Related Crime refers to crimes during which tangible property of an individual or institution is taken by criminal elements without permission, and in the absence of the owner/custodian of such property. This type of crime includes burglary at both residential and </a:t>
            </a:r>
          </a:p>
          <a:p>
            <a:pPr marL="0" indent="0" algn="just">
              <a:buNone/>
            </a:pPr>
            <a:r>
              <a:rPr lang="en-US" sz="2000" b="0" i="0" u="none" strike="noStrike" baseline="0" dirty="0">
                <a:solidFill>
                  <a:srgbClr val="002060"/>
                </a:solidFill>
                <a:ea typeface="Calibri" panose="020F0502020204030204" pitchFamily="34" charset="0"/>
              </a:rPr>
              <a:t>non-residential premises, theft of motor vehicles and motorcycles, theft out of or from motor vehicles and stock-theft.</a:t>
            </a:r>
          </a:p>
          <a:p>
            <a:pPr marL="0" indent="0" algn="just">
              <a:buNone/>
            </a:pPr>
            <a:endParaRPr lang="en-US" sz="2000" b="0" i="0" u="none" strike="noStrike" baseline="0" dirty="0">
              <a:solidFill>
                <a:srgbClr val="002060"/>
              </a:solidFill>
              <a:ea typeface="Calibri" panose="020F0502020204030204" pitchFamily="34" charset="0"/>
            </a:endParaRPr>
          </a:p>
          <a:p>
            <a:pPr marL="358775" indent="-358775" algn="just">
              <a:buClrTx/>
              <a:buFont typeface="Wingdings" panose="05000000000000000000" pitchFamily="2" charset="2"/>
              <a:buChar char="q"/>
            </a:pPr>
            <a:r>
              <a:rPr lang="en-US" sz="2000" b="0" i="0" u="none" strike="noStrike" baseline="0" dirty="0">
                <a:solidFill>
                  <a:srgbClr val="002060"/>
                </a:solidFill>
                <a:ea typeface="Calibri" panose="020F0502020204030204" pitchFamily="34" charset="0"/>
              </a:rPr>
              <a:t>Burglary at Residential Premises</a:t>
            </a:r>
          </a:p>
          <a:p>
            <a:pPr marL="358775" indent="-358775" algn="just">
              <a:buClrTx/>
              <a:buFont typeface="Wingdings" panose="05000000000000000000" pitchFamily="2" charset="2"/>
              <a:buChar char="q"/>
            </a:pPr>
            <a:r>
              <a:rPr lang="en-US" sz="2000" b="0" i="0" u="none" strike="noStrike" baseline="0" dirty="0">
                <a:solidFill>
                  <a:srgbClr val="002060"/>
                </a:solidFill>
                <a:ea typeface="Calibri" panose="020F0502020204030204" pitchFamily="34" charset="0"/>
              </a:rPr>
              <a:t>Burglary at Non-Residential Premises</a:t>
            </a:r>
          </a:p>
          <a:p>
            <a:pPr marL="358775" indent="-358775" algn="just">
              <a:buClrTx/>
              <a:buFont typeface="Wingdings" panose="05000000000000000000" pitchFamily="2" charset="2"/>
              <a:buChar char="q"/>
            </a:pPr>
            <a:r>
              <a:rPr lang="en-US" sz="2000" b="0" i="0" u="none" strike="noStrike" baseline="0" dirty="0">
                <a:solidFill>
                  <a:srgbClr val="002060"/>
                </a:solidFill>
                <a:ea typeface="Calibri" panose="020F0502020204030204" pitchFamily="34" charset="0"/>
              </a:rPr>
              <a:t>Theft of Motor Vehicle and Motor Cycle</a:t>
            </a:r>
          </a:p>
          <a:p>
            <a:pPr marL="358775" indent="-358775" algn="just">
              <a:buClrTx/>
              <a:buFont typeface="Wingdings" panose="05000000000000000000" pitchFamily="2" charset="2"/>
              <a:buChar char="q"/>
            </a:pPr>
            <a:r>
              <a:rPr lang="en-US" sz="2000" b="0" i="0" u="none" strike="noStrike" baseline="0" dirty="0">
                <a:solidFill>
                  <a:srgbClr val="002060"/>
                </a:solidFill>
                <a:ea typeface="Calibri" panose="020F0502020204030204" pitchFamily="34" charset="0"/>
              </a:rPr>
              <a:t>Theft out of or from Motor Vehicle</a:t>
            </a:r>
          </a:p>
          <a:p>
            <a:pPr marL="358775" indent="-358775" algn="just">
              <a:buClrTx/>
              <a:buFont typeface="Wingdings" panose="05000000000000000000" pitchFamily="2" charset="2"/>
              <a:buChar char="q"/>
            </a:pPr>
            <a:r>
              <a:rPr lang="en-US" sz="2000" b="0" i="0" u="none" strike="noStrike" baseline="0" dirty="0">
                <a:solidFill>
                  <a:srgbClr val="002060"/>
                </a:solidFill>
                <a:ea typeface="Calibri" panose="020F0502020204030204" pitchFamily="34" charset="0"/>
              </a:rPr>
              <a:t>Stock Theft</a:t>
            </a:r>
          </a:p>
        </p:txBody>
      </p:sp>
    </p:spTree>
    <p:extLst>
      <p:ext uri="{BB962C8B-B14F-4D97-AF65-F5344CB8AC3E}">
        <p14:creationId xmlns:p14="http://schemas.microsoft.com/office/powerpoint/2010/main" val="1414924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sz="2400" dirty="0"/>
              <a:t>Republic of South Africa</a:t>
            </a:r>
            <a:endParaRPr lang="en-ZA" dirty="0"/>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Selected contact crime: per ratio</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9</a:t>
            </a:fld>
            <a:endParaRPr lang="en-ZA" dirty="0"/>
          </a:p>
        </p:txBody>
      </p:sp>
      <p:sp>
        <p:nvSpPr>
          <p:cNvPr id="5" name="TextBox 4">
            <a:extLst>
              <a:ext uri="{FF2B5EF4-FFF2-40B4-BE49-F238E27FC236}">
                <a16:creationId xmlns:a16="http://schemas.microsoft.com/office/drawing/2014/main" id="{694A07F9-CA6D-7BA5-23CE-BBA2B60F5171}"/>
              </a:ext>
            </a:extLst>
          </p:cNvPr>
          <p:cNvSpPr txBox="1"/>
          <p:nvPr/>
        </p:nvSpPr>
        <p:spPr>
          <a:xfrm>
            <a:off x="0" y="6566346"/>
            <a:ext cx="11234004" cy="276999"/>
          </a:xfrm>
          <a:prstGeom prst="rect">
            <a:avLst/>
          </a:prstGeom>
          <a:noFill/>
        </p:spPr>
        <p:txBody>
          <a:bodyPr wrap="square" rtlCol="0">
            <a:spAutoFit/>
          </a:bodyPr>
          <a:lstStyle/>
          <a:p>
            <a:r>
              <a:rPr lang="en-US" sz="1200" b="1" i="0" u="none" strike="noStrike" baseline="0" dirty="0">
                <a:solidFill>
                  <a:srgbClr val="E36C09"/>
                </a:solidFill>
                <a:latin typeface="Calibri" panose="020F0502020204030204" pitchFamily="34" charset="0"/>
              </a:rPr>
              <a:t>PER CAPITA (*RATIO PER 100 000 OF THE POPULATION). MID-YEAR POPULATION ESTIMATES, 2021 SERIES </a:t>
            </a:r>
            <a:endParaRPr lang="en-ZA" sz="1200" dirty="0"/>
          </a:p>
        </p:txBody>
      </p:sp>
      <p:pic>
        <p:nvPicPr>
          <p:cNvPr id="6" name="Picture 5">
            <a:extLst>
              <a:ext uri="{FF2B5EF4-FFF2-40B4-BE49-F238E27FC236}">
                <a16:creationId xmlns:a16="http://schemas.microsoft.com/office/drawing/2014/main" id="{FB765947-3342-E428-687A-65B75041F2F6}"/>
              </a:ext>
            </a:extLst>
          </p:cNvPr>
          <p:cNvPicPr>
            <a:picLocks noChangeAspect="1"/>
          </p:cNvPicPr>
          <p:nvPr/>
        </p:nvPicPr>
        <p:blipFill>
          <a:blip r:embed="rId2"/>
          <a:stretch>
            <a:fillRect/>
          </a:stretch>
        </p:blipFill>
        <p:spPr>
          <a:xfrm>
            <a:off x="190500" y="952500"/>
            <a:ext cx="11874500" cy="2370981"/>
          </a:xfrm>
          <a:prstGeom prst="rect">
            <a:avLst/>
          </a:prstGeom>
        </p:spPr>
      </p:pic>
    </p:spTree>
    <p:extLst>
      <p:ext uri="{BB962C8B-B14F-4D97-AF65-F5344CB8AC3E}">
        <p14:creationId xmlns:p14="http://schemas.microsoft.com/office/powerpoint/2010/main" val="233976820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Property-related crime</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90</a:t>
            </a:fld>
            <a:endParaRPr lang="en-ZA" dirty="0"/>
          </a:p>
        </p:txBody>
      </p:sp>
      <p:pic>
        <p:nvPicPr>
          <p:cNvPr id="6" name="Picture 5">
            <a:extLst>
              <a:ext uri="{FF2B5EF4-FFF2-40B4-BE49-F238E27FC236}">
                <a16:creationId xmlns:a16="http://schemas.microsoft.com/office/drawing/2014/main" id="{AA419E98-1627-91D0-E3BA-B7BF6854A277}"/>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164871678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Property-related crime</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sz="1600" b="1" dirty="0"/>
              <a:t>TOP 30 stations</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91</a:t>
            </a:fld>
            <a:endParaRPr lang="en-ZA" dirty="0"/>
          </a:p>
        </p:txBody>
      </p:sp>
      <p:pic>
        <p:nvPicPr>
          <p:cNvPr id="6" name="Picture 5">
            <a:extLst>
              <a:ext uri="{FF2B5EF4-FFF2-40B4-BE49-F238E27FC236}">
                <a16:creationId xmlns:a16="http://schemas.microsoft.com/office/drawing/2014/main" id="{126378B5-EB7C-8ADD-A4B9-76AC30C66653}"/>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395022489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Burglary at residential premises</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92</a:t>
            </a:fld>
            <a:endParaRPr lang="en-ZA" dirty="0"/>
          </a:p>
        </p:txBody>
      </p:sp>
      <p:pic>
        <p:nvPicPr>
          <p:cNvPr id="5" name="Picture 4">
            <a:extLst>
              <a:ext uri="{FF2B5EF4-FFF2-40B4-BE49-F238E27FC236}">
                <a16:creationId xmlns:a16="http://schemas.microsoft.com/office/drawing/2014/main" id="{81267E2B-148C-185D-A029-04727E5D19B6}"/>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215050032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Burglary at residential premises</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sz="1600" b="1" dirty="0"/>
              <a:t>TOP 30 stations</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93</a:t>
            </a:fld>
            <a:endParaRPr lang="en-ZA" dirty="0"/>
          </a:p>
        </p:txBody>
      </p:sp>
      <p:pic>
        <p:nvPicPr>
          <p:cNvPr id="6" name="Picture 5">
            <a:extLst>
              <a:ext uri="{FF2B5EF4-FFF2-40B4-BE49-F238E27FC236}">
                <a16:creationId xmlns:a16="http://schemas.microsoft.com/office/drawing/2014/main" id="{56DF5E0C-105A-DC61-8382-CFCDEE9E462A}"/>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14326586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Burglary at non-residential premises</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94</a:t>
            </a:fld>
            <a:endParaRPr lang="en-ZA" dirty="0"/>
          </a:p>
        </p:txBody>
      </p:sp>
      <p:pic>
        <p:nvPicPr>
          <p:cNvPr id="6" name="Picture 5">
            <a:extLst>
              <a:ext uri="{FF2B5EF4-FFF2-40B4-BE49-F238E27FC236}">
                <a16:creationId xmlns:a16="http://schemas.microsoft.com/office/drawing/2014/main" id="{F3215912-3713-27C9-988B-F690215347AF}"/>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73093928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Burglary at non-residential premises</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sz="1600" b="1" dirty="0"/>
              <a:t>TOP 30 stations</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95</a:t>
            </a:fld>
            <a:endParaRPr lang="en-ZA" dirty="0"/>
          </a:p>
        </p:txBody>
      </p:sp>
      <p:pic>
        <p:nvPicPr>
          <p:cNvPr id="6" name="Picture 5">
            <a:extLst>
              <a:ext uri="{FF2B5EF4-FFF2-40B4-BE49-F238E27FC236}">
                <a16:creationId xmlns:a16="http://schemas.microsoft.com/office/drawing/2014/main" id="{D2501CFA-79C5-14D4-6EFB-C4F14AB0E552}"/>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38718928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Burglary at Religious, liquor outlets and educational premises</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GB" b="1" dirty="0"/>
              <a:t>April 2026 to June 2026</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96</a:t>
            </a:fld>
            <a:endParaRPr lang="en-ZA" dirty="0"/>
          </a:p>
        </p:txBody>
      </p:sp>
      <p:sp>
        <p:nvSpPr>
          <p:cNvPr id="6" name="TextBox 5">
            <a:extLst>
              <a:ext uri="{FF2B5EF4-FFF2-40B4-BE49-F238E27FC236}">
                <a16:creationId xmlns:a16="http://schemas.microsoft.com/office/drawing/2014/main" id="{657C1B58-503D-B7F5-2B3C-25CEB25E05D9}"/>
              </a:ext>
            </a:extLst>
          </p:cNvPr>
          <p:cNvSpPr txBox="1"/>
          <p:nvPr/>
        </p:nvSpPr>
        <p:spPr>
          <a:xfrm>
            <a:off x="0" y="6602400"/>
            <a:ext cx="12192000" cy="276999"/>
          </a:xfrm>
          <a:prstGeom prst="rect">
            <a:avLst/>
          </a:prstGeom>
          <a:noFill/>
        </p:spPr>
        <p:txBody>
          <a:bodyPr wrap="square" rtlCol="0">
            <a:spAutoFit/>
          </a:bodyPr>
          <a:lstStyle/>
          <a:p>
            <a:r>
              <a:rPr lang="en-ZA" sz="1200" b="1" dirty="0"/>
              <a:t>Sample size: burglary at non-residential premises = 10 564</a:t>
            </a:r>
          </a:p>
        </p:txBody>
      </p:sp>
      <p:graphicFrame>
        <p:nvGraphicFramePr>
          <p:cNvPr id="10" name="Chart 9">
            <a:extLst>
              <a:ext uri="{FF2B5EF4-FFF2-40B4-BE49-F238E27FC236}">
                <a16:creationId xmlns:a16="http://schemas.microsoft.com/office/drawing/2014/main" id="{332F26A8-D6F1-8AA2-2B01-226BDFFF21F1}"/>
              </a:ext>
            </a:extLst>
          </p:cNvPr>
          <p:cNvGraphicFramePr/>
          <p:nvPr>
            <p:extLst>
              <p:ext uri="{D42A27DB-BD31-4B8C-83A1-F6EECF244321}">
                <p14:modId xmlns:p14="http://schemas.microsoft.com/office/powerpoint/2010/main" val="2088091494"/>
              </p:ext>
            </p:extLst>
          </p:nvPr>
        </p:nvGraphicFramePr>
        <p:xfrm>
          <a:off x="253999" y="952500"/>
          <a:ext cx="11747500" cy="547098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8169652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Theft of motor vehicle and motorcycle</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97</a:t>
            </a:fld>
            <a:endParaRPr lang="en-ZA" dirty="0"/>
          </a:p>
        </p:txBody>
      </p:sp>
      <p:pic>
        <p:nvPicPr>
          <p:cNvPr id="5" name="Picture 4">
            <a:extLst>
              <a:ext uri="{FF2B5EF4-FFF2-40B4-BE49-F238E27FC236}">
                <a16:creationId xmlns:a16="http://schemas.microsoft.com/office/drawing/2014/main" id="{5FE525E0-FB67-7330-001B-FD8DEB4662A9}"/>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120277431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Theft of motor vehicle and motorcycle</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sz="1600" b="1" dirty="0"/>
              <a:t>TOP 30 stations</a:t>
            </a:r>
            <a:endParaRPr lang="en-ZA" dirty="0"/>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98</a:t>
            </a:fld>
            <a:endParaRPr lang="en-ZA" dirty="0"/>
          </a:p>
        </p:txBody>
      </p:sp>
      <p:pic>
        <p:nvPicPr>
          <p:cNvPr id="6" name="Picture 5">
            <a:extLst>
              <a:ext uri="{FF2B5EF4-FFF2-40B4-BE49-F238E27FC236}">
                <a16:creationId xmlns:a16="http://schemas.microsoft.com/office/drawing/2014/main" id="{440717B8-D0EC-6AAF-C82B-7A1C7983B8FC}"/>
              </a:ext>
            </a:extLst>
          </p:cNvPr>
          <p:cNvPicPr>
            <a:picLocks noChangeAspect="1"/>
          </p:cNvPicPr>
          <p:nvPr/>
        </p:nvPicPr>
        <p:blipFill>
          <a:blip r:embed="rId2"/>
          <a:stretch>
            <a:fillRect/>
          </a:stretch>
        </p:blipFill>
        <p:spPr>
          <a:xfrm>
            <a:off x="190500" y="952500"/>
            <a:ext cx="11874500" cy="5466266"/>
          </a:xfrm>
          <a:prstGeom prst="rect">
            <a:avLst/>
          </a:prstGeom>
        </p:spPr>
      </p:pic>
    </p:spTree>
    <p:extLst>
      <p:ext uri="{BB962C8B-B14F-4D97-AF65-F5344CB8AC3E}">
        <p14:creationId xmlns:p14="http://schemas.microsoft.com/office/powerpoint/2010/main" val="309769367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8057F2-BACC-98B6-C1FB-80F4435F8EBD}"/>
              </a:ext>
            </a:extLst>
          </p:cNvPr>
          <p:cNvSpPr>
            <a:spLocks noGrp="1"/>
          </p:cNvSpPr>
          <p:nvPr>
            <p:ph type="title"/>
          </p:nvPr>
        </p:nvSpPr>
        <p:spPr/>
        <p:txBody>
          <a:bodyPr>
            <a:normAutofit fontScale="90000"/>
          </a:bodyPr>
          <a:lstStyle/>
          <a:p>
            <a:r>
              <a:rPr lang="en-ZA" dirty="0"/>
              <a:t>Theft out of or from motor vehicle</a:t>
            </a:r>
          </a:p>
        </p:txBody>
      </p:sp>
      <p:sp>
        <p:nvSpPr>
          <p:cNvPr id="4" name="Text Placeholder 3">
            <a:extLst>
              <a:ext uri="{FF2B5EF4-FFF2-40B4-BE49-F238E27FC236}">
                <a16:creationId xmlns:a16="http://schemas.microsoft.com/office/drawing/2014/main" id="{BFB3403F-327A-70A9-0659-C200F84089D8}"/>
              </a:ext>
            </a:extLst>
          </p:cNvPr>
          <p:cNvSpPr>
            <a:spLocks noGrp="1"/>
          </p:cNvSpPr>
          <p:nvPr>
            <p:ph idx="1"/>
          </p:nvPr>
        </p:nvSpPr>
        <p:spPr/>
        <p:txBody>
          <a:bodyPr>
            <a:normAutofit/>
          </a:bodyPr>
          <a:lstStyle/>
          <a:p>
            <a:r>
              <a:rPr lang="en-ZA" b="1" dirty="0"/>
              <a:t>Trend over three-month period</a:t>
            </a:r>
          </a:p>
        </p:txBody>
      </p:sp>
      <p:sp>
        <p:nvSpPr>
          <p:cNvPr id="2" name="Slide Number Placeholder 1">
            <a:extLst>
              <a:ext uri="{FF2B5EF4-FFF2-40B4-BE49-F238E27FC236}">
                <a16:creationId xmlns:a16="http://schemas.microsoft.com/office/drawing/2014/main" id="{A256BB0D-05D3-5803-87E1-549EB06A3CD2}"/>
              </a:ext>
            </a:extLst>
          </p:cNvPr>
          <p:cNvSpPr>
            <a:spLocks noGrp="1"/>
          </p:cNvSpPr>
          <p:nvPr>
            <p:ph type="sldNum" sz="quarter" idx="4294967295"/>
          </p:nvPr>
        </p:nvSpPr>
        <p:spPr>
          <a:xfrm>
            <a:off x="10933113" y="6650038"/>
            <a:ext cx="1258887" cy="233362"/>
          </a:xfrm>
        </p:spPr>
        <p:txBody>
          <a:bodyPr/>
          <a:lstStyle/>
          <a:p>
            <a:fld id="{70AAA570-3596-44A9-950A-E638EE719369}" type="slidenum">
              <a:rPr lang="en-ZA" smtClean="0"/>
              <a:pPr/>
              <a:t>99</a:t>
            </a:fld>
            <a:endParaRPr lang="en-ZA" dirty="0"/>
          </a:p>
        </p:txBody>
      </p:sp>
      <p:pic>
        <p:nvPicPr>
          <p:cNvPr id="5" name="Picture 4">
            <a:extLst>
              <a:ext uri="{FF2B5EF4-FFF2-40B4-BE49-F238E27FC236}">
                <a16:creationId xmlns:a16="http://schemas.microsoft.com/office/drawing/2014/main" id="{F8E89590-DA7D-1093-A53C-42A22BB09EB1}"/>
              </a:ext>
            </a:extLst>
          </p:cNvPr>
          <p:cNvPicPr>
            <a:picLocks noChangeAspect="1"/>
          </p:cNvPicPr>
          <p:nvPr/>
        </p:nvPicPr>
        <p:blipFill>
          <a:blip r:embed="rId2"/>
          <a:stretch>
            <a:fillRect/>
          </a:stretch>
        </p:blipFill>
        <p:spPr>
          <a:xfrm>
            <a:off x="190500" y="952500"/>
            <a:ext cx="11874500" cy="5336522"/>
          </a:xfrm>
          <a:prstGeom prst="rect">
            <a:avLst/>
          </a:prstGeom>
        </p:spPr>
      </p:pic>
    </p:spTree>
    <p:extLst>
      <p:ext uri="{BB962C8B-B14F-4D97-AF65-F5344CB8AC3E}">
        <p14:creationId xmlns:p14="http://schemas.microsoft.com/office/powerpoint/2010/main" val="875278376"/>
      </p:ext>
    </p:extLst>
  </p:cSld>
  <p:clrMapOvr>
    <a:masterClrMapping/>
  </p:clrMapOvr>
</p:sld>
</file>

<file path=ppt/theme/_rels/themeOverride1.xml.rels><?xml version="1.0" encoding="UTF-8" standalone="yes"?>
<Relationships xmlns="http://schemas.openxmlformats.org/package/2006/relationships"><Relationship Id="rId1" Type="http://schemas.openxmlformats.org/officeDocument/2006/relationships/image" Target="NULL"/></Relationships>
</file>

<file path=ppt/theme/theme1.xml><?xml version="1.0" encoding="utf-8"?>
<a:theme xmlns:a="http://schemas.openxmlformats.org/drawingml/2006/main" name="SAPS - Crime Registrar 2025-2026 Crime Registrar">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APS - Crime Registrar 2025-2026 Crime Registrar1.potx" id="{0E59493E-DDCD-4866-87EF-0F63C5201CBE}" vid="{937E1926-B054-4971-ACEB-0173A4259A3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dlc_DocId xmlns="22fefb09-4368-45d4-a480-36b6af93635f">Z4RJZVM3C235-101-1326</_dlc_DocId>
    <_dlc_DocIdUrl xmlns="22fefb09-4368-45d4-a480-36b6af93635f">
      <Url>https://teams.sharepoint.saps.gov.za/sites/tas/RD/sm/_layouts/15/DocIdRedir.aspx?ID=Z4RJZVM3C235-101-1326</Url>
      <Description>Z4RJZVM3C235-101-1326</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C53398A652E0C4AAC14212AAB064AD0" ma:contentTypeVersion="4" ma:contentTypeDescription="Create a new document." ma:contentTypeScope="" ma:versionID="e2f8643f13a170fd084cf970ded3d32f">
  <xsd:schema xmlns:xsd="http://www.w3.org/2001/XMLSchema" xmlns:xs="http://www.w3.org/2001/XMLSchema" xmlns:p="http://schemas.microsoft.com/office/2006/metadata/properties" xmlns:ns2="22fefb09-4368-45d4-a480-36b6af93635f" xmlns:ns3="63ff2a89-b0ec-4d29-8d32-ee96a50f5001" targetNamespace="http://schemas.microsoft.com/office/2006/metadata/properties" ma:root="true" ma:fieldsID="ab1437c5b0e77787c510c85c578ab30b" ns2:_="" ns3:_="">
    <xsd:import namespace="22fefb09-4368-45d4-a480-36b6af93635f"/>
    <xsd:import namespace="63ff2a89-b0ec-4d29-8d32-ee96a50f5001"/>
    <xsd:element name="properties">
      <xsd:complexType>
        <xsd:sequence>
          <xsd:element name="documentManagement">
            <xsd:complexType>
              <xsd:all>
                <xsd:element ref="ns2:_dlc_DocId" minOccurs="0"/>
                <xsd:element ref="ns2:_dlc_DocIdUrl" minOccurs="0"/>
                <xsd:element ref="ns2:_dlc_DocIdPersistId"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fefb09-4368-45d4-a480-36b6af93635f"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63ff2a89-b0ec-4d29-8d32-ee96a50f5001" elementFormDefault="qualified">
    <xsd:import namespace="http://schemas.microsoft.com/office/2006/documentManagement/types"/>
    <xsd:import namespace="http://schemas.microsoft.com/office/infopath/2007/PartnerControls"/>
    <xsd:element name="SharedWithUsers" ma:index="11"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D069C68C-7491-43FB-BEC8-3434FCCC5EE2}">
  <ds:schemaRefs>
    <ds:schemaRef ds:uri="http://schemas.microsoft.com/sharepoint/v3/contenttype/forms"/>
  </ds:schemaRefs>
</ds:datastoreItem>
</file>

<file path=customXml/itemProps2.xml><?xml version="1.0" encoding="utf-8"?>
<ds:datastoreItem xmlns:ds="http://schemas.openxmlformats.org/officeDocument/2006/customXml" ds:itemID="{43F3BFE0-B3E8-45C8-B98B-142D0D7A0793}">
  <ds:schemaRefs>
    <ds:schemaRef ds:uri="http://schemas.microsoft.com/office/2006/metadata/properties"/>
    <ds:schemaRef ds:uri="http://schemas.microsoft.com/office/2006/documentManagement/types"/>
    <ds:schemaRef ds:uri="http://purl.org/dc/terms/"/>
    <ds:schemaRef ds:uri="http://schemas.openxmlformats.org/package/2006/metadata/core-properties"/>
    <ds:schemaRef ds:uri="63ff2a89-b0ec-4d29-8d32-ee96a50f5001"/>
    <ds:schemaRef ds:uri="http://purl.org/dc/dcmitype/"/>
    <ds:schemaRef ds:uri="http://schemas.microsoft.com/office/infopath/2007/PartnerControls"/>
    <ds:schemaRef ds:uri="http://purl.org/dc/elements/1.1/"/>
    <ds:schemaRef ds:uri="22fefb09-4368-45d4-a480-36b6af93635f"/>
    <ds:schemaRef ds:uri="http://www.w3.org/XML/1998/namespace"/>
  </ds:schemaRefs>
</ds:datastoreItem>
</file>

<file path=customXml/itemProps3.xml><?xml version="1.0" encoding="utf-8"?>
<ds:datastoreItem xmlns:ds="http://schemas.openxmlformats.org/officeDocument/2006/customXml" ds:itemID="{3EF98173-96AB-4EF0-89B5-8DB428DE04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2fefb09-4368-45d4-a480-36b6af93635f"/>
    <ds:schemaRef ds:uri="63ff2a89-b0ec-4d29-8d32-ee96a50f50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54BDF16E-058A-4764-906E-A0C684AAD8B3}">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SAPS - Crime Registrar 2025-2026 Crime Registrar1</Template>
  <TotalTime>38993</TotalTime>
  <Words>11243</Words>
  <Application>Microsoft Office PowerPoint</Application>
  <PresentationFormat>Widescreen</PresentationFormat>
  <Paragraphs>3764</Paragraphs>
  <Slides>162</Slides>
  <Notes>27</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162</vt:i4>
      </vt:variant>
    </vt:vector>
  </HeadingPairs>
  <TitlesOfParts>
    <vt:vector size="174" baseType="lpstr">
      <vt:lpstr>Aptos</vt:lpstr>
      <vt:lpstr>Aptos Display</vt:lpstr>
      <vt:lpstr>Arial</vt:lpstr>
      <vt:lpstr>Calibri</vt:lpstr>
      <vt:lpstr>Cambria Math</vt:lpstr>
      <vt:lpstr>Segoe UI</vt:lpstr>
      <vt:lpstr>Segoe UI Black</vt:lpstr>
      <vt:lpstr>Segoe UI Light</vt:lpstr>
      <vt:lpstr>Times New Roman</vt:lpstr>
      <vt:lpstr>Tw Cen MT</vt:lpstr>
      <vt:lpstr>Wingdings</vt:lpstr>
      <vt:lpstr>SAPS - Crime Registrar 2025-2026 Crime Registrar</vt:lpstr>
      <vt:lpstr>POLICE RECORDED CRIME STATISTICS REPUBLIC OF SOUTH AFRICA</vt:lpstr>
      <vt:lpstr>Table of contents</vt:lpstr>
      <vt:lpstr>Methodology</vt:lpstr>
      <vt:lpstr>Methodology</vt:lpstr>
      <vt:lpstr>COUNTING RULES </vt:lpstr>
      <vt:lpstr>QUALITY MANAGEMENT</vt:lpstr>
      <vt:lpstr>DISSEMINATION</vt:lpstr>
      <vt:lpstr>Republic of South Africa</vt:lpstr>
      <vt:lpstr>Republic of South Africa</vt:lpstr>
      <vt:lpstr>Republic of South Africa</vt:lpstr>
      <vt:lpstr>17 community-reported serious crimes</vt:lpstr>
      <vt:lpstr>17 community-reported serious crimes</vt:lpstr>
      <vt:lpstr>Contact crime (Crimes against the person)</vt:lpstr>
      <vt:lpstr>Contact crime (Crimes against the person)</vt:lpstr>
      <vt:lpstr>Contact crime (Crimes against the person)</vt:lpstr>
      <vt:lpstr>Selected causative factors</vt:lpstr>
      <vt:lpstr>Selected place of occurrence</vt:lpstr>
      <vt:lpstr>Murder</vt:lpstr>
      <vt:lpstr>Murder</vt:lpstr>
      <vt:lpstr>Murder</vt:lpstr>
      <vt:lpstr>Murder</vt:lpstr>
      <vt:lpstr>Murder: Provincial distribution causative factors</vt:lpstr>
      <vt:lpstr>Murder: Provincial distribution place of occurrence</vt:lpstr>
      <vt:lpstr>Multiple murders</vt:lpstr>
      <vt:lpstr>Circumstance/causative factors for cases with five and more counts </vt:lpstr>
      <vt:lpstr>Attacks on rural communities</vt:lpstr>
      <vt:lpstr>Murder: Frequently used instrument</vt:lpstr>
      <vt:lpstr>Murder of members of the police</vt:lpstr>
      <vt:lpstr>Murder of members of the police</vt:lpstr>
      <vt:lpstr>Attempted murder</vt:lpstr>
      <vt:lpstr>Attempted murder</vt:lpstr>
      <vt:lpstr>Attempted Murder: Causative factors</vt:lpstr>
      <vt:lpstr>Attempted Murder: Place of occurrence</vt:lpstr>
      <vt:lpstr>Attempted Murder: Frequently used instrument</vt:lpstr>
      <vt:lpstr>Sexual offences</vt:lpstr>
      <vt:lpstr>Sexual offences</vt:lpstr>
      <vt:lpstr>Rape</vt:lpstr>
      <vt:lpstr>Rape</vt:lpstr>
      <vt:lpstr>Rape</vt:lpstr>
      <vt:lpstr>Rape</vt:lpstr>
      <vt:lpstr>Rape: Provincial distribution place of occurrence</vt:lpstr>
      <vt:lpstr>Contact crime: Liquor and drug-related offences</vt:lpstr>
      <vt:lpstr>Murder and rape: Educational premises</vt:lpstr>
      <vt:lpstr>Murder: Educational premises : Victims</vt:lpstr>
      <vt:lpstr>Rape: Educational premises</vt:lpstr>
      <vt:lpstr>Rape: Educational premises: Victims</vt:lpstr>
      <vt:lpstr>Selected domestic violence-related crimes</vt:lpstr>
      <vt:lpstr>Sexual assault</vt:lpstr>
      <vt:lpstr>Sexual assault</vt:lpstr>
      <vt:lpstr>Assault with the intent to inflict grievous bodily harm (Assault GBH)</vt:lpstr>
      <vt:lpstr>Assault with the intent to inflict grievous bodily harm (Assault GBH)</vt:lpstr>
      <vt:lpstr>Assault with the intent to inflict grievous bodily harm: Causative factors</vt:lpstr>
      <vt:lpstr>Assault with the intent to inflict grievous bodily harm: Place of occurrence</vt:lpstr>
      <vt:lpstr>Assault with the intent to inflict grievous bodily harm: Frequently used instrument</vt:lpstr>
      <vt:lpstr>Common assault</vt:lpstr>
      <vt:lpstr>Common assault</vt:lpstr>
      <vt:lpstr>Common robbery</vt:lpstr>
      <vt:lpstr>Common robbery</vt:lpstr>
      <vt:lpstr>Robbery with aggravating circumstances</vt:lpstr>
      <vt:lpstr>Robbery with aggravating circumstances</vt:lpstr>
      <vt:lpstr>Some sub-categories of robbery with aggravating circumstances</vt:lpstr>
      <vt:lpstr>TRIO crimes</vt:lpstr>
      <vt:lpstr>TRIO crimes</vt:lpstr>
      <vt:lpstr>Carjacking</vt:lpstr>
      <vt:lpstr>Carjacking</vt:lpstr>
      <vt:lpstr>Carjacking</vt:lpstr>
      <vt:lpstr>Robbery at residential premises</vt:lpstr>
      <vt:lpstr>Robbery at residential premises</vt:lpstr>
      <vt:lpstr>Robbery at non-residential premises</vt:lpstr>
      <vt:lpstr>Robbery at non-residential premises</vt:lpstr>
      <vt:lpstr>Robbery of cash in transit</vt:lpstr>
      <vt:lpstr>Robbery of cash in transit (CIT)</vt:lpstr>
      <vt:lpstr>Robbery of cash in transit</vt:lpstr>
      <vt:lpstr>Truck hijacking</vt:lpstr>
      <vt:lpstr>Truck hijacking</vt:lpstr>
      <vt:lpstr>Kidnapping</vt:lpstr>
      <vt:lpstr>Kidnapping</vt:lpstr>
      <vt:lpstr>Kidnapping: Circumstances / causative factors</vt:lpstr>
      <vt:lpstr>Kidnapping: RANSOM RELATED</vt:lpstr>
      <vt:lpstr>Extortion: Types of extortion</vt:lpstr>
      <vt:lpstr>Type of business/premises targeted – protection rackets</vt:lpstr>
      <vt:lpstr>Contact-related crime</vt:lpstr>
      <vt:lpstr>Contact-related crime</vt:lpstr>
      <vt:lpstr>Contact-related crime</vt:lpstr>
      <vt:lpstr>Arson</vt:lpstr>
      <vt:lpstr>Arson</vt:lpstr>
      <vt:lpstr>Malicious damage to property</vt:lpstr>
      <vt:lpstr>Malicious damage to property</vt:lpstr>
      <vt:lpstr>Property-related crime</vt:lpstr>
      <vt:lpstr>Property-related crime</vt:lpstr>
      <vt:lpstr>Property-related crime</vt:lpstr>
      <vt:lpstr>Burglary at residential premises</vt:lpstr>
      <vt:lpstr>Burglary at residential premises</vt:lpstr>
      <vt:lpstr>Burglary at non-residential premises</vt:lpstr>
      <vt:lpstr>Burglary at non-residential premises</vt:lpstr>
      <vt:lpstr>Burglary at Religious, liquor outlets and educational premises</vt:lpstr>
      <vt:lpstr>Theft of motor vehicle and motorcycle</vt:lpstr>
      <vt:lpstr>Theft of motor vehicle and motorcycle</vt:lpstr>
      <vt:lpstr>Theft out of or from motor vehicle</vt:lpstr>
      <vt:lpstr>Theft out of or from motor vehicle</vt:lpstr>
      <vt:lpstr>Stock-theft</vt:lpstr>
      <vt:lpstr>Stock-theft</vt:lpstr>
      <vt:lpstr>Stock-theft</vt:lpstr>
      <vt:lpstr>Other serious crime</vt:lpstr>
      <vt:lpstr>Other serious crime</vt:lpstr>
      <vt:lpstr>Other serious crime</vt:lpstr>
      <vt:lpstr>All theft not mentioned elsewhere</vt:lpstr>
      <vt:lpstr>All theft not mentioned elsewhere</vt:lpstr>
      <vt:lpstr>Commercial crime</vt:lpstr>
      <vt:lpstr>Commercial crime</vt:lpstr>
      <vt:lpstr>Shoplifting</vt:lpstr>
      <vt:lpstr>Shoplifting</vt:lpstr>
      <vt:lpstr>Environmental crimes</vt:lpstr>
      <vt:lpstr>Environmental crimes</vt:lpstr>
      <vt:lpstr>Crime detected as a result of police action</vt:lpstr>
      <vt:lpstr>Crime detected as a result of police action</vt:lpstr>
      <vt:lpstr>Crime detected as a result of police action</vt:lpstr>
      <vt:lpstr>Illegal possession of firearms and ammunitions</vt:lpstr>
      <vt:lpstr>Illegal possession of firearms and ammunitions</vt:lpstr>
      <vt:lpstr>Drug-related crime</vt:lpstr>
      <vt:lpstr>Drug-related crime</vt:lpstr>
      <vt:lpstr>Driving under the influence of alcohol or drugs</vt:lpstr>
      <vt:lpstr>Driving under the influence of alcohol or drugs</vt:lpstr>
      <vt:lpstr>Sexual offences detected as a result of police action</vt:lpstr>
      <vt:lpstr>Sexual offences detected as a result of police action</vt:lpstr>
      <vt:lpstr>Core diversion</vt:lpstr>
      <vt:lpstr>Provincial overview tables</vt:lpstr>
      <vt:lpstr>Republic of South Africa</vt:lpstr>
      <vt:lpstr>Republic of South Africa</vt:lpstr>
      <vt:lpstr>Republic of South Africa</vt:lpstr>
      <vt:lpstr>Republic of South Africa</vt:lpstr>
      <vt:lpstr>Eastern Cape</vt:lpstr>
      <vt:lpstr>Eastern Cape</vt:lpstr>
      <vt:lpstr>Free State</vt:lpstr>
      <vt:lpstr>Free State</vt:lpstr>
      <vt:lpstr>Gauteng</vt:lpstr>
      <vt:lpstr>Gauteng</vt:lpstr>
      <vt:lpstr>KwaZulu Natal</vt:lpstr>
      <vt:lpstr>KwaZulu Natal</vt:lpstr>
      <vt:lpstr>Limpopo</vt:lpstr>
      <vt:lpstr>Limpopo</vt:lpstr>
      <vt:lpstr>Mpumalanga</vt:lpstr>
      <vt:lpstr>Mpumalanga</vt:lpstr>
      <vt:lpstr>North West</vt:lpstr>
      <vt:lpstr>North West</vt:lpstr>
      <vt:lpstr>Northern Cape</vt:lpstr>
      <vt:lpstr>Northern Cape</vt:lpstr>
      <vt:lpstr>Western Cape</vt:lpstr>
      <vt:lpstr>Western Cape</vt:lpstr>
      <vt:lpstr>Annexure A: DEFINITIONS OF CRIME</vt:lpstr>
      <vt:lpstr>DEFINITIONS OF CRIME</vt:lpstr>
      <vt:lpstr>DEFINITIONS OF CRIME</vt:lpstr>
      <vt:lpstr>DEFINITIONS OF CRIME</vt:lpstr>
      <vt:lpstr>DEFINITIONS OF CRIME</vt:lpstr>
      <vt:lpstr>DEFINITIONS OF CRIME</vt:lpstr>
      <vt:lpstr>DEFINITIONS OF CRIME</vt:lpstr>
      <vt:lpstr>DEFINITIONS OF CRIME</vt:lpstr>
      <vt:lpstr>DEFINITIONS OF CRIME</vt:lpstr>
      <vt:lpstr>DEFINITIONS OF CRIME</vt:lpstr>
      <vt:lpstr>DEFINITIONS OF CRIME</vt:lpstr>
      <vt:lpstr>DEFINITIONS OF CRIME</vt:lpstr>
      <vt:lpstr>PowerPoint Presentation</vt:lpstr>
    </vt:vector>
  </TitlesOfParts>
  <Company>SAPS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Audit Response Plan</dc:title>
  <dc:creator>Major General Rabie</dc:creator>
  <cp:lastModifiedBy>Nico Wepener</cp:lastModifiedBy>
  <cp:revision>1918</cp:revision>
  <cp:lastPrinted>2023-11-07T06:37:41Z</cp:lastPrinted>
  <dcterms:created xsi:type="dcterms:W3CDTF">2019-09-14T12:11:30Z</dcterms:created>
  <dcterms:modified xsi:type="dcterms:W3CDTF">2026-08-27T10:18:49Z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0x0101004C53398A652E0C4AAC14212AAB064AD0</vt:lpwstr>
  </property>
  <property fmtid="{D5CDD505-2E9C-101B-9397-08002B2CF9AE}" pid="3" name="_dlc_DocIdItemGuid">
    <vt:lpwstr>15be8864-0761-434b-8141-b521f0e1f406</vt:lpwstr>
  </property>
  <property fmtid="{D5CDD505-2E9C-101B-9397-08002B2CF9AE}" pid="4" name="MSIP_Label_1e19f209-61c7-4a5c-9749-b8c7344b3fec_Enabled">
    <vt:lpwstr>true</vt:lpwstr>
  </property>
  <property fmtid="{D5CDD505-2E9C-101B-9397-08002B2CF9AE}" pid="5" name="MSIP_Label_1e19f209-61c7-4a5c-9749-b8c7344b3fec_SetDate">
    <vt:lpwstr>2026-08-13T09:50:34Z</vt:lpwstr>
  </property>
  <property fmtid="{D5CDD505-2E9C-101B-9397-08002B2CF9AE}" pid="6" name="MSIP_Label_1e19f209-61c7-4a5c-9749-b8c7344b3fec_Method">
    <vt:lpwstr>Standard</vt:lpwstr>
  </property>
  <property fmtid="{D5CDD505-2E9C-101B-9397-08002B2CF9AE}" pid="7" name="MSIP_Label_1e19f209-61c7-4a5c-9749-b8c7344b3fec_Name">
    <vt:lpwstr>Public</vt:lpwstr>
  </property>
  <property fmtid="{D5CDD505-2E9C-101B-9397-08002B2CF9AE}" pid="8" name="MSIP_Label_1e19f209-61c7-4a5c-9749-b8c7344b3fec_SiteId">
    <vt:lpwstr>5f8658c1-506f-474a-9e6e-728ea922a0fc</vt:lpwstr>
  </property>
  <property fmtid="{D5CDD505-2E9C-101B-9397-08002B2CF9AE}" pid="9" name="MSIP_Label_1e19f209-61c7-4a5c-9749-b8c7344b3fec_ActionId">
    <vt:lpwstr>e6a6434e-8fa5-440c-9230-e2ea10edd965</vt:lpwstr>
  </property>
  <property fmtid="{D5CDD505-2E9C-101B-9397-08002B2CF9AE}" pid="10" name="MSIP_Label_1e19f209-61c7-4a5c-9749-b8c7344b3fec_ContentBits">
    <vt:lpwstr>0</vt:lpwstr>
  </property>
  <property fmtid="{D5CDD505-2E9C-101B-9397-08002B2CF9AE}" pid="11" name="MSIP_Label_1e19f209-61c7-4a5c-9749-b8c7344b3fec_Tag">
    <vt:lpwstr>10, 3, 0, 1</vt:lpwstr>
  </property>
</Properties>
</file>